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5"/>
  </p:notesMasterIdLst>
  <p:handoutMasterIdLst>
    <p:handoutMasterId r:id="rId116"/>
  </p:handoutMasterIdLst>
  <p:sldIdLst>
    <p:sldId id="394" r:id="rId2"/>
    <p:sldId id="291" r:id="rId3"/>
    <p:sldId id="262" r:id="rId4"/>
    <p:sldId id="263" r:id="rId5"/>
    <p:sldId id="265" r:id="rId6"/>
    <p:sldId id="267" r:id="rId7"/>
    <p:sldId id="266" r:id="rId8"/>
    <p:sldId id="268" r:id="rId9"/>
    <p:sldId id="270" r:id="rId10"/>
    <p:sldId id="433" r:id="rId11"/>
    <p:sldId id="397" r:id="rId12"/>
    <p:sldId id="292" r:id="rId13"/>
    <p:sldId id="435" r:id="rId14"/>
    <p:sldId id="274" r:id="rId15"/>
    <p:sldId id="275" r:id="rId16"/>
    <p:sldId id="378" r:id="rId17"/>
    <p:sldId id="379" r:id="rId18"/>
    <p:sldId id="293" r:id="rId19"/>
    <p:sldId id="279" r:id="rId20"/>
    <p:sldId id="280" r:id="rId21"/>
    <p:sldId id="282" r:id="rId22"/>
    <p:sldId id="283" r:id="rId23"/>
    <p:sldId id="437" r:id="rId24"/>
    <p:sldId id="286" r:id="rId25"/>
    <p:sldId id="287" r:id="rId26"/>
    <p:sldId id="439" r:id="rId27"/>
    <p:sldId id="289" r:id="rId28"/>
    <p:sldId id="290" r:id="rId29"/>
    <p:sldId id="440" r:id="rId30"/>
    <p:sldId id="295" r:id="rId31"/>
    <p:sldId id="438" r:id="rId32"/>
    <p:sldId id="281" r:id="rId33"/>
    <p:sldId id="398" r:id="rId34"/>
    <p:sldId id="296" r:id="rId35"/>
    <p:sldId id="399" r:id="rId36"/>
    <p:sldId id="342" r:id="rId37"/>
    <p:sldId id="441" r:id="rId38"/>
    <p:sldId id="343" r:id="rId39"/>
    <p:sldId id="298" r:id="rId40"/>
    <p:sldId id="319" r:id="rId41"/>
    <p:sldId id="444" r:id="rId42"/>
    <p:sldId id="445" r:id="rId43"/>
    <p:sldId id="446" r:id="rId44"/>
    <p:sldId id="447" r:id="rId45"/>
    <p:sldId id="448" r:id="rId46"/>
    <p:sldId id="449" r:id="rId47"/>
    <p:sldId id="450" r:id="rId48"/>
    <p:sldId id="451" r:id="rId49"/>
    <p:sldId id="452" r:id="rId50"/>
    <p:sldId id="453" r:id="rId51"/>
    <p:sldId id="454" r:id="rId52"/>
    <p:sldId id="455" r:id="rId53"/>
    <p:sldId id="456" r:id="rId54"/>
    <p:sldId id="457" r:id="rId55"/>
    <p:sldId id="458" r:id="rId56"/>
    <p:sldId id="459" r:id="rId57"/>
    <p:sldId id="460" r:id="rId58"/>
    <p:sldId id="471" r:id="rId59"/>
    <p:sldId id="472" r:id="rId60"/>
    <p:sldId id="463" r:id="rId61"/>
    <p:sldId id="464" r:id="rId62"/>
    <p:sldId id="465" r:id="rId63"/>
    <p:sldId id="466" r:id="rId64"/>
    <p:sldId id="467" r:id="rId65"/>
    <p:sldId id="468" r:id="rId66"/>
    <p:sldId id="469" r:id="rId67"/>
    <p:sldId id="470" r:id="rId68"/>
    <p:sldId id="306" r:id="rId69"/>
    <p:sldId id="473" r:id="rId70"/>
    <p:sldId id="309" r:id="rId71"/>
    <p:sldId id="330" r:id="rId72"/>
    <p:sldId id="414" r:id="rId73"/>
    <p:sldId id="415" r:id="rId74"/>
    <p:sldId id="416" r:id="rId75"/>
    <p:sldId id="417" r:id="rId76"/>
    <p:sldId id="418" r:id="rId77"/>
    <p:sldId id="419" r:id="rId78"/>
    <p:sldId id="413" r:id="rId79"/>
    <p:sldId id="421" r:id="rId80"/>
    <p:sldId id="422" r:id="rId81"/>
    <p:sldId id="311" r:id="rId82"/>
    <p:sldId id="320" r:id="rId83"/>
    <p:sldId id="321" r:id="rId84"/>
    <p:sldId id="423" r:id="rId85"/>
    <p:sldId id="322" r:id="rId86"/>
    <p:sldId id="360" r:id="rId87"/>
    <p:sldId id="391" r:id="rId88"/>
    <p:sldId id="362" r:id="rId89"/>
    <p:sldId id="392" r:id="rId90"/>
    <p:sldId id="393" r:id="rId91"/>
    <p:sldId id="424" r:id="rId92"/>
    <p:sldId id="327" r:id="rId93"/>
    <p:sldId id="381" r:id="rId94"/>
    <p:sldId id="382" r:id="rId95"/>
    <p:sldId id="331" r:id="rId96"/>
    <p:sldId id="332" r:id="rId97"/>
    <p:sldId id="333" r:id="rId98"/>
    <p:sldId id="383" r:id="rId99"/>
    <p:sldId id="384" r:id="rId100"/>
    <p:sldId id="385" r:id="rId101"/>
    <p:sldId id="359" r:id="rId102"/>
    <p:sldId id="368" r:id="rId103"/>
    <p:sldId id="425" r:id="rId104"/>
    <p:sldId id="426" r:id="rId105"/>
    <p:sldId id="427" r:id="rId106"/>
    <p:sldId id="428" r:id="rId107"/>
    <p:sldId id="372" r:id="rId108"/>
    <p:sldId id="389" r:id="rId109"/>
    <p:sldId id="390" r:id="rId110"/>
    <p:sldId id="376" r:id="rId111"/>
    <p:sldId id="373" r:id="rId112"/>
    <p:sldId id="431" r:id="rId113"/>
    <p:sldId id="430" r:id="rId1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CB2"/>
    <a:srgbClr val="002060"/>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4717" autoAdjust="0"/>
  </p:normalViewPr>
  <p:slideViewPr>
    <p:cSldViewPr snapToGrid="0">
      <p:cViewPr varScale="1">
        <p:scale>
          <a:sx n="83" d="100"/>
          <a:sy n="83" d="100"/>
        </p:scale>
        <p:origin x="893" y="67"/>
      </p:cViewPr>
      <p:guideLst/>
    </p:cSldViewPr>
  </p:slideViewPr>
  <p:notesTextViewPr>
    <p:cViewPr>
      <p:scale>
        <a:sx n="1" d="1"/>
        <a:sy n="1" d="1"/>
      </p:scale>
      <p:origin x="0" y="0"/>
    </p:cViewPr>
  </p:notesTextViewPr>
  <p:sorterViewPr>
    <p:cViewPr varScale="1">
      <p:scale>
        <a:sx n="1" d="1"/>
        <a:sy n="1" d="1"/>
      </p:scale>
      <p:origin x="0" y="-83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bcssksz.local\data\users\KSZBCSS\U02\documents_base_2023\PPT_diath&#232;que\repartition_demandes_pri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err="1">
                <a:solidFill>
                  <a:srgbClr val="002060"/>
                </a:solidFill>
              </a:rPr>
              <a:t>répartition</a:t>
            </a:r>
            <a:r>
              <a:rPr lang="en-US" sz="2400" dirty="0">
                <a:solidFill>
                  <a:srgbClr val="002060"/>
                </a:solidFill>
              </a:rPr>
              <a:t> des </a:t>
            </a:r>
            <a:r>
              <a:rPr lang="en-US" sz="2400" dirty="0" err="1">
                <a:solidFill>
                  <a:srgbClr val="002060"/>
                </a:solidFill>
              </a:rPr>
              <a:t>demandes</a:t>
            </a:r>
            <a:r>
              <a:rPr lang="en-US" sz="2400" dirty="0">
                <a:solidFill>
                  <a:srgbClr val="002060"/>
                </a:solidFill>
              </a:rPr>
              <a:t> </a:t>
            </a:r>
            <a:r>
              <a:rPr lang="en-US" sz="2400" dirty="0" err="1">
                <a:solidFill>
                  <a:srgbClr val="002060"/>
                </a:solidFill>
              </a:rPr>
              <a:t>prioritaires</a:t>
            </a:r>
            <a:endParaRPr lang="en-US" sz="2400" dirty="0">
              <a:solidFill>
                <a:srgbClr val="00206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2060"/>
            </a:solidFill>
            <a:ln>
              <a:noFill/>
            </a:ln>
            <a:effectLst/>
          </c:spPr>
          <c:invertIfNegative val="0"/>
          <c:cat>
            <c:strRef>
              <c:f>Sheet1!$A$1:$A$4</c:f>
              <c:strCache>
                <c:ptCount val="4"/>
                <c:pt idx="0">
                  <c:v>Fédéral / IPSS (88)</c:v>
                </c:pt>
                <c:pt idx="1">
                  <c:v>Bruxelles (15)</c:v>
                </c:pt>
                <c:pt idx="2">
                  <c:v>Région wallonne (20)</c:v>
                </c:pt>
                <c:pt idx="3">
                  <c:v>Flandre (35)</c:v>
                </c:pt>
              </c:strCache>
            </c:strRef>
          </c:cat>
          <c:val>
            <c:numRef>
              <c:f>Sheet1!$B$1:$B$4</c:f>
              <c:numCache>
                <c:formatCode>General</c:formatCode>
                <c:ptCount val="4"/>
                <c:pt idx="0">
                  <c:v>88</c:v>
                </c:pt>
                <c:pt idx="1">
                  <c:v>15</c:v>
                </c:pt>
                <c:pt idx="2">
                  <c:v>20</c:v>
                </c:pt>
                <c:pt idx="3">
                  <c:v>35</c:v>
                </c:pt>
              </c:numCache>
            </c:numRef>
          </c:val>
          <c:extLst>
            <c:ext xmlns:c16="http://schemas.microsoft.com/office/drawing/2014/chart" uri="{C3380CC4-5D6E-409C-BE32-E72D297353CC}">
              <c16:uniqueId val="{00000000-D105-4A84-97C9-1807492AFAD2}"/>
            </c:ext>
          </c:extLst>
        </c:ser>
        <c:dLbls>
          <c:showLegendKey val="0"/>
          <c:showVal val="0"/>
          <c:showCatName val="0"/>
          <c:showSerName val="0"/>
          <c:showPercent val="0"/>
          <c:showBubbleSize val="0"/>
        </c:dLbls>
        <c:gapWidth val="182"/>
        <c:axId val="436748200"/>
        <c:axId val="436748528"/>
      </c:barChart>
      <c:catAx>
        <c:axId val="43674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6748528"/>
        <c:crosses val="autoZero"/>
        <c:auto val="1"/>
        <c:lblAlgn val="ctr"/>
        <c:lblOffset val="100"/>
        <c:noMultiLvlLbl val="0"/>
      </c:catAx>
      <c:valAx>
        <c:axId val="436748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748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0E761-9445-48A9-BEE6-47E284EC20B4}"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34BD45F3-C7C2-4B56-8D94-1D5BC080AF4F}">
      <dgm:prSet phldrT="[Text]"/>
      <dgm:spPr>
        <a:xfrm>
          <a:off x="233990"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Loi organique du 15 janvier 1990</a:t>
          </a:r>
          <a:endParaRPr lang="en-US" dirty="0">
            <a:solidFill>
              <a:sysClr val="window" lastClr="FFFFFF"/>
            </a:solidFill>
            <a:latin typeface="Calibri"/>
            <a:ea typeface="+mn-ea"/>
            <a:cs typeface="+mn-cs"/>
          </a:endParaRPr>
        </a:p>
      </dgm:t>
    </dgm:pt>
    <dgm:pt modelId="{D6B1B5DE-63CB-47A2-BF15-121DB511F526}" type="parTrans" cxnId="{111A1097-CA62-46D2-A318-D72416114613}">
      <dgm:prSet/>
      <dgm:spPr/>
      <dgm:t>
        <a:bodyPr/>
        <a:lstStyle/>
        <a:p>
          <a:endParaRPr lang="en-US"/>
        </a:p>
      </dgm:t>
    </dgm:pt>
    <dgm:pt modelId="{11D2455E-A0A4-492F-9F3D-DFD4456338E4}" type="sibTrans" cxnId="{111A1097-CA62-46D2-A318-D72416114613}">
      <dgm:prSet/>
      <dgm:spPr/>
      <dgm:t>
        <a:bodyPr/>
        <a:lstStyle/>
        <a:p>
          <a:endParaRPr lang="en-US"/>
        </a:p>
      </dgm:t>
    </dgm:pt>
    <dgm:pt modelId="{18AD203B-9A77-4DDB-8FF5-786B80864794}">
      <dgm:prSet phldrT="[Text]"/>
      <dgm:spPr>
        <a:xfrm>
          <a:off x="233990"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Portail de la sécurité sociale</a:t>
          </a:r>
          <a:endParaRPr lang="en-US" dirty="0">
            <a:solidFill>
              <a:sysClr val="window" lastClr="FFFFFF"/>
            </a:solidFill>
            <a:latin typeface="Calibri"/>
            <a:ea typeface="+mn-ea"/>
            <a:cs typeface="+mn-cs"/>
          </a:endParaRPr>
        </a:p>
      </dgm:t>
    </dgm:pt>
    <dgm:pt modelId="{662AAEE7-36F3-4D85-8681-A96D126D8857}" type="parTrans" cxnId="{A8FEB489-B930-4EC5-878A-6256617A3649}">
      <dgm:prSet/>
      <dgm:spPr/>
      <dgm:t>
        <a:bodyPr/>
        <a:lstStyle/>
        <a:p>
          <a:endParaRPr lang="en-US"/>
        </a:p>
      </dgm:t>
    </dgm:pt>
    <dgm:pt modelId="{BC9687AF-34B2-4318-9F72-28DBF6384791}" type="sibTrans" cxnId="{A8FEB489-B930-4EC5-878A-6256617A3649}">
      <dgm:prSet/>
      <dgm:spPr/>
      <dgm:t>
        <a:bodyPr/>
        <a:lstStyle/>
        <a:p>
          <a:endParaRPr lang="en-US"/>
        </a:p>
      </dgm:t>
    </dgm:pt>
    <dgm:pt modelId="{50758FA3-7657-4F96-ACA5-F828F5216B9C}">
      <dgm:prSet phldrT="[Text]"/>
      <dgm:spPr>
        <a:xfrm>
          <a:off x="2028984"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28 </a:t>
          </a:r>
          <a:r>
            <a:rPr lang="fr-BE" dirty="0" smtClean="0">
              <a:solidFill>
                <a:sysClr val="window" lastClr="FFFFFF"/>
              </a:solidFill>
              <a:latin typeface="Calibri"/>
              <a:ea typeface="+mn-ea"/>
              <a:cs typeface="+mn-cs"/>
            </a:rPr>
            <a:t>applications pour les citoyens</a:t>
          </a:r>
          <a:endParaRPr lang="en-US" dirty="0">
            <a:solidFill>
              <a:sysClr val="window" lastClr="FFFFFF"/>
            </a:solidFill>
            <a:latin typeface="Calibri"/>
            <a:ea typeface="+mn-ea"/>
            <a:cs typeface="+mn-cs"/>
          </a:endParaRPr>
        </a:p>
      </dgm:t>
    </dgm:pt>
    <dgm:pt modelId="{BB1EB6FC-135B-4B32-BEC8-C43C288BE378}" type="parTrans" cxnId="{3F903E89-41A3-4E91-AAB9-2D1105E81BC6}">
      <dgm:prSet/>
      <dgm:spPr/>
      <dgm:t>
        <a:bodyPr/>
        <a:lstStyle/>
        <a:p>
          <a:endParaRPr lang="en-US"/>
        </a:p>
      </dgm:t>
    </dgm:pt>
    <dgm:pt modelId="{1E20ADFA-356F-4A9E-BAC5-91B689D63158}" type="sibTrans" cxnId="{3F903E89-41A3-4E91-AAB9-2D1105E81BC6}">
      <dgm:prSet/>
      <dgm:spPr/>
      <dgm:t>
        <a:bodyPr/>
        <a:lstStyle/>
        <a:p>
          <a:endParaRPr lang="en-US"/>
        </a:p>
      </dgm:t>
    </dgm:pt>
    <dgm:pt modelId="{FF3324E8-9CFF-497A-B66C-BBF85E115802}">
      <dgm:prSet phldrT="[Text]"/>
      <dgm:spPr>
        <a:xfrm>
          <a:off x="3823977"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&gt; 50 applications pour les employeurs</a:t>
          </a:r>
          <a:endParaRPr lang="en-US" dirty="0">
            <a:solidFill>
              <a:sysClr val="window" lastClr="FFFFFF"/>
            </a:solidFill>
            <a:latin typeface="Calibri"/>
            <a:ea typeface="+mn-ea"/>
            <a:cs typeface="+mn-cs"/>
          </a:endParaRPr>
        </a:p>
      </dgm:t>
    </dgm:pt>
    <dgm:pt modelId="{685CC807-48F4-48E8-AF9A-03470C2374CC}" type="parTrans" cxnId="{1B203B0B-EF29-4C95-B4F1-6E544EB77056}">
      <dgm:prSet/>
      <dgm:spPr/>
      <dgm:t>
        <a:bodyPr/>
        <a:lstStyle/>
        <a:p>
          <a:endParaRPr lang="en-US"/>
        </a:p>
      </dgm:t>
    </dgm:pt>
    <dgm:pt modelId="{49BDA0AE-1870-491C-BED6-38A170A843B1}" type="sibTrans" cxnId="{1B203B0B-EF29-4C95-B4F1-6E544EB77056}">
      <dgm:prSet/>
      <dgm:spPr/>
      <dgm:t>
        <a:bodyPr/>
        <a:lstStyle/>
        <a:p>
          <a:endParaRPr lang="en-US"/>
        </a:p>
      </dgm:t>
    </dgm:pt>
    <dgm:pt modelId="{222D1549-3810-4490-8B2A-5B8851BE74EC}">
      <dgm:prSet phldrT="[Text]"/>
      <dgm:spPr>
        <a:xfrm>
          <a:off x="5618971" y="3427304"/>
          <a:ext cx="1631812" cy="979087"/>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FR" dirty="0" smtClean="0">
              <a:solidFill>
                <a:sysClr val="window" lastClr="FFFFFF"/>
              </a:solidFill>
              <a:latin typeface="Calibri"/>
              <a:ea typeface="+mn-ea"/>
              <a:cs typeface="+mn-cs"/>
            </a:rPr>
            <a:t>&gt; 25 </a:t>
          </a:r>
          <a:r>
            <a:rPr lang="fr-FR" dirty="0" err="1" smtClean="0">
              <a:solidFill>
                <a:sysClr val="window" lastClr="FFFFFF"/>
              </a:solidFill>
              <a:latin typeface="Calibri"/>
              <a:ea typeface="+mn-ea"/>
              <a:cs typeface="+mn-cs"/>
            </a:rPr>
            <a:t>awards</a:t>
          </a:r>
          <a:r>
            <a:rPr lang="fr-FR" dirty="0" smtClean="0">
              <a:solidFill>
                <a:sysClr val="window" lastClr="FFFFFF"/>
              </a:solidFill>
              <a:latin typeface="Calibri"/>
              <a:ea typeface="+mn-ea"/>
              <a:cs typeface="+mn-cs"/>
            </a:rPr>
            <a:t> internationaux et nationaux</a:t>
          </a:r>
          <a:endParaRPr lang="en-US" dirty="0" smtClean="0">
            <a:solidFill>
              <a:sysClr val="window" lastClr="FFFFFF"/>
            </a:solidFill>
            <a:latin typeface="Calibri"/>
            <a:ea typeface="+mn-ea"/>
            <a:cs typeface="+mn-cs"/>
          </a:endParaRPr>
        </a:p>
      </dgm:t>
    </dgm:pt>
    <dgm:pt modelId="{C90F15DA-901A-4557-ACA7-9FCE3778F53A}" type="parTrans" cxnId="{69B9CC73-6489-450F-BE1D-86A8C2DF30E4}">
      <dgm:prSet/>
      <dgm:spPr/>
      <dgm:t>
        <a:bodyPr/>
        <a:lstStyle/>
        <a:p>
          <a:endParaRPr lang="en-US"/>
        </a:p>
      </dgm:t>
    </dgm:pt>
    <dgm:pt modelId="{54CC43FA-AB9B-4A59-8291-226620B5572D}" type="sibTrans" cxnId="{69B9CC73-6489-450F-BE1D-86A8C2DF30E4}">
      <dgm:prSet/>
      <dgm:spPr/>
      <dgm:t>
        <a:bodyPr/>
        <a:lstStyle/>
        <a:p>
          <a:endParaRPr lang="en-US"/>
        </a:p>
      </dgm:t>
    </dgm:pt>
    <dgm:pt modelId="{69C20905-F099-458A-9C65-D1FC8F924DEC}">
      <dgm:prSet/>
      <dgm:spPr>
        <a:xfrm>
          <a:off x="2028984"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&lt; 100 collaborateurs</a:t>
          </a:r>
          <a:endParaRPr lang="en-US" dirty="0">
            <a:solidFill>
              <a:sysClr val="window" lastClr="FFFFFF"/>
            </a:solidFill>
            <a:latin typeface="Calibri"/>
            <a:ea typeface="+mn-ea"/>
            <a:cs typeface="+mn-cs"/>
          </a:endParaRPr>
        </a:p>
      </dgm:t>
    </dgm:pt>
    <dgm:pt modelId="{F701A2A6-B9BA-4BBF-965A-78DCA4E8E436}" type="parTrans" cxnId="{059A14A9-22C4-4AFF-BD22-1101B798D1D0}">
      <dgm:prSet/>
      <dgm:spPr/>
      <dgm:t>
        <a:bodyPr/>
        <a:lstStyle/>
        <a:p>
          <a:endParaRPr lang="en-US"/>
        </a:p>
      </dgm:t>
    </dgm:pt>
    <dgm:pt modelId="{CC56A1A1-7548-4A48-9038-DD3DD58DD323}" type="sibTrans" cxnId="{059A14A9-22C4-4AFF-BD22-1101B798D1D0}">
      <dgm:prSet/>
      <dgm:spPr/>
      <dgm:t>
        <a:bodyPr/>
        <a:lstStyle/>
        <a:p>
          <a:endParaRPr lang="en-US"/>
        </a:p>
      </dgm:t>
    </dgm:pt>
    <dgm:pt modelId="{509F2B8A-DB28-495C-9D8C-949504EAB4B3}">
      <dgm:prSet/>
      <dgm:spPr>
        <a:xfrm>
          <a:off x="3823977"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18 millions </a:t>
          </a:r>
          <a:r>
            <a:rPr lang="fr-FR" dirty="0" smtClean="0">
              <a:solidFill>
                <a:sysClr val="window" lastClr="FFFFFF"/>
              </a:solidFill>
              <a:latin typeface="Calibri"/>
              <a:ea typeface="+mn-ea"/>
              <a:cs typeface="+mn-cs"/>
            </a:rPr>
            <a:t>€</a:t>
          </a:r>
          <a:r>
            <a:rPr lang="fr-FR" dirty="0" smtClean="0">
              <a:solidFill>
                <a:srgbClr val="0082B8"/>
              </a:solidFill>
              <a:latin typeface="Calibri"/>
              <a:ea typeface="+mn-ea"/>
              <a:cs typeface="+mn-cs"/>
            </a:rPr>
            <a:t> </a:t>
          </a:r>
          <a:r>
            <a:rPr lang="fr-BE" dirty="0" smtClean="0">
              <a:solidFill>
                <a:sysClr val="window" lastClr="FFFFFF"/>
              </a:solidFill>
              <a:latin typeface="Calibri"/>
              <a:ea typeface="+mn-ea"/>
              <a:cs typeface="+mn-cs"/>
            </a:rPr>
            <a:t>de budget  annuel</a:t>
          </a:r>
          <a:endParaRPr lang="en-US" dirty="0">
            <a:solidFill>
              <a:sysClr val="window" lastClr="FFFFFF"/>
            </a:solidFill>
            <a:latin typeface="Calibri"/>
            <a:ea typeface="+mn-ea"/>
            <a:cs typeface="+mn-cs"/>
          </a:endParaRPr>
        </a:p>
      </dgm:t>
    </dgm:pt>
    <dgm:pt modelId="{D9A1735F-0FA4-4205-956C-8F491039BB37}" type="parTrans" cxnId="{60B037BE-3AED-4AD1-95B2-897DE1753E8D}">
      <dgm:prSet/>
      <dgm:spPr/>
      <dgm:t>
        <a:bodyPr/>
        <a:lstStyle/>
        <a:p>
          <a:endParaRPr lang="en-US"/>
        </a:p>
      </dgm:t>
    </dgm:pt>
    <dgm:pt modelId="{6F004D49-B107-4070-8E49-AADAF311DA28}" type="sibTrans" cxnId="{60B037BE-3AED-4AD1-95B2-897DE1753E8D}">
      <dgm:prSet/>
      <dgm:spPr/>
      <dgm:t>
        <a:bodyPr/>
        <a:lstStyle/>
        <a:p>
          <a:endParaRPr lang="en-US"/>
        </a:p>
      </dgm:t>
    </dgm:pt>
    <dgm:pt modelId="{3796CC9B-D371-4476-8030-69088D0DDBD0}">
      <dgm:prSet/>
      <dgm:spPr>
        <a:xfrm>
          <a:off x="5618971" y="498"/>
          <a:ext cx="1631812" cy="979087"/>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Réseau de 3.000 acteurs dans le secteur social</a:t>
          </a:r>
          <a:endParaRPr lang="en-US" dirty="0">
            <a:solidFill>
              <a:sysClr val="window" lastClr="FFFFFF"/>
            </a:solidFill>
            <a:latin typeface="Calibri"/>
            <a:ea typeface="+mn-ea"/>
            <a:cs typeface="+mn-cs"/>
          </a:endParaRPr>
        </a:p>
      </dgm:t>
    </dgm:pt>
    <dgm:pt modelId="{BA0A6625-AF18-4DC4-8B76-B6857D5A9F01}" type="parTrans" cxnId="{29792CDC-4C03-4C57-82D8-EA8F86EDFFFF}">
      <dgm:prSet/>
      <dgm:spPr/>
      <dgm:t>
        <a:bodyPr/>
        <a:lstStyle/>
        <a:p>
          <a:endParaRPr lang="en-US"/>
        </a:p>
      </dgm:t>
    </dgm:pt>
    <dgm:pt modelId="{CEAD1EC6-2F02-4F7C-8D99-DBFC3FB2BAB3}" type="sibTrans" cxnId="{29792CDC-4C03-4C57-82D8-EA8F86EDFFFF}">
      <dgm:prSet/>
      <dgm:spPr/>
      <dgm:t>
        <a:bodyPr/>
        <a:lstStyle/>
        <a:p>
          <a:endParaRPr lang="en-US"/>
        </a:p>
      </dgm:t>
    </dgm:pt>
    <dgm:pt modelId="{E2D3216E-C2CB-4F30-917E-E21CAAC3D12D}">
      <dgm:prSet/>
      <dgm:spPr>
        <a:xfrm>
          <a:off x="233990" y="1142767"/>
          <a:ext cx="1631812" cy="979087"/>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Contrat d’administration</a:t>
          </a:r>
          <a:endParaRPr lang="en-US" dirty="0">
            <a:solidFill>
              <a:sysClr val="window" lastClr="FFFFFF"/>
            </a:solidFill>
            <a:latin typeface="Calibri"/>
            <a:ea typeface="+mn-ea"/>
            <a:cs typeface="+mn-cs"/>
          </a:endParaRPr>
        </a:p>
      </dgm:t>
    </dgm:pt>
    <dgm:pt modelId="{B861F8D0-445C-4B25-99A4-2D1CA70A01E1}" type="parTrans" cxnId="{1A337BDD-B96A-46A2-A142-352446A652B8}">
      <dgm:prSet/>
      <dgm:spPr/>
      <dgm:t>
        <a:bodyPr/>
        <a:lstStyle/>
        <a:p>
          <a:endParaRPr lang="en-US"/>
        </a:p>
      </dgm:t>
    </dgm:pt>
    <dgm:pt modelId="{2B1DF161-0819-4AC8-B874-132B438F8E98}" type="sibTrans" cxnId="{1A337BDD-B96A-46A2-A142-352446A652B8}">
      <dgm:prSet/>
      <dgm:spPr/>
      <dgm:t>
        <a:bodyPr/>
        <a:lstStyle/>
        <a:p>
          <a:endParaRPr lang="en-US"/>
        </a:p>
      </dgm:t>
    </dgm:pt>
    <dgm:pt modelId="{2A5A8E72-16E1-4C51-BBEF-97FB23E243E5}">
      <dgm:prSet/>
      <dgm:spPr>
        <a:xfrm>
          <a:off x="2028984" y="1142767"/>
          <a:ext cx="1631812" cy="979087"/>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Comité de gestion</a:t>
          </a:r>
          <a:endParaRPr lang="en-US" dirty="0">
            <a:solidFill>
              <a:sysClr val="window" lastClr="FFFFFF"/>
            </a:solidFill>
            <a:latin typeface="Calibri"/>
            <a:ea typeface="+mn-ea"/>
            <a:cs typeface="+mn-cs"/>
          </a:endParaRPr>
        </a:p>
      </dgm:t>
    </dgm:pt>
    <dgm:pt modelId="{84178FF6-F0D6-493E-92B4-7C6586FCAC1E}" type="parTrans" cxnId="{64BEF04E-517A-46D9-9601-5E9094A41AD0}">
      <dgm:prSet/>
      <dgm:spPr/>
      <dgm:t>
        <a:bodyPr/>
        <a:lstStyle/>
        <a:p>
          <a:endParaRPr lang="en-US"/>
        </a:p>
      </dgm:t>
    </dgm:pt>
    <dgm:pt modelId="{EB29474E-089B-4CEC-95E6-D26B8015D6ED}" type="sibTrans" cxnId="{64BEF04E-517A-46D9-9601-5E9094A41AD0}">
      <dgm:prSet/>
      <dgm:spPr/>
      <dgm:t>
        <a:bodyPr/>
        <a:lstStyle/>
        <a:p>
          <a:endParaRPr lang="en-US"/>
        </a:p>
      </dgm:t>
    </dgm:pt>
    <dgm:pt modelId="{054AADB5-C88E-4785-A425-B8AC6418785D}">
      <dgm:prSet/>
      <dgm:spPr>
        <a:xfrm>
          <a:off x="3823977" y="1142767"/>
          <a:ext cx="1631812" cy="979087"/>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smtClean="0">
              <a:solidFill>
                <a:sysClr val="window" lastClr="FFFFFF"/>
              </a:solidFill>
              <a:latin typeface="Calibri"/>
              <a:ea typeface="+mn-ea"/>
              <a:cs typeface="+mn-cs"/>
            </a:rPr>
            <a:t>Comité de coordination</a:t>
          </a:r>
          <a:endParaRPr lang="en-US">
            <a:solidFill>
              <a:sysClr val="window" lastClr="FFFFFF"/>
            </a:solidFill>
            <a:latin typeface="Calibri"/>
            <a:ea typeface="+mn-ea"/>
            <a:cs typeface="+mn-cs"/>
          </a:endParaRPr>
        </a:p>
      </dgm:t>
    </dgm:pt>
    <dgm:pt modelId="{1063EADF-2B24-470C-8A4C-BFAA63BC667D}" type="parTrans" cxnId="{14FD33CA-CA56-4B03-B86D-E4BA214844D0}">
      <dgm:prSet/>
      <dgm:spPr/>
      <dgm:t>
        <a:bodyPr/>
        <a:lstStyle/>
        <a:p>
          <a:endParaRPr lang="en-US"/>
        </a:p>
      </dgm:t>
    </dgm:pt>
    <dgm:pt modelId="{8C28B2FC-91F1-4A64-84DB-212A2C5D06AF}" type="sibTrans" cxnId="{14FD33CA-CA56-4B03-B86D-E4BA214844D0}">
      <dgm:prSet/>
      <dgm:spPr/>
      <dgm:t>
        <a:bodyPr/>
        <a:lstStyle/>
        <a:p>
          <a:endParaRPr lang="en-US"/>
        </a:p>
      </dgm:t>
    </dgm:pt>
    <dgm:pt modelId="{4B714717-636E-45B1-9784-C4D6A39C1849}">
      <dgm:prSet/>
      <dgm:spPr>
        <a:xfrm>
          <a:off x="5618971" y="1142767"/>
          <a:ext cx="1631812" cy="979087"/>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CSI - Comité de sécurité de l’information </a:t>
          </a:r>
          <a:endParaRPr lang="en-US" dirty="0">
            <a:solidFill>
              <a:sysClr val="window" lastClr="FFFFFF"/>
            </a:solidFill>
            <a:latin typeface="Calibri"/>
            <a:ea typeface="+mn-ea"/>
            <a:cs typeface="+mn-cs"/>
          </a:endParaRPr>
        </a:p>
      </dgm:t>
    </dgm:pt>
    <dgm:pt modelId="{6313504D-42D6-4B36-AC1E-329EAF040FA0}" type="parTrans" cxnId="{A56D3A96-6EDF-42EA-AD26-9EB965716C58}">
      <dgm:prSet/>
      <dgm:spPr/>
      <dgm:t>
        <a:bodyPr/>
        <a:lstStyle/>
        <a:p>
          <a:endParaRPr lang="en-US"/>
        </a:p>
      </dgm:t>
    </dgm:pt>
    <dgm:pt modelId="{CE6A60AA-221A-4813-B44C-A83727663FD3}" type="sibTrans" cxnId="{A56D3A96-6EDF-42EA-AD26-9EB965716C58}">
      <dgm:prSet/>
      <dgm:spPr/>
      <dgm:t>
        <a:bodyPr/>
        <a:lstStyle/>
        <a:p>
          <a:endParaRPr lang="en-US"/>
        </a:p>
      </dgm:t>
    </dgm:pt>
    <dgm:pt modelId="{A2919276-F9DB-44EB-A289-998CCC5B0E6E}">
      <dgm:prSet/>
      <dgm:spPr>
        <a:xfrm>
          <a:off x="233990" y="2285035"/>
          <a:ext cx="1631812" cy="979087"/>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&gt; 1,9 milliard de messages échangés en </a:t>
          </a:r>
          <a:r>
            <a:rPr lang="fr-BE" b="0" dirty="0" smtClean="0">
              <a:solidFill>
                <a:sysClr val="window" lastClr="FFFFFF"/>
              </a:solidFill>
              <a:latin typeface="Calibri"/>
              <a:ea typeface="+mn-ea"/>
              <a:cs typeface="+mn-cs"/>
            </a:rPr>
            <a:t>2022</a:t>
          </a:r>
          <a:endParaRPr lang="en-US" b="0" dirty="0">
            <a:solidFill>
              <a:sysClr val="window" lastClr="FFFFFF"/>
            </a:solidFill>
            <a:latin typeface="Calibri"/>
            <a:ea typeface="+mn-ea"/>
            <a:cs typeface="+mn-cs"/>
          </a:endParaRPr>
        </a:p>
      </dgm:t>
    </dgm:pt>
    <dgm:pt modelId="{11667160-7C3F-49D0-81C7-FF7A8AEB3985}" type="parTrans" cxnId="{821C7D90-CADE-48BB-9F4C-C64E00E24537}">
      <dgm:prSet/>
      <dgm:spPr/>
      <dgm:t>
        <a:bodyPr/>
        <a:lstStyle/>
        <a:p>
          <a:endParaRPr lang="en-US"/>
        </a:p>
      </dgm:t>
    </dgm:pt>
    <dgm:pt modelId="{9FF5DDB9-9F8C-42FF-A10C-4AF1A2DEE956}" type="sibTrans" cxnId="{821C7D90-CADE-48BB-9F4C-C64E00E24537}">
      <dgm:prSet/>
      <dgm:spPr/>
      <dgm:t>
        <a:bodyPr/>
        <a:lstStyle/>
        <a:p>
          <a:endParaRPr lang="en-US"/>
        </a:p>
      </dgm:t>
    </dgm:pt>
    <dgm:pt modelId="{46FCFE41-2947-4A6C-9DDF-CB11FB56FCB3}">
      <dgm:prSet/>
      <dgm:spPr>
        <a:xfrm>
          <a:off x="2028984"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b="0" dirty="0" smtClean="0">
              <a:solidFill>
                <a:sysClr val="window" lastClr="FFFFFF"/>
              </a:solidFill>
              <a:latin typeface="Calibri"/>
              <a:ea typeface="+mn-ea"/>
              <a:cs typeface="+mn-cs"/>
            </a:rPr>
            <a:t>190</a:t>
          </a:r>
          <a:r>
            <a:rPr lang="fr-BE" b="1" dirty="0" smtClean="0">
              <a:solidFill>
                <a:sysClr val="window" lastClr="FFFFFF"/>
              </a:solidFill>
              <a:latin typeface="Calibri"/>
              <a:ea typeface="+mn-ea"/>
              <a:cs typeface="+mn-cs"/>
            </a:rPr>
            <a:t> </a:t>
          </a:r>
          <a:r>
            <a:rPr lang="fr-BE" b="0" dirty="0" smtClean="0">
              <a:solidFill>
                <a:sysClr val="window" lastClr="FFFFFF"/>
              </a:solidFill>
              <a:latin typeface="Calibri"/>
              <a:ea typeface="+mn-ea"/>
              <a:cs typeface="+mn-cs"/>
            </a:rPr>
            <a:t>B</a:t>
          </a:r>
          <a:r>
            <a:rPr lang="fr-BE" dirty="0" smtClean="0">
              <a:solidFill>
                <a:sysClr val="window" lastClr="FFFFFF"/>
              </a:solidFill>
              <a:latin typeface="Calibri"/>
              <a:ea typeface="+mn-ea"/>
              <a:cs typeface="+mn-cs"/>
            </a:rPr>
            <a:t>PR</a:t>
          </a:r>
          <a:br>
            <a:rPr lang="fr-BE" dirty="0" smtClean="0">
              <a:solidFill>
                <a:sysClr val="window" lastClr="FFFFFF"/>
              </a:solidFill>
              <a:latin typeface="Calibri"/>
              <a:ea typeface="+mn-ea"/>
              <a:cs typeface="+mn-cs"/>
            </a:rPr>
          </a:br>
          <a:r>
            <a:rPr lang="fr-BE" dirty="0" smtClean="0">
              <a:solidFill>
                <a:sysClr val="window" lastClr="FFFFFF"/>
              </a:solidFill>
              <a:latin typeface="Calibri"/>
              <a:ea typeface="+mn-ea"/>
              <a:cs typeface="+mn-cs"/>
            </a:rPr>
            <a:t>220 messages structurés</a:t>
          </a:r>
          <a:endParaRPr lang="en-US" dirty="0">
            <a:solidFill>
              <a:sysClr val="window" lastClr="FFFFFF"/>
            </a:solidFill>
            <a:latin typeface="Calibri"/>
            <a:ea typeface="+mn-ea"/>
            <a:cs typeface="+mn-cs"/>
          </a:endParaRPr>
        </a:p>
      </dgm:t>
    </dgm:pt>
    <dgm:pt modelId="{18BB1660-2298-4ED2-AA7A-8C54E02A4510}" type="parTrans" cxnId="{AD8C6D2F-BC04-431E-B3FD-4E4C9151A93C}">
      <dgm:prSet/>
      <dgm:spPr/>
      <dgm:t>
        <a:bodyPr/>
        <a:lstStyle/>
        <a:p>
          <a:endParaRPr lang="en-US"/>
        </a:p>
      </dgm:t>
    </dgm:pt>
    <dgm:pt modelId="{4417CAC3-DE34-4AAA-A360-AFC9C017F3A9}" type="sibTrans" cxnId="{AD8C6D2F-BC04-431E-B3FD-4E4C9151A93C}">
      <dgm:prSet/>
      <dgm:spPr/>
      <dgm:t>
        <a:bodyPr/>
        <a:lstStyle/>
        <a:p>
          <a:endParaRPr lang="en-US"/>
        </a:p>
      </dgm:t>
    </dgm:pt>
    <dgm:pt modelId="{CB1C361D-F39E-4F8B-9A54-092D263957CB}">
      <dgm:prSet/>
      <dgm:spPr>
        <a:xfrm>
          <a:off x="3823977"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120 services web</a:t>
          </a:r>
        </a:p>
      </dgm:t>
    </dgm:pt>
    <dgm:pt modelId="{67718FED-4A97-48A9-85CE-DCE3FF118212}" type="parTrans" cxnId="{1790665A-4AAC-43D4-AEF7-155B04B9536A}">
      <dgm:prSet/>
      <dgm:spPr/>
      <dgm:t>
        <a:bodyPr/>
        <a:lstStyle/>
        <a:p>
          <a:endParaRPr lang="en-US"/>
        </a:p>
      </dgm:t>
    </dgm:pt>
    <dgm:pt modelId="{7475FA81-18FF-4AC5-A0C6-19B714F9A1AF}" type="sibTrans" cxnId="{1790665A-4AAC-43D4-AEF7-155B04B9536A}">
      <dgm:prSet/>
      <dgm:spPr/>
      <dgm:t>
        <a:bodyPr/>
        <a:lstStyle/>
        <a:p>
          <a:endParaRPr lang="en-US"/>
        </a:p>
      </dgm:t>
    </dgm:pt>
    <dgm:pt modelId="{E6DEBDCD-1A57-4407-BC5A-24DDA2890982}">
      <dgm:prSet/>
      <dgm:spPr>
        <a:xfrm>
          <a:off x="5618971" y="2285035"/>
          <a:ext cx="1631812" cy="979087"/>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fr-BE" dirty="0" smtClean="0">
              <a:solidFill>
                <a:sysClr val="window" lastClr="FFFFFF"/>
              </a:solidFill>
              <a:latin typeface="Calibri"/>
              <a:ea typeface="+mn-ea"/>
              <a:cs typeface="+mn-cs"/>
            </a:rPr>
            <a:t>99,9% de disponibilité des services</a:t>
          </a:r>
          <a:endParaRPr lang="en-US" dirty="0">
            <a:solidFill>
              <a:sysClr val="window" lastClr="FFFFFF"/>
            </a:solidFill>
            <a:latin typeface="Calibri"/>
            <a:ea typeface="+mn-ea"/>
            <a:cs typeface="+mn-cs"/>
          </a:endParaRPr>
        </a:p>
      </dgm:t>
    </dgm:pt>
    <dgm:pt modelId="{87CE42A5-09C9-4ACC-8B14-110FEB4AE63A}" type="parTrans" cxnId="{1CEA6DC3-5C79-4159-B4F7-FD99BAA69BEA}">
      <dgm:prSet/>
      <dgm:spPr/>
      <dgm:t>
        <a:bodyPr/>
        <a:lstStyle/>
        <a:p>
          <a:endParaRPr lang="en-US"/>
        </a:p>
      </dgm:t>
    </dgm:pt>
    <dgm:pt modelId="{55137EAF-C7B7-4BB8-8F98-E7FB3EDD0A46}" type="sibTrans" cxnId="{1CEA6DC3-5C79-4159-B4F7-FD99BAA69BEA}">
      <dgm:prSet/>
      <dgm:spPr/>
      <dgm:t>
        <a:bodyPr/>
        <a:lstStyle/>
        <a:p>
          <a:endParaRPr lang="en-US"/>
        </a:p>
      </dgm:t>
    </dgm:pt>
    <dgm:pt modelId="{CF5E228A-7139-4424-B02C-8884DC8EF555}" type="pres">
      <dgm:prSet presAssocID="{02E0E761-9445-48A9-BEE6-47E284EC20B4}" presName="diagram" presStyleCnt="0">
        <dgm:presLayoutVars>
          <dgm:dir/>
          <dgm:resizeHandles val="exact"/>
        </dgm:presLayoutVars>
      </dgm:prSet>
      <dgm:spPr/>
      <dgm:t>
        <a:bodyPr/>
        <a:lstStyle/>
        <a:p>
          <a:endParaRPr lang="en-US"/>
        </a:p>
      </dgm:t>
    </dgm:pt>
    <dgm:pt modelId="{FCF1877A-4DAE-4B91-BC2D-743C40BC2382}" type="pres">
      <dgm:prSet presAssocID="{34BD45F3-C7C2-4B56-8D94-1D5BC080AF4F}" presName="node" presStyleLbl="node1" presStyleIdx="0" presStyleCnt="16">
        <dgm:presLayoutVars>
          <dgm:bulletEnabled val="1"/>
        </dgm:presLayoutVars>
      </dgm:prSet>
      <dgm:spPr/>
      <dgm:t>
        <a:bodyPr/>
        <a:lstStyle/>
        <a:p>
          <a:endParaRPr lang="en-US"/>
        </a:p>
      </dgm:t>
    </dgm:pt>
    <dgm:pt modelId="{A6199DB2-285E-418E-B63D-95937FC0CBA7}" type="pres">
      <dgm:prSet presAssocID="{11D2455E-A0A4-492F-9F3D-DFD4456338E4}" presName="sibTrans" presStyleCnt="0"/>
      <dgm:spPr/>
    </dgm:pt>
    <dgm:pt modelId="{DC8B6B59-2B08-4227-9EDB-252A89AD03A6}" type="pres">
      <dgm:prSet presAssocID="{69C20905-F099-458A-9C65-D1FC8F924DEC}" presName="node" presStyleLbl="node1" presStyleIdx="1" presStyleCnt="16">
        <dgm:presLayoutVars>
          <dgm:bulletEnabled val="1"/>
        </dgm:presLayoutVars>
      </dgm:prSet>
      <dgm:spPr/>
      <dgm:t>
        <a:bodyPr/>
        <a:lstStyle/>
        <a:p>
          <a:endParaRPr lang="en-US"/>
        </a:p>
      </dgm:t>
    </dgm:pt>
    <dgm:pt modelId="{C88BB969-B5F1-46D1-9283-0B7F4105354C}" type="pres">
      <dgm:prSet presAssocID="{CC56A1A1-7548-4A48-9038-DD3DD58DD323}" presName="sibTrans" presStyleCnt="0"/>
      <dgm:spPr/>
    </dgm:pt>
    <dgm:pt modelId="{FB1F2C5B-BF77-4A33-891E-05925AE72EC4}" type="pres">
      <dgm:prSet presAssocID="{509F2B8A-DB28-495C-9D8C-949504EAB4B3}" presName="node" presStyleLbl="node1" presStyleIdx="2" presStyleCnt="16">
        <dgm:presLayoutVars>
          <dgm:bulletEnabled val="1"/>
        </dgm:presLayoutVars>
      </dgm:prSet>
      <dgm:spPr/>
      <dgm:t>
        <a:bodyPr/>
        <a:lstStyle/>
        <a:p>
          <a:endParaRPr lang="en-US"/>
        </a:p>
      </dgm:t>
    </dgm:pt>
    <dgm:pt modelId="{F41E83CA-816E-4F03-A6A9-40BFB690A948}" type="pres">
      <dgm:prSet presAssocID="{6F004D49-B107-4070-8E49-AADAF311DA28}" presName="sibTrans" presStyleCnt="0"/>
      <dgm:spPr/>
    </dgm:pt>
    <dgm:pt modelId="{093B005D-CF37-4B6D-90FD-873E25D4BA29}" type="pres">
      <dgm:prSet presAssocID="{3796CC9B-D371-4476-8030-69088D0DDBD0}" presName="node" presStyleLbl="node1" presStyleIdx="3" presStyleCnt="16">
        <dgm:presLayoutVars>
          <dgm:bulletEnabled val="1"/>
        </dgm:presLayoutVars>
      </dgm:prSet>
      <dgm:spPr/>
      <dgm:t>
        <a:bodyPr/>
        <a:lstStyle/>
        <a:p>
          <a:endParaRPr lang="en-US"/>
        </a:p>
      </dgm:t>
    </dgm:pt>
    <dgm:pt modelId="{A6369BCF-7D7D-42BF-924F-66F63C2CB439}" type="pres">
      <dgm:prSet presAssocID="{CEAD1EC6-2F02-4F7C-8D99-DBFC3FB2BAB3}" presName="sibTrans" presStyleCnt="0"/>
      <dgm:spPr/>
    </dgm:pt>
    <dgm:pt modelId="{43A8E224-8BB3-4B18-BA16-0E986FCFED57}" type="pres">
      <dgm:prSet presAssocID="{E2D3216E-C2CB-4F30-917E-E21CAAC3D12D}" presName="node" presStyleLbl="node1" presStyleIdx="4" presStyleCnt="16">
        <dgm:presLayoutVars>
          <dgm:bulletEnabled val="1"/>
        </dgm:presLayoutVars>
      </dgm:prSet>
      <dgm:spPr/>
      <dgm:t>
        <a:bodyPr/>
        <a:lstStyle/>
        <a:p>
          <a:endParaRPr lang="en-US"/>
        </a:p>
      </dgm:t>
    </dgm:pt>
    <dgm:pt modelId="{EB10F4C2-F89C-4AB5-AE22-3F39F96CC0B2}" type="pres">
      <dgm:prSet presAssocID="{2B1DF161-0819-4AC8-B874-132B438F8E98}" presName="sibTrans" presStyleCnt="0"/>
      <dgm:spPr/>
    </dgm:pt>
    <dgm:pt modelId="{10E6FEC0-F88E-422B-9D7D-EB5C3AC08749}" type="pres">
      <dgm:prSet presAssocID="{2A5A8E72-16E1-4C51-BBEF-97FB23E243E5}" presName="node" presStyleLbl="node1" presStyleIdx="5" presStyleCnt="16">
        <dgm:presLayoutVars>
          <dgm:bulletEnabled val="1"/>
        </dgm:presLayoutVars>
      </dgm:prSet>
      <dgm:spPr/>
      <dgm:t>
        <a:bodyPr/>
        <a:lstStyle/>
        <a:p>
          <a:endParaRPr lang="en-US"/>
        </a:p>
      </dgm:t>
    </dgm:pt>
    <dgm:pt modelId="{CEBF54F6-128C-48CA-9B63-70C77D5143AB}" type="pres">
      <dgm:prSet presAssocID="{EB29474E-089B-4CEC-95E6-D26B8015D6ED}" presName="sibTrans" presStyleCnt="0"/>
      <dgm:spPr/>
    </dgm:pt>
    <dgm:pt modelId="{15AE4231-3A6B-4089-9AAC-80F8E5B6160F}" type="pres">
      <dgm:prSet presAssocID="{054AADB5-C88E-4785-A425-B8AC6418785D}" presName="node" presStyleLbl="node1" presStyleIdx="6" presStyleCnt="16">
        <dgm:presLayoutVars>
          <dgm:bulletEnabled val="1"/>
        </dgm:presLayoutVars>
      </dgm:prSet>
      <dgm:spPr/>
      <dgm:t>
        <a:bodyPr/>
        <a:lstStyle/>
        <a:p>
          <a:endParaRPr lang="en-US"/>
        </a:p>
      </dgm:t>
    </dgm:pt>
    <dgm:pt modelId="{F09B60F6-F458-4BEF-BFC8-1D1A6267CFAC}" type="pres">
      <dgm:prSet presAssocID="{8C28B2FC-91F1-4A64-84DB-212A2C5D06AF}" presName="sibTrans" presStyleCnt="0"/>
      <dgm:spPr/>
    </dgm:pt>
    <dgm:pt modelId="{E4B3843E-C2AC-4044-BBCB-87CC0A8FDAD5}" type="pres">
      <dgm:prSet presAssocID="{4B714717-636E-45B1-9784-C4D6A39C1849}" presName="node" presStyleLbl="node1" presStyleIdx="7" presStyleCnt="16">
        <dgm:presLayoutVars>
          <dgm:bulletEnabled val="1"/>
        </dgm:presLayoutVars>
      </dgm:prSet>
      <dgm:spPr/>
      <dgm:t>
        <a:bodyPr/>
        <a:lstStyle/>
        <a:p>
          <a:endParaRPr lang="en-US"/>
        </a:p>
      </dgm:t>
    </dgm:pt>
    <dgm:pt modelId="{33577097-6F01-4C25-A55C-363278AD0103}" type="pres">
      <dgm:prSet presAssocID="{CE6A60AA-221A-4813-B44C-A83727663FD3}" presName="sibTrans" presStyleCnt="0"/>
      <dgm:spPr/>
    </dgm:pt>
    <dgm:pt modelId="{E07E3767-4E08-4A11-AE20-4D73DE22BBE2}" type="pres">
      <dgm:prSet presAssocID="{A2919276-F9DB-44EB-A289-998CCC5B0E6E}" presName="node" presStyleLbl="node1" presStyleIdx="8" presStyleCnt="16">
        <dgm:presLayoutVars>
          <dgm:bulletEnabled val="1"/>
        </dgm:presLayoutVars>
      </dgm:prSet>
      <dgm:spPr/>
      <dgm:t>
        <a:bodyPr/>
        <a:lstStyle/>
        <a:p>
          <a:endParaRPr lang="en-US"/>
        </a:p>
      </dgm:t>
    </dgm:pt>
    <dgm:pt modelId="{CFAD6994-0B3A-4097-9011-0E1D03AC3BBC}" type="pres">
      <dgm:prSet presAssocID="{9FF5DDB9-9F8C-42FF-A10C-4AF1A2DEE956}" presName="sibTrans" presStyleCnt="0"/>
      <dgm:spPr/>
    </dgm:pt>
    <dgm:pt modelId="{E8ECC3B7-086E-4EEC-A7A9-FED76DD4AFB8}" type="pres">
      <dgm:prSet presAssocID="{46FCFE41-2947-4A6C-9DDF-CB11FB56FCB3}" presName="node" presStyleLbl="node1" presStyleIdx="9" presStyleCnt="16">
        <dgm:presLayoutVars>
          <dgm:bulletEnabled val="1"/>
        </dgm:presLayoutVars>
      </dgm:prSet>
      <dgm:spPr/>
      <dgm:t>
        <a:bodyPr/>
        <a:lstStyle/>
        <a:p>
          <a:endParaRPr lang="en-US"/>
        </a:p>
      </dgm:t>
    </dgm:pt>
    <dgm:pt modelId="{7B196C59-A31C-4D6C-B2AF-A65ED1E7BC3C}" type="pres">
      <dgm:prSet presAssocID="{4417CAC3-DE34-4AAA-A360-AFC9C017F3A9}" presName="sibTrans" presStyleCnt="0"/>
      <dgm:spPr/>
    </dgm:pt>
    <dgm:pt modelId="{369FFCBF-2A0C-49AE-8973-702B23BC0D6F}" type="pres">
      <dgm:prSet presAssocID="{CB1C361D-F39E-4F8B-9A54-092D263957CB}" presName="node" presStyleLbl="node1" presStyleIdx="10" presStyleCnt="16">
        <dgm:presLayoutVars>
          <dgm:bulletEnabled val="1"/>
        </dgm:presLayoutVars>
      </dgm:prSet>
      <dgm:spPr/>
      <dgm:t>
        <a:bodyPr/>
        <a:lstStyle/>
        <a:p>
          <a:endParaRPr lang="en-US"/>
        </a:p>
      </dgm:t>
    </dgm:pt>
    <dgm:pt modelId="{5EB7DA42-8C5F-44FE-9735-569751BE000E}" type="pres">
      <dgm:prSet presAssocID="{7475FA81-18FF-4AC5-A0C6-19B714F9A1AF}" presName="sibTrans" presStyleCnt="0"/>
      <dgm:spPr/>
    </dgm:pt>
    <dgm:pt modelId="{A743D23C-2841-4468-B9CC-23A18DCD0CEF}" type="pres">
      <dgm:prSet presAssocID="{E6DEBDCD-1A57-4407-BC5A-24DDA2890982}" presName="node" presStyleLbl="node1" presStyleIdx="11" presStyleCnt="16">
        <dgm:presLayoutVars>
          <dgm:bulletEnabled val="1"/>
        </dgm:presLayoutVars>
      </dgm:prSet>
      <dgm:spPr/>
      <dgm:t>
        <a:bodyPr/>
        <a:lstStyle/>
        <a:p>
          <a:endParaRPr lang="en-US"/>
        </a:p>
      </dgm:t>
    </dgm:pt>
    <dgm:pt modelId="{8102F1D5-94AA-4137-993E-10EF6A987B10}" type="pres">
      <dgm:prSet presAssocID="{55137EAF-C7B7-4BB8-8F98-E7FB3EDD0A46}" presName="sibTrans" presStyleCnt="0"/>
      <dgm:spPr/>
    </dgm:pt>
    <dgm:pt modelId="{A7C57057-3A5F-41C5-B5FE-65943B0F5F7E}" type="pres">
      <dgm:prSet presAssocID="{18AD203B-9A77-4DDB-8FF5-786B80864794}" presName="node" presStyleLbl="node1" presStyleIdx="12" presStyleCnt="16">
        <dgm:presLayoutVars>
          <dgm:bulletEnabled val="1"/>
        </dgm:presLayoutVars>
      </dgm:prSet>
      <dgm:spPr/>
      <dgm:t>
        <a:bodyPr/>
        <a:lstStyle/>
        <a:p>
          <a:endParaRPr lang="en-US"/>
        </a:p>
      </dgm:t>
    </dgm:pt>
    <dgm:pt modelId="{33EA7A83-30D7-4F07-A27A-6641355340B6}" type="pres">
      <dgm:prSet presAssocID="{BC9687AF-34B2-4318-9F72-28DBF6384791}" presName="sibTrans" presStyleCnt="0"/>
      <dgm:spPr/>
    </dgm:pt>
    <dgm:pt modelId="{3E5F4A6B-6FF6-42B9-9EAC-793F56916124}" type="pres">
      <dgm:prSet presAssocID="{50758FA3-7657-4F96-ACA5-F828F5216B9C}" presName="node" presStyleLbl="node1" presStyleIdx="13" presStyleCnt="16">
        <dgm:presLayoutVars>
          <dgm:bulletEnabled val="1"/>
        </dgm:presLayoutVars>
      </dgm:prSet>
      <dgm:spPr/>
      <dgm:t>
        <a:bodyPr/>
        <a:lstStyle/>
        <a:p>
          <a:endParaRPr lang="en-US"/>
        </a:p>
      </dgm:t>
    </dgm:pt>
    <dgm:pt modelId="{BA85C9D5-5EEE-4396-ABF5-F9A0C66E7A9C}" type="pres">
      <dgm:prSet presAssocID="{1E20ADFA-356F-4A9E-BAC5-91B689D63158}" presName="sibTrans" presStyleCnt="0"/>
      <dgm:spPr/>
    </dgm:pt>
    <dgm:pt modelId="{15DEB57A-39CB-4F6F-A3D5-D5484F84F6F4}" type="pres">
      <dgm:prSet presAssocID="{FF3324E8-9CFF-497A-B66C-BBF85E115802}" presName="node" presStyleLbl="node1" presStyleIdx="14" presStyleCnt="16">
        <dgm:presLayoutVars>
          <dgm:bulletEnabled val="1"/>
        </dgm:presLayoutVars>
      </dgm:prSet>
      <dgm:spPr/>
      <dgm:t>
        <a:bodyPr/>
        <a:lstStyle/>
        <a:p>
          <a:endParaRPr lang="en-US"/>
        </a:p>
      </dgm:t>
    </dgm:pt>
    <dgm:pt modelId="{02019062-07FA-42BC-B2D5-8DD9728FC187}" type="pres">
      <dgm:prSet presAssocID="{49BDA0AE-1870-491C-BED6-38A170A843B1}" presName="sibTrans" presStyleCnt="0"/>
      <dgm:spPr/>
    </dgm:pt>
    <dgm:pt modelId="{6689F098-F5A7-43C7-A5F3-9B2B7E1142AF}" type="pres">
      <dgm:prSet presAssocID="{222D1549-3810-4490-8B2A-5B8851BE74EC}" presName="node" presStyleLbl="node1" presStyleIdx="15" presStyleCnt="16">
        <dgm:presLayoutVars>
          <dgm:bulletEnabled val="1"/>
        </dgm:presLayoutVars>
      </dgm:prSet>
      <dgm:spPr/>
      <dgm:t>
        <a:bodyPr/>
        <a:lstStyle/>
        <a:p>
          <a:endParaRPr lang="en-US"/>
        </a:p>
      </dgm:t>
    </dgm:pt>
  </dgm:ptLst>
  <dgm:cxnLst>
    <dgm:cxn modelId="{1CEA6DC3-5C79-4159-B4F7-FD99BAA69BEA}" srcId="{02E0E761-9445-48A9-BEE6-47E284EC20B4}" destId="{E6DEBDCD-1A57-4407-BC5A-24DDA2890982}" srcOrd="11" destOrd="0" parTransId="{87CE42A5-09C9-4ACC-8B14-110FEB4AE63A}" sibTransId="{55137EAF-C7B7-4BB8-8F98-E7FB3EDD0A46}"/>
    <dgm:cxn modelId="{29792CDC-4C03-4C57-82D8-EA8F86EDFFFF}" srcId="{02E0E761-9445-48A9-BEE6-47E284EC20B4}" destId="{3796CC9B-D371-4476-8030-69088D0DDBD0}" srcOrd="3" destOrd="0" parTransId="{BA0A6625-AF18-4DC4-8B76-B6857D5A9F01}" sibTransId="{CEAD1EC6-2F02-4F7C-8D99-DBFC3FB2BAB3}"/>
    <dgm:cxn modelId="{89EA47EB-D7E4-4B2C-81FE-FC8BE72A5112}" type="presOf" srcId="{054AADB5-C88E-4785-A425-B8AC6418785D}" destId="{15AE4231-3A6B-4089-9AAC-80F8E5B6160F}" srcOrd="0" destOrd="0" presId="urn:microsoft.com/office/officeart/2005/8/layout/default"/>
    <dgm:cxn modelId="{9ACC4C46-5699-43F5-A134-55BC33ED97CB}" type="presOf" srcId="{E6DEBDCD-1A57-4407-BC5A-24DDA2890982}" destId="{A743D23C-2841-4468-B9CC-23A18DCD0CEF}" srcOrd="0" destOrd="0" presId="urn:microsoft.com/office/officeart/2005/8/layout/default"/>
    <dgm:cxn modelId="{62A7505A-250E-4457-9A6C-52AE14DD0D3C}" type="presOf" srcId="{222D1549-3810-4490-8B2A-5B8851BE74EC}" destId="{6689F098-F5A7-43C7-A5F3-9B2B7E1142AF}" srcOrd="0" destOrd="0" presId="urn:microsoft.com/office/officeart/2005/8/layout/default"/>
    <dgm:cxn modelId="{CB406A0E-81AA-4A8A-B3C6-8C13D8680740}" type="presOf" srcId="{A2919276-F9DB-44EB-A289-998CCC5B0E6E}" destId="{E07E3767-4E08-4A11-AE20-4D73DE22BBE2}" srcOrd="0" destOrd="0" presId="urn:microsoft.com/office/officeart/2005/8/layout/default"/>
    <dgm:cxn modelId="{F654456B-D62A-4F03-9BCC-6CD21E96028D}" type="presOf" srcId="{69C20905-F099-458A-9C65-D1FC8F924DEC}" destId="{DC8B6B59-2B08-4227-9EDB-252A89AD03A6}" srcOrd="0" destOrd="0" presId="urn:microsoft.com/office/officeart/2005/8/layout/default"/>
    <dgm:cxn modelId="{4254D62F-69A5-432D-83EF-ADFB27E9AA5D}" type="presOf" srcId="{FF3324E8-9CFF-497A-B66C-BBF85E115802}" destId="{15DEB57A-39CB-4F6F-A3D5-D5484F84F6F4}" srcOrd="0" destOrd="0" presId="urn:microsoft.com/office/officeart/2005/8/layout/default"/>
    <dgm:cxn modelId="{64BEF04E-517A-46D9-9601-5E9094A41AD0}" srcId="{02E0E761-9445-48A9-BEE6-47E284EC20B4}" destId="{2A5A8E72-16E1-4C51-BBEF-97FB23E243E5}" srcOrd="5" destOrd="0" parTransId="{84178FF6-F0D6-493E-92B4-7C6586FCAC1E}" sibTransId="{EB29474E-089B-4CEC-95E6-D26B8015D6ED}"/>
    <dgm:cxn modelId="{C5BEAA51-EE2D-4614-825A-2742EE10899D}" type="presOf" srcId="{E2D3216E-C2CB-4F30-917E-E21CAAC3D12D}" destId="{43A8E224-8BB3-4B18-BA16-0E986FCFED57}" srcOrd="0" destOrd="0" presId="urn:microsoft.com/office/officeart/2005/8/layout/default"/>
    <dgm:cxn modelId="{69B9CC73-6489-450F-BE1D-86A8C2DF30E4}" srcId="{02E0E761-9445-48A9-BEE6-47E284EC20B4}" destId="{222D1549-3810-4490-8B2A-5B8851BE74EC}" srcOrd="15" destOrd="0" parTransId="{C90F15DA-901A-4557-ACA7-9FCE3778F53A}" sibTransId="{54CC43FA-AB9B-4A59-8291-226620B5572D}"/>
    <dgm:cxn modelId="{14FD33CA-CA56-4B03-B86D-E4BA214844D0}" srcId="{02E0E761-9445-48A9-BEE6-47E284EC20B4}" destId="{054AADB5-C88E-4785-A425-B8AC6418785D}" srcOrd="6" destOrd="0" parTransId="{1063EADF-2B24-470C-8A4C-BFAA63BC667D}" sibTransId="{8C28B2FC-91F1-4A64-84DB-212A2C5D06AF}"/>
    <dgm:cxn modelId="{C4D219CB-231D-4EBB-A132-122A8C7713EC}" type="presOf" srcId="{4B714717-636E-45B1-9784-C4D6A39C1849}" destId="{E4B3843E-C2AC-4044-BBCB-87CC0A8FDAD5}" srcOrd="0" destOrd="0" presId="urn:microsoft.com/office/officeart/2005/8/layout/default"/>
    <dgm:cxn modelId="{D23B03BB-962A-4DEE-8D43-662104836A66}" type="presOf" srcId="{50758FA3-7657-4F96-ACA5-F828F5216B9C}" destId="{3E5F4A6B-6FF6-42B9-9EAC-793F56916124}" srcOrd="0" destOrd="0" presId="urn:microsoft.com/office/officeart/2005/8/layout/default"/>
    <dgm:cxn modelId="{3F903E89-41A3-4E91-AAB9-2D1105E81BC6}" srcId="{02E0E761-9445-48A9-BEE6-47E284EC20B4}" destId="{50758FA3-7657-4F96-ACA5-F828F5216B9C}" srcOrd="13" destOrd="0" parTransId="{BB1EB6FC-135B-4B32-BEC8-C43C288BE378}" sibTransId="{1E20ADFA-356F-4A9E-BAC5-91B689D63158}"/>
    <dgm:cxn modelId="{111A1097-CA62-46D2-A318-D72416114613}" srcId="{02E0E761-9445-48A9-BEE6-47E284EC20B4}" destId="{34BD45F3-C7C2-4B56-8D94-1D5BC080AF4F}" srcOrd="0" destOrd="0" parTransId="{D6B1B5DE-63CB-47A2-BF15-121DB511F526}" sibTransId="{11D2455E-A0A4-492F-9F3D-DFD4456338E4}"/>
    <dgm:cxn modelId="{DE6E2030-DD75-44EF-A00B-289EDE2CF143}" type="presOf" srcId="{2A5A8E72-16E1-4C51-BBEF-97FB23E243E5}" destId="{10E6FEC0-F88E-422B-9D7D-EB5C3AC08749}" srcOrd="0" destOrd="0" presId="urn:microsoft.com/office/officeart/2005/8/layout/default"/>
    <dgm:cxn modelId="{1790665A-4AAC-43D4-AEF7-155B04B9536A}" srcId="{02E0E761-9445-48A9-BEE6-47E284EC20B4}" destId="{CB1C361D-F39E-4F8B-9A54-092D263957CB}" srcOrd="10" destOrd="0" parTransId="{67718FED-4A97-48A9-85CE-DCE3FF118212}" sibTransId="{7475FA81-18FF-4AC5-A0C6-19B714F9A1AF}"/>
    <dgm:cxn modelId="{73721377-CC5E-4F1D-AC1E-1CCF8F0369D9}" type="presOf" srcId="{18AD203B-9A77-4DDB-8FF5-786B80864794}" destId="{A7C57057-3A5F-41C5-B5FE-65943B0F5F7E}" srcOrd="0" destOrd="0" presId="urn:microsoft.com/office/officeart/2005/8/layout/default"/>
    <dgm:cxn modelId="{BF2C28DF-8291-4F8B-AF46-1563FF72DCF8}" type="presOf" srcId="{509F2B8A-DB28-495C-9D8C-949504EAB4B3}" destId="{FB1F2C5B-BF77-4A33-891E-05925AE72EC4}" srcOrd="0" destOrd="0" presId="urn:microsoft.com/office/officeart/2005/8/layout/default"/>
    <dgm:cxn modelId="{E7CA0F99-1773-40E8-9E9C-379BE2ABECA0}" type="presOf" srcId="{CB1C361D-F39E-4F8B-9A54-092D263957CB}" destId="{369FFCBF-2A0C-49AE-8973-702B23BC0D6F}" srcOrd="0" destOrd="0" presId="urn:microsoft.com/office/officeart/2005/8/layout/default"/>
    <dgm:cxn modelId="{6F0C4810-5B00-4714-A17D-653FABDEDF6B}" type="presOf" srcId="{46FCFE41-2947-4A6C-9DDF-CB11FB56FCB3}" destId="{E8ECC3B7-086E-4EEC-A7A9-FED76DD4AFB8}" srcOrd="0" destOrd="0" presId="urn:microsoft.com/office/officeart/2005/8/layout/default"/>
    <dgm:cxn modelId="{A56D3A96-6EDF-42EA-AD26-9EB965716C58}" srcId="{02E0E761-9445-48A9-BEE6-47E284EC20B4}" destId="{4B714717-636E-45B1-9784-C4D6A39C1849}" srcOrd="7" destOrd="0" parTransId="{6313504D-42D6-4B36-AC1E-329EAF040FA0}" sibTransId="{CE6A60AA-221A-4813-B44C-A83727663FD3}"/>
    <dgm:cxn modelId="{1B203B0B-EF29-4C95-B4F1-6E544EB77056}" srcId="{02E0E761-9445-48A9-BEE6-47E284EC20B4}" destId="{FF3324E8-9CFF-497A-B66C-BBF85E115802}" srcOrd="14" destOrd="0" parTransId="{685CC807-48F4-48E8-AF9A-03470C2374CC}" sibTransId="{49BDA0AE-1870-491C-BED6-38A170A843B1}"/>
    <dgm:cxn modelId="{059A14A9-22C4-4AFF-BD22-1101B798D1D0}" srcId="{02E0E761-9445-48A9-BEE6-47E284EC20B4}" destId="{69C20905-F099-458A-9C65-D1FC8F924DEC}" srcOrd="1" destOrd="0" parTransId="{F701A2A6-B9BA-4BBF-965A-78DCA4E8E436}" sibTransId="{CC56A1A1-7548-4A48-9038-DD3DD58DD323}"/>
    <dgm:cxn modelId="{9ED5B99B-58D1-4DA4-A58C-B2B94E76C04D}" type="presOf" srcId="{3796CC9B-D371-4476-8030-69088D0DDBD0}" destId="{093B005D-CF37-4B6D-90FD-873E25D4BA29}" srcOrd="0" destOrd="0" presId="urn:microsoft.com/office/officeart/2005/8/layout/default"/>
    <dgm:cxn modelId="{821C7D90-CADE-48BB-9F4C-C64E00E24537}" srcId="{02E0E761-9445-48A9-BEE6-47E284EC20B4}" destId="{A2919276-F9DB-44EB-A289-998CCC5B0E6E}" srcOrd="8" destOrd="0" parTransId="{11667160-7C3F-49D0-81C7-FF7A8AEB3985}" sibTransId="{9FF5DDB9-9F8C-42FF-A10C-4AF1A2DEE956}"/>
    <dgm:cxn modelId="{1A337BDD-B96A-46A2-A142-352446A652B8}" srcId="{02E0E761-9445-48A9-BEE6-47E284EC20B4}" destId="{E2D3216E-C2CB-4F30-917E-E21CAAC3D12D}" srcOrd="4" destOrd="0" parTransId="{B861F8D0-445C-4B25-99A4-2D1CA70A01E1}" sibTransId="{2B1DF161-0819-4AC8-B874-132B438F8E98}"/>
    <dgm:cxn modelId="{2FE5AE95-BB60-4EED-8FAC-71A46811359B}" type="presOf" srcId="{34BD45F3-C7C2-4B56-8D94-1D5BC080AF4F}" destId="{FCF1877A-4DAE-4B91-BC2D-743C40BC2382}" srcOrd="0" destOrd="0" presId="urn:microsoft.com/office/officeart/2005/8/layout/default"/>
    <dgm:cxn modelId="{60B037BE-3AED-4AD1-95B2-897DE1753E8D}" srcId="{02E0E761-9445-48A9-BEE6-47E284EC20B4}" destId="{509F2B8A-DB28-495C-9D8C-949504EAB4B3}" srcOrd="2" destOrd="0" parTransId="{D9A1735F-0FA4-4205-956C-8F491039BB37}" sibTransId="{6F004D49-B107-4070-8E49-AADAF311DA28}"/>
    <dgm:cxn modelId="{0383F633-D172-4EFE-B7C0-B78D34055303}" type="presOf" srcId="{02E0E761-9445-48A9-BEE6-47E284EC20B4}" destId="{CF5E228A-7139-4424-B02C-8884DC8EF555}" srcOrd="0" destOrd="0" presId="urn:microsoft.com/office/officeart/2005/8/layout/default"/>
    <dgm:cxn modelId="{AD8C6D2F-BC04-431E-B3FD-4E4C9151A93C}" srcId="{02E0E761-9445-48A9-BEE6-47E284EC20B4}" destId="{46FCFE41-2947-4A6C-9DDF-CB11FB56FCB3}" srcOrd="9" destOrd="0" parTransId="{18BB1660-2298-4ED2-AA7A-8C54E02A4510}" sibTransId="{4417CAC3-DE34-4AAA-A360-AFC9C017F3A9}"/>
    <dgm:cxn modelId="{A8FEB489-B930-4EC5-878A-6256617A3649}" srcId="{02E0E761-9445-48A9-BEE6-47E284EC20B4}" destId="{18AD203B-9A77-4DDB-8FF5-786B80864794}" srcOrd="12" destOrd="0" parTransId="{662AAEE7-36F3-4D85-8681-A96D126D8857}" sibTransId="{BC9687AF-34B2-4318-9F72-28DBF6384791}"/>
    <dgm:cxn modelId="{3E240C2B-116F-447A-937A-5AA0CD03CE70}" type="presParOf" srcId="{CF5E228A-7139-4424-B02C-8884DC8EF555}" destId="{FCF1877A-4DAE-4B91-BC2D-743C40BC2382}" srcOrd="0" destOrd="0" presId="urn:microsoft.com/office/officeart/2005/8/layout/default"/>
    <dgm:cxn modelId="{81B59BE7-381B-4AFB-9E73-1512890E424F}" type="presParOf" srcId="{CF5E228A-7139-4424-B02C-8884DC8EF555}" destId="{A6199DB2-285E-418E-B63D-95937FC0CBA7}" srcOrd="1" destOrd="0" presId="urn:microsoft.com/office/officeart/2005/8/layout/default"/>
    <dgm:cxn modelId="{BEA95238-91B0-4D14-99C3-B2FAD838FF8C}" type="presParOf" srcId="{CF5E228A-7139-4424-B02C-8884DC8EF555}" destId="{DC8B6B59-2B08-4227-9EDB-252A89AD03A6}" srcOrd="2" destOrd="0" presId="urn:microsoft.com/office/officeart/2005/8/layout/default"/>
    <dgm:cxn modelId="{7F83CFD6-4922-468A-A1CC-BE7183AB471E}" type="presParOf" srcId="{CF5E228A-7139-4424-B02C-8884DC8EF555}" destId="{C88BB969-B5F1-46D1-9283-0B7F4105354C}" srcOrd="3" destOrd="0" presId="urn:microsoft.com/office/officeart/2005/8/layout/default"/>
    <dgm:cxn modelId="{51C441B5-1CCB-4CB9-B990-AC196CBB173E}" type="presParOf" srcId="{CF5E228A-7139-4424-B02C-8884DC8EF555}" destId="{FB1F2C5B-BF77-4A33-891E-05925AE72EC4}" srcOrd="4" destOrd="0" presId="urn:microsoft.com/office/officeart/2005/8/layout/default"/>
    <dgm:cxn modelId="{299016FA-D3A5-4210-8C7B-852D60CA447A}" type="presParOf" srcId="{CF5E228A-7139-4424-B02C-8884DC8EF555}" destId="{F41E83CA-816E-4F03-A6A9-40BFB690A948}" srcOrd="5" destOrd="0" presId="urn:microsoft.com/office/officeart/2005/8/layout/default"/>
    <dgm:cxn modelId="{24ECF3F8-202D-4067-8C31-1E2E7A9B200F}" type="presParOf" srcId="{CF5E228A-7139-4424-B02C-8884DC8EF555}" destId="{093B005D-CF37-4B6D-90FD-873E25D4BA29}" srcOrd="6" destOrd="0" presId="urn:microsoft.com/office/officeart/2005/8/layout/default"/>
    <dgm:cxn modelId="{646B3AB3-CC2A-4CE2-A8C2-E7DCBE184F30}" type="presParOf" srcId="{CF5E228A-7139-4424-B02C-8884DC8EF555}" destId="{A6369BCF-7D7D-42BF-924F-66F63C2CB439}" srcOrd="7" destOrd="0" presId="urn:microsoft.com/office/officeart/2005/8/layout/default"/>
    <dgm:cxn modelId="{D11C9B9A-6F05-4A15-BB22-9ACB39A521FD}" type="presParOf" srcId="{CF5E228A-7139-4424-B02C-8884DC8EF555}" destId="{43A8E224-8BB3-4B18-BA16-0E986FCFED57}" srcOrd="8" destOrd="0" presId="urn:microsoft.com/office/officeart/2005/8/layout/default"/>
    <dgm:cxn modelId="{5C853A1E-3B68-4974-912A-6D0CA426F50D}" type="presParOf" srcId="{CF5E228A-7139-4424-B02C-8884DC8EF555}" destId="{EB10F4C2-F89C-4AB5-AE22-3F39F96CC0B2}" srcOrd="9" destOrd="0" presId="urn:microsoft.com/office/officeart/2005/8/layout/default"/>
    <dgm:cxn modelId="{61E04B69-A7A1-4556-8A1B-FEF1D28EFCE4}" type="presParOf" srcId="{CF5E228A-7139-4424-B02C-8884DC8EF555}" destId="{10E6FEC0-F88E-422B-9D7D-EB5C3AC08749}" srcOrd="10" destOrd="0" presId="urn:microsoft.com/office/officeart/2005/8/layout/default"/>
    <dgm:cxn modelId="{1845BC88-CD6A-4D19-AAA9-CEBAB0D358BF}" type="presParOf" srcId="{CF5E228A-7139-4424-B02C-8884DC8EF555}" destId="{CEBF54F6-128C-48CA-9B63-70C77D5143AB}" srcOrd="11" destOrd="0" presId="urn:microsoft.com/office/officeart/2005/8/layout/default"/>
    <dgm:cxn modelId="{DDE23CE8-0A61-4F5D-BF4E-B7A4B691FC50}" type="presParOf" srcId="{CF5E228A-7139-4424-B02C-8884DC8EF555}" destId="{15AE4231-3A6B-4089-9AAC-80F8E5B6160F}" srcOrd="12" destOrd="0" presId="urn:microsoft.com/office/officeart/2005/8/layout/default"/>
    <dgm:cxn modelId="{4E65BAF2-87CB-44F9-B260-F15B91D5D673}" type="presParOf" srcId="{CF5E228A-7139-4424-B02C-8884DC8EF555}" destId="{F09B60F6-F458-4BEF-BFC8-1D1A6267CFAC}" srcOrd="13" destOrd="0" presId="urn:microsoft.com/office/officeart/2005/8/layout/default"/>
    <dgm:cxn modelId="{93D537F9-501C-43F4-B6C4-4A4999F706A6}" type="presParOf" srcId="{CF5E228A-7139-4424-B02C-8884DC8EF555}" destId="{E4B3843E-C2AC-4044-BBCB-87CC0A8FDAD5}" srcOrd="14" destOrd="0" presId="urn:microsoft.com/office/officeart/2005/8/layout/default"/>
    <dgm:cxn modelId="{E98357F5-4BE8-4CA3-B09A-F584FCFC0B40}" type="presParOf" srcId="{CF5E228A-7139-4424-B02C-8884DC8EF555}" destId="{33577097-6F01-4C25-A55C-363278AD0103}" srcOrd="15" destOrd="0" presId="urn:microsoft.com/office/officeart/2005/8/layout/default"/>
    <dgm:cxn modelId="{CA9E8E54-76EB-4362-A65D-0A473C062DCF}" type="presParOf" srcId="{CF5E228A-7139-4424-B02C-8884DC8EF555}" destId="{E07E3767-4E08-4A11-AE20-4D73DE22BBE2}" srcOrd="16" destOrd="0" presId="urn:microsoft.com/office/officeart/2005/8/layout/default"/>
    <dgm:cxn modelId="{34428A98-4135-4B53-8560-7618AC7B2E63}" type="presParOf" srcId="{CF5E228A-7139-4424-B02C-8884DC8EF555}" destId="{CFAD6994-0B3A-4097-9011-0E1D03AC3BBC}" srcOrd="17" destOrd="0" presId="urn:microsoft.com/office/officeart/2005/8/layout/default"/>
    <dgm:cxn modelId="{42640625-249A-4A75-AA6D-5E97F2A5CE03}" type="presParOf" srcId="{CF5E228A-7139-4424-B02C-8884DC8EF555}" destId="{E8ECC3B7-086E-4EEC-A7A9-FED76DD4AFB8}" srcOrd="18" destOrd="0" presId="urn:microsoft.com/office/officeart/2005/8/layout/default"/>
    <dgm:cxn modelId="{7B779393-BF3B-46A9-98CC-9653F1D6765B}" type="presParOf" srcId="{CF5E228A-7139-4424-B02C-8884DC8EF555}" destId="{7B196C59-A31C-4D6C-B2AF-A65ED1E7BC3C}" srcOrd="19" destOrd="0" presId="urn:microsoft.com/office/officeart/2005/8/layout/default"/>
    <dgm:cxn modelId="{66EDBEDE-0D85-4EE0-ABB1-016E9C1C087E}" type="presParOf" srcId="{CF5E228A-7139-4424-B02C-8884DC8EF555}" destId="{369FFCBF-2A0C-49AE-8973-702B23BC0D6F}" srcOrd="20" destOrd="0" presId="urn:microsoft.com/office/officeart/2005/8/layout/default"/>
    <dgm:cxn modelId="{3D09D167-EB35-4382-8F8D-58A86ECDA808}" type="presParOf" srcId="{CF5E228A-7139-4424-B02C-8884DC8EF555}" destId="{5EB7DA42-8C5F-44FE-9735-569751BE000E}" srcOrd="21" destOrd="0" presId="urn:microsoft.com/office/officeart/2005/8/layout/default"/>
    <dgm:cxn modelId="{03417D01-83BD-4AF0-AC4D-E07C198910E9}" type="presParOf" srcId="{CF5E228A-7139-4424-B02C-8884DC8EF555}" destId="{A743D23C-2841-4468-B9CC-23A18DCD0CEF}" srcOrd="22" destOrd="0" presId="urn:microsoft.com/office/officeart/2005/8/layout/default"/>
    <dgm:cxn modelId="{4D718045-B7F2-4539-9FEB-E767BCCFC87F}" type="presParOf" srcId="{CF5E228A-7139-4424-B02C-8884DC8EF555}" destId="{8102F1D5-94AA-4137-993E-10EF6A987B10}" srcOrd="23" destOrd="0" presId="urn:microsoft.com/office/officeart/2005/8/layout/default"/>
    <dgm:cxn modelId="{54A83FFE-0DE5-42C3-A264-81ABC3304249}" type="presParOf" srcId="{CF5E228A-7139-4424-B02C-8884DC8EF555}" destId="{A7C57057-3A5F-41C5-B5FE-65943B0F5F7E}" srcOrd="24" destOrd="0" presId="urn:microsoft.com/office/officeart/2005/8/layout/default"/>
    <dgm:cxn modelId="{CEADC1D8-65A5-44CC-ABE7-26AF466FC896}" type="presParOf" srcId="{CF5E228A-7139-4424-B02C-8884DC8EF555}" destId="{33EA7A83-30D7-4F07-A27A-6641355340B6}" srcOrd="25" destOrd="0" presId="urn:microsoft.com/office/officeart/2005/8/layout/default"/>
    <dgm:cxn modelId="{CD3ECEA1-3CFB-4D95-A22C-665E469A4929}" type="presParOf" srcId="{CF5E228A-7139-4424-B02C-8884DC8EF555}" destId="{3E5F4A6B-6FF6-42B9-9EAC-793F56916124}" srcOrd="26" destOrd="0" presId="urn:microsoft.com/office/officeart/2005/8/layout/default"/>
    <dgm:cxn modelId="{1A0A295A-6093-47A9-9F54-0A927C483E6E}" type="presParOf" srcId="{CF5E228A-7139-4424-B02C-8884DC8EF555}" destId="{BA85C9D5-5EEE-4396-ABF5-F9A0C66E7A9C}" srcOrd="27" destOrd="0" presId="urn:microsoft.com/office/officeart/2005/8/layout/default"/>
    <dgm:cxn modelId="{1ADE7C67-C33C-4B87-B354-B2598B55388E}" type="presParOf" srcId="{CF5E228A-7139-4424-B02C-8884DC8EF555}" destId="{15DEB57A-39CB-4F6F-A3D5-D5484F84F6F4}" srcOrd="28" destOrd="0" presId="urn:microsoft.com/office/officeart/2005/8/layout/default"/>
    <dgm:cxn modelId="{18AAE7C9-03DE-469D-8C33-F4D9F80B42DE}" type="presParOf" srcId="{CF5E228A-7139-4424-B02C-8884DC8EF555}" destId="{02019062-07FA-42BC-B2D5-8DD9728FC187}" srcOrd="29" destOrd="0" presId="urn:microsoft.com/office/officeart/2005/8/layout/default"/>
    <dgm:cxn modelId="{460B83D9-1174-4161-8BC7-E22D58CB1D08}" type="presParOf" srcId="{CF5E228A-7139-4424-B02C-8884DC8EF555}" destId="{6689F098-F5A7-43C7-A5F3-9B2B7E1142AF}" srcOrd="30" destOrd="0" presId="urn:microsoft.com/office/officeart/2005/8/layout/default"/>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1877A-4DAE-4B91-BC2D-743C40BC2382}">
      <dsp:nvSpPr>
        <dsp:cNvPr id="0" name=""/>
        <dsp:cNvSpPr/>
      </dsp:nvSpPr>
      <dsp:spPr>
        <a:xfrm>
          <a:off x="271530"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Loi organique du 15 janvier 1990</a:t>
          </a:r>
          <a:endParaRPr lang="en-US" sz="1800" kern="1200" dirty="0">
            <a:solidFill>
              <a:sysClr val="window" lastClr="FFFFFF"/>
            </a:solidFill>
            <a:latin typeface="Calibri"/>
            <a:ea typeface="+mn-ea"/>
            <a:cs typeface="+mn-cs"/>
          </a:endParaRPr>
        </a:p>
      </dsp:txBody>
      <dsp:txXfrm>
        <a:off x="271530" y="578"/>
        <a:ext cx="1893609" cy="1136165"/>
      </dsp:txXfrm>
    </dsp:sp>
    <dsp:sp modelId="{DC8B6B59-2B08-4227-9EDB-252A89AD03A6}">
      <dsp:nvSpPr>
        <dsp:cNvPr id="0" name=""/>
        <dsp:cNvSpPr/>
      </dsp:nvSpPr>
      <dsp:spPr>
        <a:xfrm>
          <a:off x="2354500"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&lt; 100 collaborateurs</a:t>
          </a:r>
          <a:endParaRPr lang="en-US" sz="1800" kern="1200" dirty="0">
            <a:solidFill>
              <a:sysClr val="window" lastClr="FFFFFF"/>
            </a:solidFill>
            <a:latin typeface="Calibri"/>
            <a:ea typeface="+mn-ea"/>
            <a:cs typeface="+mn-cs"/>
          </a:endParaRPr>
        </a:p>
      </dsp:txBody>
      <dsp:txXfrm>
        <a:off x="2354500" y="578"/>
        <a:ext cx="1893609" cy="1136165"/>
      </dsp:txXfrm>
    </dsp:sp>
    <dsp:sp modelId="{FB1F2C5B-BF77-4A33-891E-05925AE72EC4}">
      <dsp:nvSpPr>
        <dsp:cNvPr id="0" name=""/>
        <dsp:cNvSpPr/>
      </dsp:nvSpPr>
      <dsp:spPr>
        <a:xfrm>
          <a:off x="4437470"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18 millions </a:t>
          </a:r>
          <a:r>
            <a:rPr lang="fr-FR" sz="1800" kern="1200" dirty="0" smtClean="0">
              <a:solidFill>
                <a:sysClr val="window" lastClr="FFFFFF"/>
              </a:solidFill>
              <a:latin typeface="Calibri"/>
              <a:ea typeface="+mn-ea"/>
              <a:cs typeface="+mn-cs"/>
            </a:rPr>
            <a:t>€</a:t>
          </a:r>
          <a:r>
            <a:rPr lang="fr-FR" sz="1800" kern="1200" dirty="0" smtClean="0">
              <a:solidFill>
                <a:srgbClr val="0082B8"/>
              </a:solidFill>
              <a:latin typeface="Calibri"/>
              <a:ea typeface="+mn-ea"/>
              <a:cs typeface="+mn-cs"/>
            </a:rPr>
            <a:t> </a:t>
          </a:r>
          <a:r>
            <a:rPr lang="fr-BE" sz="1800" kern="1200" dirty="0" smtClean="0">
              <a:solidFill>
                <a:sysClr val="window" lastClr="FFFFFF"/>
              </a:solidFill>
              <a:latin typeface="Calibri"/>
              <a:ea typeface="+mn-ea"/>
              <a:cs typeface="+mn-cs"/>
            </a:rPr>
            <a:t>de budget  annuel</a:t>
          </a:r>
          <a:endParaRPr lang="en-US" sz="1800" kern="1200" dirty="0">
            <a:solidFill>
              <a:sysClr val="window" lastClr="FFFFFF"/>
            </a:solidFill>
            <a:latin typeface="Calibri"/>
            <a:ea typeface="+mn-ea"/>
            <a:cs typeface="+mn-cs"/>
          </a:endParaRPr>
        </a:p>
      </dsp:txBody>
      <dsp:txXfrm>
        <a:off x="4437470" y="578"/>
        <a:ext cx="1893609" cy="1136165"/>
      </dsp:txXfrm>
    </dsp:sp>
    <dsp:sp modelId="{093B005D-CF37-4B6D-90FD-873E25D4BA29}">
      <dsp:nvSpPr>
        <dsp:cNvPr id="0" name=""/>
        <dsp:cNvSpPr/>
      </dsp:nvSpPr>
      <dsp:spPr>
        <a:xfrm>
          <a:off x="6520441" y="578"/>
          <a:ext cx="1893609" cy="1136165"/>
        </a:xfrm>
        <a:prstGeom prst="rect">
          <a:avLst/>
        </a:prstGeom>
        <a:gradFill rotWithShape="0">
          <a:gsLst>
            <a:gs pos="0">
              <a:srgbClr val="002776"/>
            </a:gs>
            <a:gs pos="80000">
              <a:srgbClr val="002776"/>
            </a:gs>
            <a:gs pos="100000">
              <a:srgbClr val="00277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Réseau de 3.000 acteurs dans le secteur social</a:t>
          </a:r>
          <a:endParaRPr lang="en-US" sz="1800" kern="1200" dirty="0">
            <a:solidFill>
              <a:sysClr val="window" lastClr="FFFFFF"/>
            </a:solidFill>
            <a:latin typeface="Calibri"/>
            <a:ea typeface="+mn-ea"/>
            <a:cs typeface="+mn-cs"/>
          </a:endParaRPr>
        </a:p>
      </dsp:txBody>
      <dsp:txXfrm>
        <a:off x="6520441" y="578"/>
        <a:ext cx="1893609" cy="1136165"/>
      </dsp:txXfrm>
    </dsp:sp>
    <dsp:sp modelId="{43A8E224-8BB3-4B18-BA16-0E986FCFED57}">
      <dsp:nvSpPr>
        <dsp:cNvPr id="0" name=""/>
        <dsp:cNvSpPr/>
      </dsp:nvSpPr>
      <dsp:spPr>
        <a:xfrm>
          <a:off x="271530" y="1326104"/>
          <a:ext cx="1893609" cy="1136165"/>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Contrat d’administration</a:t>
          </a:r>
          <a:endParaRPr lang="en-US" sz="1800" kern="1200" dirty="0">
            <a:solidFill>
              <a:sysClr val="window" lastClr="FFFFFF"/>
            </a:solidFill>
            <a:latin typeface="Calibri"/>
            <a:ea typeface="+mn-ea"/>
            <a:cs typeface="+mn-cs"/>
          </a:endParaRPr>
        </a:p>
      </dsp:txBody>
      <dsp:txXfrm>
        <a:off x="271530" y="1326104"/>
        <a:ext cx="1893609" cy="1136165"/>
      </dsp:txXfrm>
    </dsp:sp>
    <dsp:sp modelId="{10E6FEC0-F88E-422B-9D7D-EB5C3AC08749}">
      <dsp:nvSpPr>
        <dsp:cNvPr id="0" name=""/>
        <dsp:cNvSpPr/>
      </dsp:nvSpPr>
      <dsp:spPr>
        <a:xfrm>
          <a:off x="2354500" y="1326104"/>
          <a:ext cx="1893609" cy="1136165"/>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Comité de gestion</a:t>
          </a:r>
          <a:endParaRPr lang="en-US" sz="1800" kern="1200" dirty="0">
            <a:solidFill>
              <a:sysClr val="window" lastClr="FFFFFF"/>
            </a:solidFill>
            <a:latin typeface="Calibri"/>
            <a:ea typeface="+mn-ea"/>
            <a:cs typeface="+mn-cs"/>
          </a:endParaRPr>
        </a:p>
      </dsp:txBody>
      <dsp:txXfrm>
        <a:off x="2354500" y="1326104"/>
        <a:ext cx="1893609" cy="1136165"/>
      </dsp:txXfrm>
    </dsp:sp>
    <dsp:sp modelId="{15AE4231-3A6B-4089-9AAC-80F8E5B6160F}">
      <dsp:nvSpPr>
        <dsp:cNvPr id="0" name=""/>
        <dsp:cNvSpPr/>
      </dsp:nvSpPr>
      <dsp:spPr>
        <a:xfrm>
          <a:off x="4437470" y="1326104"/>
          <a:ext cx="1893609" cy="1136165"/>
        </a:xfrm>
        <a:prstGeom prst="rect">
          <a:avLst/>
        </a:prstGeom>
        <a:gradFill rotWithShape="0">
          <a:gsLst>
            <a:gs pos="0">
              <a:srgbClr val="769535"/>
            </a:gs>
            <a:gs pos="80000">
              <a:srgbClr val="9BC348"/>
            </a:gs>
            <a:gs pos="100000">
              <a:srgbClr val="9CC74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smtClean="0">
              <a:solidFill>
                <a:sysClr val="window" lastClr="FFFFFF"/>
              </a:solidFill>
              <a:latin typeface="Calibri"/>
              <a:ea typeface="+mn-ea"/>
              <a:cs typeface="+mn-cs"/>
            </a:rPr>
            <a:t>Comité de coordination</a:t>
          </a:r>
          <a:endParaRPr lang="en-US" sz="1800" kern="1200">
            <a:solidFill>
              <a:sysClr val="window" lastClr="FFFFFF"/>
            </a:solidFill>
            <a:latin typeface="Calibri"/>
            <a:ea typeface="+mn-ea"/>
            <a:cs typeface="+mn-cs"/>
          </a:endParaRPr>
        </a:p>
      </dsp:txBody>
      <dsp:txXfrm>
        <a:off x="4437470" y="1326104"/>
        <a:ext cx="1893609" cy="1136165"/>
      </dsp:txXfrm>
    </dsp:sp>
    <dsp:sp modelId="{E4B3843E-C2AC-4044-BBCB-87CC0A8FDAD5}">
      <dsp:nvSpPr>
        <dsp:cNvPr id="0" name=""/>
        <dsp:cNvSpPr/>
      </dsp:nvSpPr>
      <dsp:spPr>
        <a:xfrm>
          <a:off x="6520441" y="1326104"/>
          <a:ext cx="1893609" cy="1136165"/>
        </a:xfrm>
        <a:prstGeom prst="rect">
          <a:avLst/>
        </a:prstGeom>
        <a:gradFill rotWithShape="0">
          <a:gsLst>
            <a:gs pos="0">
              <a:srgbClr val="769535"/>
            </a:gs>
            <a:gs pos="80000">
              <a:srgbClr val="9BBB59"/>
            </a:gs>
            <a:gs pos="100000">
              <a:srgbClr val="9BBB5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CSI - Comité de sécurité de l’information </a:t>
          </a:r>
          <a:endParaRPr lang="en-US" sz="1800" kern="1200" dirty="0">
            <a:solidFill>
              <a:sysClr val="window" lastClr="FFFFFF"/>
            </a:solidFill>
            <a:latin typeface="Calibri"/>
            <a:ea typeface="+mn-ea"/>
            <a:cs typeface="+mn-cs"/>
          </a:endParaRPr>
        </a:p>
      </dsp:txBody>
      <dsp:txXfrm>
        <a:off x="6520441" y="1326104"/>
        <a:ext cx="1893609" cy="1136165"/>
      </dsp:txXfrm>
    </dsp:sp>
    <dsp:sp modelId="{E07E3767-4E08-4A11-AE20-4D73DE22BBE2}">
      <dsp:nvSpPr>
        <dsp:cNvPr id="0" name=""/>
        <dsp:cNvSpPr/>
      </dsp:nvSpPr>
      <dsp:spPr>
        <a:xfrm>
          <a:off x="271530" y="2651631"/>
          <a:ext cx="1893609" cy="1136165"/>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&gt; 1,9 milliard de messages échangés en </a:t>
          </a:r>
          <a:r>
            <a:rPr lang="fr-BE" sz="1800" b="0" kern="1200" dirty="0" smtClean="0">
              <a:solidFill>
                <a:sysClr val="window" lastClr="FFFFFF"/>
              </a:solidFill>
              <a:latin typeface="Calibri"/>
              <a:ea typeface="+mn-ea"/>
              <a:cs typeface="+mn-cs"/>
            </a:rPr>
            <a:t>2022</a:t>
          </a:r>
          <a:endParaRPr lang="en-US" sz="1800" b="0" kern="1200" dirty="0">
            <a:solidFill>
              <a:sysClr val="window" lastClr="FFFFFF"/>
            </a:solidFill>
            <a:latin typeface="Calibri"/>
            <a:ea typeface="+mn-ea"/>
            <a:cs typeface="+mn-cs"/>
          </a:endParaRPr>
        </a:p>
      </dsp:txBody>
      <dsp:txXfrm>
        <a:off x="271530" y="2651631"/>
        <a:ext cx="1893609" cy="1136165"/>
      </dsp:txXfrm>
    </dsp:sp>
    <dsp:sp modelId="{E8ECC3B7-086E-4EEC-A7A9-FED76DD4AFB8}">
      <dsp:nvSpPr>
        <dsp:cNvPr id="0" name=""/>
        <dsp:cNvSpPr/>
      </dsp:nvSpPr>
      <dsp:spPr>
        <a:xfrm>
          <a:off x="2354500" y="2651631"/>
          <a:ext cx="1893609" cy="1136165"/>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b="0" kern="1200" dirty="0" smtClean="0">
              <a:solidFill>
                <a:sysClr val="window" lastClr="FFFFFF"/>
              </a:solidFill>
              <a:latin typeface="Calibri"/>
              <a:ea typeface="+mn-ea"/>
              <a:cs typeface="+mn-cs"/>
            </a:rPr>
            <a:t>190</a:t>
          </a:r>
          <a:r>
            <a:rPr lang="fr-BE" sz="1800" b="1" kern="1200" dirty="0" smtClean="0">
              <a:solidFill>
                <a:sysClr val="window" lastClr="FFFFFF"/>
              </a:solidFill>
              <a:latin typeface="Calibri"/>
              <a:ea typeface="+mn-ea"/>
              <a:cs typeface="+mn-cs"/>
            </a:rPr>
            <a:t> </a:t>
          </a:r>
          <a:r>
            <a:rPr lang="fr-BE" sz="1800" b="0" kern="1200" dirty="0" smtClean="0">
              <a:solidFill>
                <a:sysClr val="window" lastClr="FFFFFF"/>
              </a:solidFill>
              <a:latin typeface="Calibri"/>
              <a:ea typeface="+mn-ea"/>
              <a:cs typeface="+mn-cs"/>
            </a:rPr>
            <a:t>B</a:t>
          </a:r>
          <a:r>
            <a:rPr lang="fr-BE" sz="1800" kern="1200" dirty="0" smtClean="0">
              <a:solidFill>
                <a:sysClr val="window" lastClr="FFFFFF"/>
              </a:solidFill>
              <a:latin typeface="Calibri"/>
              <a:ea typeface="+mn-ea"/>
              <a:cs typeface="+mn-cs"/>
            </a:rPr>
            <a:t>PR</a:t>
          </a:r>
          <a:br>
            <a:rPr lang="fr-BE" sz="1800" kern="1200" dirty="0" smtClean="0">
              <a:solidFill>
                <a:sysClr val="window" lastClr="FFFFFF"/>
              </a:solidFill>
              <a:latin typeface="Calibri"/>
              <a:ea typeface="+mn-ea"/>
              <a:cs typeface="+mn-cs"/>
            </a:rPr>
          </a:br>
          <a:r>
            <a:rPr lang="fr-BE" sz="1800" kern="1200" dirty="0" smtClean="0">
              <a:solidFill>
                <a:sysClr val="window" lastClr="FFFFFF"/>
              </a:solidFill>
              <a:latin typeface="Calibri"/>
              <a:ea typeface="+mn-ea"/>
              <a:cs typeface="+mn-cs"/>
            </a:rPr>
            <a:t>220 messages structurés</a:t>
          </a:r>
          <a:endParaRPr lang="en-US" sz="1800" kern="1200" dirty="0">
            <a:solidFill>
              <a:sysClr val="window" lastClr="FFFFFF"/>
            </a:solidFill>
            <a:latin typeface="Calibri"/>
            <a:ea typeface="+mn-ea"/>
            <a:cs typeface="+mn-cs"/>
          </a:endParaRPr>
        </a:p>
      </dsp:txBody>
      <dsp:txXfrm>
        <a:off x="2354500" y="2651631"/>
        <a:ext cx="1893609" cy="1136165"/>
      </dsp:txXfrm>
    </dsp:sp>
    <dsp:sp modelId="{369FFCBF-2A0C-49AE-8973-702B23BC0D6F}">
      <dsp:nvSpPr>
        <dsp:cNvPr id="0" name=""/>
        <dsp:cNvSpPr/>
      </dsp:nvSpPr>
      <dsp:spPr>
        <a:xfrm>
          <a:off x="4437470" y="2651631"/>
          <a:ext cx="1893609" cy="1136165"/>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120 services web</a:t>
          </a:r>
        </a:p>
      </dsp:txBody>
      <dsp:txXfrm>
        <a:off x="4437470" y="2651631"/>
        <a:ext cx="1893609" cy="1136165"/>
      </dsp:txXfrm>
    </dsp:sp>
    <dsp:sp modelId="{A743D23C-2841-4468-B9CC-23A18DCD0CEF}">
      <dsp:nvSpPr>
        <dsp:cNvPr id="0" name=""/>
        <dsp:cNvSpPr/>
      </dsp:nvSpPr>
      <dsp:spPr>
        <a:xfrm>
          <a:off x="6520441" y="2651631"/>
          <a:ext cx="1893609" cy="1136165"/>
        </a:xfrm>
        <a:prstGeom prst="rect">
          <a:avLst/>
        </a:prstGeom>
        <a:gradFill rotWithShape="0">
          <a:gsLst>
            <a:gs pos="0">
              <a:srgbClr val="2787A0"/>
            </a:gs>
            <a:gs pos="80000">
              <a:srgbClr val="4BACC6"/>
            </a:gs>
            <a:gs pos="100000">
              <a:srgbClr val="4BACC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99,9% de disponibilité des services</a:t>
          </a:r>
          <a:endParaRPr lang="en-US" sz="1800" kern="1200" dirty="0">
            <a:solidFill>
              <a:sysClr val="window" lastClr="FFFFFF"/>
            </a:solidFill>
            <a:latin typeface="Calibri"/>
            <a:ea typeface="+mn-ea"/>
            <a:cs typeface="+mn-cs"/>
          </a:endParaRPr>
        </a:p>
      </dsp:txBody>
      <dsp:txXfrm>
        <a:off x="6520441" y="2651631"/>
        <a:ext cx="1893609" cy="1136165"/>
      </dsp:txXfrm>
    </dsp:sp>
    <dsp:sp modelId="{A7C57057-3A5F-41C5-B5FE-65943B0F5F7E}">
      <dsp:nvSpPr>
        <dsp:cNvPr id="0" name=""/>
        <dsp:cNvSpPr/>
      </dsp:nvSpPr>
      <dsp:spPr>
        <a:xfrm>
          <a:off x="271530"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Portail de la sécurité sociale</a:t>
          </a:r>
          <a:endParaRPr lang="en-US" sz="1800" kern="1200" dirty="0">
            <a:solidFill>
              <a:sysClr val="window" lastClr="FFFFFF"/>
            </a:solidFill>
            <a:latin typeface="Calibri"/>
            <a:ea typeface="+mn-ea"/>
            <a:cs typeface="+mn-cs"/>
          </a:endParaRPr>
        </a:p>
      </dsp:txBody>
      <dsp:txXfrm>
        <a:off x="271530" y="3977158"/>
        <a:ext cx="1893609" cy="1136165"/>
      </dsp:txXfrm>
    </dsp:sp>
    <dsp:sp modelId="{3E5F4A6B-6FF6-42B9-9EAC-793F56916124}">
      <dsp:nvSpPr>
        <dsp:cNvPr id="0" name=""/>
        <dsp:cNvSpPr/>
      </dsp:nvSpPr>
      <dsp:spPr>
        <a:xfrm>
          <a:off x="2354500"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28 </a:t>
          </a:r>
          <a:r>
            <a:rPr lang="fr-BE" sz="1800" kern="1200" dirty="0" smtClean="0">
              <a:solidFill>
                <a:sysClr val="window" lastClr="FFFFFF"/>
              </a:solidFill>
              <a:latin typeface="Calibri"/>
              <a:ea typeface="+mn-ea"/>
              <a:cs typeface="+mn-cs"/>
            </a:rPr>
            <a:t>applications pour les citoyens</a:t>
          </a:r>
          <a:endParaRPr lang="en-US" sz="1800" kern="1200" dirty="0">
            <a:solidFill>
              <a:sysClr val="window" lastClr="FFFFFF"/>
            </a:solidFill>
            <a:latin typeface="Calibri"/>
            <a:ea typeface="+mn-ea"/>
            <a:cs typeface="+mn-cs"/>
          </a:endParaRPr>
        </a:p>
      </dsp:txBody>
      <dsp:txXfrm>
        <a:off x="2354500" y="3977158"/>
        <a:ext cx="1893609" cy="1136165"/>
      </dsp:txXfrm>
    </dsp:sp>
    <dsp:sp modelId="{15DEB57A-39CB-4F6F-A3D5-D5484F84F6F4}">
      <dsp:nvSpPr>
        <dsp:cNvPr id="0" name=""/>
        <dsp:cNvSpPr/>
      </dsp:nvSpPr>
      <dsp:spPr>
        <a:xfrm>
          <a:off x="4437470"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solidFill>
                <a:sysClr val="window" lastClr="FFFFFF"/>
              </a:solidFill>
              <a:latin typeface="Calibri"/>
              <a:ea typeface="+mn-ea"/>
              <a:cs typeface="+mn-cs"/>
            </a:rPr>
            <a:t>&gt; 50 applications pour les employeurs</a:t>
          </a:r>
          <a:endParaRPr lang="en-US" sz="1800" kern="1200" dirty="0">
            <a:solidFill>
              <a:sysClr val="window" lastClr="FFFFFF"/>
            </a:solidFill>
            <a:latin typeface="Calibri"/>
            <a:ea typeface="+mn-ea"/>
            <a:cs typeface="+mn-cs"/>
          </a:endParaRPr>
        </a:p>
      </dsp:txBody>
      <dsp:txXfrm>
        <a:off x="4437470" y="3977158"/>
        <a:ext cx="1893609" cy="1136165"/>
      </dsp:txXfrm>
    </dsp:sp>
    <dsp:sp modelId="{6689F098-F5A7-43C7-A5F3-9B2B7E1142AF}">
      <dsp:nvSpPr>
        <dsp:cNvPr id="0" name=""/>
        <dsp:cNvSpPr/>
      </dsp:nvSpPr>
      <dsp:spPr>
        <a:xfrm>
          <a:off x="6520441" y="3977158"/>
          <a:ext cx="1893609" cy="1136165"/>
        </a:xfrm>
        <a:prstGeom prst="rect">
          <a:avLst/>
        </a:prstGeom>
        <a:solidFill>
          <a:srgbClr val="E73E0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solidFill>
                <a:sysClr val="window" lastClr="FFFFFF"/>
              </a:solidFill>
              <a:latin typeface="Calibri"/>
              <a:ea typeface="+mn-ea"/>
              <a:cs typeface="+mn-cs"/>
            </a:rPr>
            <a:t>&gt; 25 </a:t>
          </a:r>
          <a:r>
            <a:rPr lang="fr-FR" sz="1800" kern="1200" dirty="0" err="1" smtClean="0">
              <a:solidFill>
                <a:sysClr val="window" lastClr="FFFFFF"/>
              </a:solidFill>
              <a:latin typeface="Calibri"/>
              <a:ea typeface="+mn-ea"/>
              <a:cs typeface="+mn-cs"/>
            </a:rPr>
            <a:t>awards</a:t>
          </a:r>
          <a:r>
            <a:rPr lang="fr-FR" sz="1800" kern="1200" dirty="0" smtClean="0">
              <a:solidFill>
                <a:sysClr val="window" lastClr="FFFFFF"/>
              </a:solidFill>
              <a:latin typeface="Calibri"/>
              <a:ea typeface="+mn-ea"/>
              <a:cs typeface="+mn-cs"/>
            </a:rPr>
            <a:t> internationaux et nationaux</a:t>
          </a:r>
          <a:endParaRPr lang="en-US" sz="1800" kern="1200" dirty="0" smtClean="0">
            <a:solidFill>
              <a:sysClr val="window" lastClr="FFFFFF"/>
            </a:solidFill>
            <a:latin typeface="Calibri"/>
            <a:ea typeface="+mn-ea"/>
            <a:cs typeface="+mn-cs"/>
          </a:endParaRPr>
        </a:p>
      </dsp:txBody>
      <dsp:txXfrm>
        <a:off x="6520441" y="3977158"/>
        <a:ext cx="1893609" cy="1136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AC9761-6A6B-4113-B6A3-5DFDF1583423}" type="datetimeFigureOut">
              <a:rPr lang="en-US" smtClean="0"/>
              <a:t>11/6/2023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FFECD1E-7D1D-4ACF-96CD-DDE3F312AF31}" type="slidenum">
              <a:rPr lang="en-US" smtClean="0"/>
              <a:t>‹#›</a:t>
            </a:fld>
            <a:endParaRPr lang="en-US"/>
          </a:p>
        </p:txBody>
      </p:sp>
    </p:spTree>
    <p:extLst>
      <p:ext uri="{BB962C8B-B14F-4D97-AF65-F5344CB8AC3E}">
        <p14:creationId xmlns:p14="http://schemas.microsoft.com/office/powerpoint/2010/main" val="32889403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1F9FBD-7D44-4C0A-BF12-9667FBED87BB}" type="datetimeFigureOut">
              <a:rPr lang="en-US" smtClean="0"/>
              <a:t>11/6/2023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A57600D-736F-4798-A80B-BDFC399B170B}" type="slidenum">
              <a:rPr lang="en-US" smtClean="0"/>
              <a:t>‹#›</a:t>
            </a:fld>
            <a:endParaRPr lang="en-US"/>
          </a:p>
        </p:txBody>
      </p:sp>
    </p:spTree>
    <p:extLst>
      <p:ext uri="{BB962C8B-B14F-4D97-AF65-F5344CB8AC3E}">
        <p14:creationId xmlns:p14="http://schemas.microsoft.com/office/powerpoint/2010/main" val="35180391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38</a:t>
            </a:fld>
            <a:endParaRPr lang="en-US"/>
          </a:p>
        </p:txBody>
      </p:sp>
    </p:spTree>
    <p:extLst>
      <p:ext uri="{BB962C8B-B14F-4D97-AF65-F5344CB8AC3E}">
        <p14:creationId xmlns:p14="http://schemas.microsoft.com/office/powerpoint/2010/main" val="206560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A57600D-736F-4798-A80B-BDFC399B170B}" type="slidenum">
              <a:rPr lang="en-US" smtClean="0"/>
              <a:t>48</a:t>
            </a:fld>
            <a:endParaRPr lang="en-US"/>
          </a:p>
        </p:txBody>
      </p:sp>
    </p:spTree>
    <p:extLst>
      <p:ext uri="{BB962C8B-B14F-4D97-AF65-F5344CB8AC3E}">
        <p14:creationId xmlns:p14="http://schemas.microsoft.com/office/powerpoint/2010/main" val="254487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73</a:t>
            </a:fld>
            <a:endParaRPr lang="en-US"/>
          </a:p>
        </p:txBody>
      </p:sp>
    </p:spTree>
    <p:extLst>
      <p:ext uri="{BB962C8B-B14F-4D97-AF65-F5344CB8AC3E}">
        <p14:creationId xmlns:p14="http://schemas.microsoft.com/office/powerpoint/2010/main" val="277648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74</a:t>
            </a:fld>
            <a:endParaRPr lang="en-US"/>
          </a:p>
        </p:txBody>
      </p:sp>
    </p:spTree>
    <p:extLst>
      <p:ext uri="{BB962C8B-B14F-4D97-AF65-F5344CB8AC3E}">
        <p14:creationId xmlns:p14="http://schemas.microsoft.com/office/powerpoint/2010/main" val="3696717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04" y="207844"/>
            <a:ext cx="2540579" cy="1222654"/>
          </a:xfrm>
          <a:prstGeom prst="rect">
            <a:avLst/>
          </a:prstGeom>
        </p:spPr>
      </p:pic>
    </p:spTree>
    <p:extLst>
      <p:ext uri="{BB962C8B-B14F-4D97-AF65-F5344CB8AC3E}">
        <p14:creationId xmlns:p14="http://schemas.microsoft.com/office/powerpoint/2010/main" val="342791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422165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441468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53295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718045"/>
            <a:ext cx="10515600" cy="4351338"/>
          </a:xfrm>
        </p:spPr>
        <p:txBody>
          <a:bodyPr/>
          <a:lstStyle>
            <a:lvl1pPr>
              <a:defRPr sz="2000" baseline="0">
                <a:solidFill>
                  <a:schemeClr val="tx1"/>
                </a:solidFill>
                <a:latin typeface="Calibri" panose="020F0502020204030204" pitchFamily="34" charset="0"/>
              </a:defRPr>
            </a:lvl1pPr>
            <a:lvl2pPr marL="540000" indent="-180000">
              <a:buFont typeface="Calibri" panose="020F0502020204030204" pitchFamily="34" charset="0"/>
              <a:buChar char="-"/>
              <a:defRPr sz="1800">
                <a:solidFill>
                  <a:schemeClr val="tx1"/>
                </a:solidFill>
              </a:defRPr>
            </a:lvl2pPr>
            <a:lvl3pPr marL="720000" indent="-180000">
              <a:defRPr sz="1600"/>
            </a:lvl3pPr>
            <a:lvl4pPr marL="900000" indent="-180000">
              <a:buFontTx/>
              <a:buChar char="-"/>
              <a:defRPr sz="1400"/>
            </a:lvl4pPr>
            <a:lvl5pPr marL="1152000" indent="-180000">
              <a:buFont typeface="Arial" panose="020B0604020202020204" pitchFamily="34" charset="0"/>
              <a:buChar cha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8"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
        <p:nvSpPr>
          <p:cNvPr id="11" name="Rectangle 10"/>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32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lvl3pPr>
            <a:lvl4pPr marL="1255713" indent="-179388">
              <a:buFont typeface="Calibri" panose="020F0502020204030204" pitchFamily="34" charset="0"/>
              <a:buChar char="-"/>
              <a:defRPr sz="1400"/>
            </a:lvl4pPr>
            <a:lvl5pPr marL="1703388" indent="-179388">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smtClean="0"/>
              <a:t>Click to edit Master title style</a:t>
            </a:r>
            <a:endParaRPr lang="en-US" dirty="0"/>
          </a:p>
        </p:txBody>
      </p:sp>
      <p:sp>
        <p:nvSpPr>
          <p:cNvPr id="10" name="Content Placeholder 2"/>
          <p:cNvSpPr>
            <a:spLocks noGrp="1"/>
          </p:cNvSpPr>
          <p:nvPr>
            <p:ph sz="half" idx="10" hasCustomPrompt="1"/>
          </p:nvPr>
        </p:nvSpPr>
        <p:spPr>
          <a:xfrm>
            <a:off x="6163236" y="183458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lvl3pPr>
            <a:lvl4pPr marL="1255713" indent="-179388">
              <a:buFont typeface="Calibri" panose="020F0502020204030204" pitchFamily="34" charset="0"/>
              <a:buChar char="-"/>
              <a:defRPr sz="1400"/>
            </a:lvl4pPr>
            <a:lvl5pPr marL="1703388" indent="-179388">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sp>
        <p:nvSpPr>
          <p:cNvPr id="13"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a:t>
            </a:fld>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Tree>
    <p:extLst>
      <p:ext uri="{BB962C8B-B14F-4D97-AF65-F5344CB8AC3E}">
        <p14:creationId xmlns:p14="http://schemas.microsoft.com/office/powerpoint/2010/main" val="12840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74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223299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206080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417932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352086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a:t>
            </a:fld>
            <a:endParaRPr lang="en-US"/>
          </a:p>
        </p:txBody>
      </p:sp>
    </p:spTree>
    <p:extLst>
      <p:ext uri="{BB962C8B-B14F-4D97-AF65-F5344CB8AC3E}">
        <p14:creationId xmlns:p14="http://schemas.microsoft.com/office/powerpoint/2010/main" val="377155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73099-74A1-4CFF-B069-171C23667E48}" type="slidenum">
              <a:rPr lang="en-US" smtClean="0"/>
              <a:t>‹#›</a:t>
            </a:fld>
            <a:endParaRPr lang="en-US"/>
          </a:p>
        </p:txBody>
      </p:sp>
    </p:spTree>
    <p:extLst>
      <p:ext uri="{BB962C8B-B14F-4D97-AF65-F5344CB8AC3E}">
        <p14:creationId xmlns:p14="http://schemas.microsoft.com/office/powerpoint/2010/main" val="415319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settlinginbelgium.be/"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68.png"/><Relationship Id="rId5" Type="http://schemas.microsoft.com/office/2007/relationships/hdphoto" Target="../media/hdphoto5.wdp"/><Relationship Id="rId4" Type="http://schemas.openxmlformats.org/officeDocument/2006/relationships/image" Target="../media/image70.png"/></Relationships>
</file>

<file path=ppt/slides/_rels/slide10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mybenefits.fgov.be/" TargetMode="External"/><Relationship Id="rId2" Type="http://schemas.openxmlformats.org/officeDocument/2006/relationships/hyperlink" Target="https://www.ksz-bcss.fgov.be/" TargetMode="External"/><Relationship Id="rId1" Type="http://schemas.openxmlformats.org/officeDocument/2006/relationships/slideLayout" Target="../slideLayouts/slideLayout2.xml"/><Relationship Id="rId5" Type="http://schemas.openxmlformats.org/officeDocument/2006/relationships/hyperlink" Target="https://www.socialsecurity.be/" TargetMode="External"/><Relationship Id="rId4" Type="http://schemas.openxmlformats.org/officeDocument/2006/relationships/hyperlink" Target="https://www.ksz-bcss.fgov.be/fr/dwh/homepage"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ogle.com/url?sa=i&amp;rct=j&amp;q=&amp;esrc=s&amp;source=images&amp;cd=&amp;cad=rja&amp;uact=8&amp;ved=0ahUKEwiUhrv5k6rXAhXCwxQKHdI0BKoQjRwIBw&amp;url=https://awaken-love.net/more-womens-testimonies/&amp;psig=AOvVaw0JWu2tptL-mxlSapAPOOvk&amp;ust=1510064812191794"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ogle.com/url?sa=i&amp;rct=j&amp;q=&amp;esrc=s&amp;source=images&amp;cd=&amp;cad=rja&amp;uact=8&amp;ved=0ahUKEwiUhrv5k6rXAhXCwxQKHdI0BKoQjRwIBw&amp;url=https://awaken-love.net/more-womens-testimonies/&amp;psig=AOvVaw0JWu2tptL-mxlSapAPOOvk&amp;ust=151006481219179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ksz-bcss.fgov.be/fr/protection-des-donnees/catalogue-des-donnees-et-services-dans-le-secteur-socia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ksz-bcss.fgov.be/fr/a-propos-de-la-bcss/gouvernance/comite-general-de-coordina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www.mybenefits.fgov.be/" TargetMode="External"/><Relationship Id="rId3" Type="http://schemas.openxmlformats.org/officeDocument/2006/relationships/image" Target="../media/image30.png"/><Relationship Id="rId7" Type="http://schemas.openxmlformats.org/officeDocument/2006/relationships/hyperlink" Target="https://apps.apple.com/be/app/mybenefits/id1447094117?l=fr"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play.google.com/store/apps/details?id=be.kszbcss.mybenefits&amp;hl=fr" TargetMode="External"/><Relationship Id="rId5" Type="http://schemas.openxmlformats.org/officeDocument/2006/relationships/image" Target="../media/image32.jpeg"/><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5" Type="http://schemas.openxmlformats.org/officeDocument/2006/relationships/hyperlink" Target="https://www.gcloud.belgium.be/fr/index.html" TargetMode="External"/><Relationship Id="rId4" Type="http://schemas.openxmlformats.org/officeDocument/2006/relationships/image" Target="../media/image43.gi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2.wdp"/><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microsoft.com/office/2007/relationships/hdphoto" Target="../media/hdphoto3.wdp"/><Relationship Id="rId4" Type="http://schemas.openxmlformats.org/officeDocument/2006/relationships/image" Target="../media/image45.png"/><Relationship Id="rId9" Type="http://schemas.openxmlformats.org/officeDocument/2006/relationships/image" Target="../media/image50.png"/></Relationships>
</file>

<file path=ppt/slides/_rels/slide8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jpeg"/><Relationship Id="rId9" Type="http://schemas.openxmlformats.org/officeDocument/2006/relationships/image" Target="../media/image58.png"/></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61.png"/></Relationships>
</file>

<file path=ppt/slides/_rels/slide8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5.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5.png"/><Relationship Id="rId4" Type="http://schemas.openxmlformats.org/officeDocument/2006/relationships/image" Target="../media/image63.png"/></Relationships>
</file>

<file path=ppt/slides/_rels/slide9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Prestation</a:t>
            </a:r>
            <a:r>
              <a:rPr lang="en-US" dirty="0" smtClean="0"/>
              <a:t> de services </a:t>
            </a:r>
            <a:r>
              <a:rPr lang="en-US" dirty="0" err="1" smtClean="0"/>
              <a:t>électroniques</a:t>
            </a:r>
            <a:r>
              <a:rPr lang="en-US" dirty="0" smtClean="0"/>
              <a:t/>
            </a:r>
            <a:br>
              <a:rPr lang="en-US" dirty="0" smtClean="0"/>
            </a:br>
            <a:r>
              <a:rPr lang="en-US" dirty="0" smtClean="0"/>
              <a:t>le </a:t>
            </a:r>
            <a:r>
              <a:rPr lang="en-US" dirty="0" err="1" smtClean="0"/>
              <a:t>modèle</a:t>
            </a:r>
            <a:r>
              <a:rPr lang="en-US" dirty="0" smtClean="0"/>
              <a:t> </a:t>
            </a:r>
            <a:r>
              <a:rPr lang="en-US" dirty="0" err="1" smtClean="0"/>
              <a:t>Banque</a:t>
            </a:r>
            <a:r>
              <a:rPr lang="en-US" dirty="0" smtClean="0"/>
              <a:t> Carrefour</a:t>
            </a:r>
            <a:endParaRPr lang="en-US" dirty="0"/>
          </a:p>
        </p:txBody>
      </p:sp>
      <p:cxnSp>
        <p:nvCxnSpPr>
          <p:cNvPr id="3" name="Straight Connector 2"/>
          <p:cNvCxnSpPr/>
          <p:nvPr/>
        </p:nvCxnSpPr>
        <p:spPr>
          <a:xfrm>
            <a:off x="0" y="1933575"/>
            <a:ext cx="1219200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525" y="3829050"/>
            <a:ext cx="12192000" cy="190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44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smtClean="0"/>
              <a:t>Modèle Banque Carrefour</a:t>
            </a:r>
            <a:endParaRPr lang="en-US" dirty="0"/>
          </a:p>
        </p:txBody>
      </p:sp>
      <p:sp>
        <p:nvSpPr>
          <p:cNvPr id="3" name="Content Placeholder 2"/>
          <p:cNvSpPr>
            <a:spLocks noGrp="1"/>
          </p:cNvSpPr>
          <p:nvPr>
            <p:ph idx="1"/>
          </p:nvPr>
        </p:nvSpPr>
        <p:spPr/>
        <p:txBody>
          <a:bodyPr>
            <a:normAutofit lnSpcReduction="10000"/>
          </a:bodyPr>
          <a:lstStyle/>
          <a:p>
            <a:r>
              <a:rPr lang="fr-FR" dirty="0" smtClean="0"/>
              <a:t>sur base de principes communs en matière de </a:t>
            </a:r>
          </a:p>
          <a:p>
            <a:pPr lvl="1"/>
            <a:r>
              <a:rPr lang="fr-FR" dirty="0" smtClean="0"/>
              <a:t>modélisation des informations</a:t>
            </a:r>
          </a:p>
          <a:p>
            <a:pPr lvl="1"/>
            <a:r>
              <a:rPr lang="fr-FR" dirty="0" smtClean="0"/>
              <a:t>collecte unique et réutilisation des informations</a:t>
            </a:r>
          </a:p>
          <a:p>
            <a:pPr lvl="1"/>
            <a:r>
              <a:rPr lang="fr-FR" dirty="0" smtClean="0"/>
              <a:t>gestion des informations</a:t>
            </a:r>
          </a:p>
          <a:p>
            <a:pPr lvl="1"/>
            <a:r>
              <a:rPr lang="fr-FR" dirty="0" smtClean="0"/>
              <a:t>échange électronique d'informations</a:t>
            </a:r>
          </a:p>
          <a:p>
            <a:pPr lvl="1"/>
            <a:r>
              <a:rPr lang="fr-FR" smtClean="0"/>
              <a:t>sécurisation des informations et protection de la vie privée</a:t>
            </a:r>
          </a:p>
          <a:p>
            <a:r>
              <a:rPr lang="fr-FR" dirty="0" smtClean="0"/>
              <a:t>organisation d'un échange de données électronique efficace et dûment sécurisé et optimisation des processus entre de nombreux acteurs</a:t>
            </a:r>
          </a:p>
          <a:p>
            <a:r>
              <a:rPr lang="fr-FR" dirty="0" smtClean="0"/>
              <a:t>tout en respectant leur autonomie ainsi que les missions qui leur sont confiées</a:t>
            </a:r>
          </a:p>
          <a:p>
            <a:r>
              <a:rPr lang="fr-FR" dirty="0" smtClean="0"/>
              <a:t>et sans enregistrement central en masse de données à caractère personnel</a:t>
            </a:r>
          </a:p>
          <a:p>
            <a:r>
              <a:rPr lang="fr-FR" dirty="0" smtClean="0"/>
              <a:t>en vue d'une prestation de services électronique intégrée qui répond aux attentes des utilisateurs (citoyens, entreprises, professionnels, …)</a:t>
            </a:r>
          </a:p>
          <a:p>
            <a:r>
              <a:rPr lang="fr-FR" dirty="0" smtClean="0"/>
              <a:t>coordination, stimulation et organisation confiées à un intégrateur de services assumant une fonction de carrefour</a:t>
            </a:r>
            <a:endParaRPr lang="en-US" dirty="0"/>
          </a:p>
        </p:txBody>
      </p:sp>
    </p:spTree>
    <p:extLst>
      <p:ext uri="{BB962C8B-B14F-4D97-AF65-F5344CB8AC3E}">
        <p14:creationId xmlns:p14="http://schemas.microsoft.com/office/powerpoint/2010/main" val="29895313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pour des tiers - </a:t>
            </a:r>
            <a:r>
              <a:rPr lang="en-US" dirty="0" err="1" smtClean="0"/>
              <a:t>exemples</a:t>
            </a:r>
            <a:endParaRPr lang="en-US" dirty="0"/>
          </a:p>
        </p:txBody>
      </p:sp>
      <p:sp>
        <p:nvSpPr>
          <p:cNvPr id="3" name="Content Placeholder 2"/>
          <p:cNvSpPr>
            <a:spLocks noGrp="1"/>
          </p:cNvSpPr>
          <p:nvPr>
            <p:ph idx="1"/>
          </p:nvPr>
        </p:nvSpPr>
        <p:spPr/>
        <p:txBody>
          <a:bodyPr/>
          <a:lstStyle/>
          <a:p>
            <a:r>
              <a:rPr lang="en-US" dirty="0" smtClean="0"/>
              <a:t>transaction pour les </a:t>
            </a:r>
            <a:r>
              <a:rPr lang="en-US" dirty="0" err="1" smtClean="0"/>
              <a:t>huissiers</a:t>
            </a:r>
            <a:r>
              <a:rPr lang="en-US" dirty="0" smtClean="0"/>
              <a:t> de justice</a:t>
            </a:r>
          </a:p>
          <a:p>
            <a:pPr lvl="1"/>
            <a:r>
              <a:rPr lang="en-US" dirty="0" err="1" smtClean="0"/>
              <a:t>quatrième</a:t>
            </a:r>
            <a:r>
              <a:rPr lang="en-US" dirty="0" smtClean="0"/>
              <a:t> </a:t>
            </a:r>
            <a:r>
              <a:rPr lang="en-US" dirty="0" err="1" smtClean="0"/>
              <a:t>voie</a:t>
            </a:r>
            <a:r>
              <a:rPr lang="en-US" dirty="0" smtClean="0"/>
              <a:t> – notification </a:t>
            </a:r>
            <a:r>
              <a:rPr lang="en-US" dirty="0" err="1" smtClean="0"/>
              <a:t>sociale</a:t>
            </a:r>
            <a:r>
              <a:rPr lang="en-US" dirty="0" smtClean="0"/>
              <a:t>: les </a:t>
            </a:r>
            <a:r>
              <a:rPr lang="en-US" dirty="0" err="1" smtClean="0"/>
              <a:t>officiers</a:t>
            </a:r>
            <a:r>
              <a:rPr lang="en-US" dirty="0" smtClean="0"/>
              <a:t> publics </a:t>
            </a:r>
            <a:r>
              <a:rPr lang="en-US" dirty="0" err="1" smtClean="0"/>
              <a:t>ou</a:t>
            </a:r>
            <a:r>
              <a:rPr lang="en-US" dirty="0" smtClean="0"/>
              <a:t> </a:t>
            </a:r>
            <a:r>
              <a:rPr lang="en-US" dirty="0" err="1" smtClean="0"/>
              <a:t>ministériels</a:t>
            </a:r>
            <a:r>
              <a:rPr lang="en-US" dirty="0" smtClean="0"/>
              <a:t> </a:t>
            </a:r>
            <a:r>
              <a:rPr lang="en-US" dirty="0" err="1" smtClean="0"/>
              <a:t>ont</a:t>
            </a:r>
            <a:r>
              <a:rPr lang="en-US" dirty="0" smtClean="0"/>
              <a:t> la </a:t>
            </a:r>
            <a:r>
              <a:rPr lang="en-US" dirty="0" err="1" smtClean="0"/>
              <a:t>possibilité</a:t>
            </a:r>
            <a:r>
              <a:rPr lang="en-US" dirty="0" smtClean="0"/>
              <a:t> de </a:t>
            </a:r>
            <a:r>
              <a:rPr lang="en-US" dirty="0" err="1" smtClean="0"/>
              <a:t>transmettre</a:t>
            </a:r>
            <a:r>
              <a:rPr lang="en-US" dirty="0" smtClean="0"/>
              <a:t> </a:t>
            </a:r>
            <a:r>
              <a:rPr lang="en-US" dirty="0" err="1" smtClean="0"/>
              <a:t>leurs</a:t>
            </a:r>
            <a:r>
              <a:rPr lang="en-US" dirty="0" smtClean="0"/>
              <a:t> messages et </a:t>
            </a:r>
            <a:r>
              <a:rPr lang="en-US" dirty="0" err="1" smtClean="0"/>
              <a:t>informations</a:t>
            </a:r>
            <a:r>
              <a:rPr lang="en-US" dirty="0" smtClean="0"/>
              <a:t> par la </a:t>
            </a:r>
            <a:r>
              <a:rPr lang="en-US" dirty="0" err="1" smtClean="0"/>
              <a:t>voie</a:t>
            </a:r>
            <a:r>
              <a:rPr lang="en-US" dirty="0" smtClean="0"/>
              <a:t> </a:t>
            </a:r>
            <a:r>
              <a:rPr lang="en-US" dirty="0" err="1" smtClean="0"/>
              <a:t>électronique</a:t>
            </a:r>
            <a:endParaRPr lang="en-US" dirty="0" smtClean="0"/>
          </a:p>
          <a:p>
            <a:r>
              <a:rPr lang="fr-FR" dirty="0" err="1" smtClean="0"/>
              <a:t>My</a:t>
            </a:r>
            <a:r>
              <a:rPr lang="fr-FR" dirty="0" smtClean="0"/>
              <a:t> </a:t>
            </a:r>
            <a:r>
              <a:rPr lang="fr-FR" dirty="0"/>
              <a:t>Handicap</a:t>
            </a:r>
          </a:p>
          <a:p>
            <a:pPr lvl="1"/>
            <a:r>
              <a:rPr lang="en-US" dirty="0"/>
              <a:t>les </a:t>
            </a:r>
            <a:r>
              <a:rPr lang="en-US" dirty="0" err="1"/>
              <a:t>personnes</a:t>
            </a:r>
            <a:r>
              <a:rPr lang="en-US" dirty="0"/>
              <a:t> </a:t>
            </a:r>
            <a:r>
              <a:rPr lang="en-US" dirty="0" err="1"/>
              <a:t>en</a:t>
            </a:r>
            <a:r>
              <a:rPr lang="en-US" dirty="0"/>
              <a:t> charge du handicap </a:t>
            </a:r>
            <a:r>
              <a:rPr lang="en-US" dirty="0" err="1" smtClean="0"/>
              <a:t>peuvent</a:t>
            </a:r>
            <a:r>
              <a:rPr lang="en-US" dirty="0" smtClean="0"/>
              <a:t> </a:t>
            </a:r>
            <a:r>
              <a:rPr lang="fr-FR" dirty="0" smtClean="0"/>
              <a:t>soumettre </a:t>
            </a:r>
            <a:r>
              <a:rPr lang="fr-FR" dirty="0"/>
              <a:t>une demande pour un citoyen et </a:t>
            </a:r>
            <a:r>
              <a:rPr lang="fr-FR" dirty="0" smtClean="0"/>
              <a:t>consulter </a:t>
            </a:r>
            <a:r>
              <a:rPr lang="fr-FR" dirty="0"/>
              <a:t>le dossier d’une personne handicapée</a:t>
            </a:r>
            <a:endParaRPr lang="en-US" dirty="0" smtClean="0"/>
          </a:p>
          <a:p>
            <a:r>
              <a:rPr lang="en-US" dirty="0" err="1" smtClean="0"/>
              <a:t>Limosa</a:t>
            </a:r>
            <a:endParaRPr lang="en-US" dirty="0" smtClean="0"/>
          </a:p>
          <a:p>
            <a:pPr lvl="1"/>
            <a:r>
              <a:rPr lang="en-US" dirty="0" err="1" smtClean="0"/>
              <a:t>déclaration</a:t>
            </a:r>
            <a:r>
              <a:rPr lang="en-US" dirty="0" smtClean="0"/>
              <a:t> </a:t>
            </a:r>
            <a:r>
              <a:rPr lang="en-US" dirty="0" err="1" smtClean="0"/>
              <a:t>mutifonctionnelle</a:t>
            </a:r>
            <a:r>
              <a:rPr lang="en-US" dirty="0" smtClean="0"/>
              <a:t> unique de </a:t>
            </a:r>
            <a:r>
              <a:rPr lang="en-US" dirty="0" err="1" smtClean="0"/>
              <a:t>toutes</a:t>
            </a:r>
            <a:r>
              <a:rPr lang="en-US" dirty="0" smtClean="0"/>
              <a:t> les </a:t>
            </a:r>
            <a:r>
              <a:rPr lang="en-US" dirty="0" err="1" smtClean="0"/>
              <a:t>activités</a:t>
            </a:r>
            <a:r>
              <a:rPr lang="en-US" dirty="0" smtClean="0"/>
              <a:t> de </a:t>
            </a:r>
            <a:r>
              <a:rPr lang="en-US" dirty="0" err="1" smtClean="0"/>
              <a:t>travailleurs</a:t>
            </a:r>
            <a:r>
              <a:rPr lang="en-US" dirty="0" smtClean="0"/>
              <a:t>, </a:t>
            </a:r>
            <a:r>
              <a:rPr lang="en-US" dirty="0" err="1" smtClean="0"/>
              <a:t>indépendants</a:t>
            </a:r>
            <a:r>
              <a:rPr lang="en-US" dirty="0" smtClean="0"/>
              <a:t> </a:t>
            </a:r>
            <a:r>
              <a:rPr lang="en-US" dirty="0" err="1" smtClean="0"/>
              <a:t>ou</a:t>
            </a:r>
            <a:r>
              <a:rPr lang="en-US" dirty="0" smtClean="0"/>
              <a:t> </a:t>
            </a:r>
            <a:r>
              <a:rPr lang="en-US" dirty="0" err="1" smtClean="0"/>
              <a:t>stagiaires</a:t>
            </a:r>
            <a:r>
              <a:rPr lang="en-US" dirty="0" smtClean="0"/>
              <a:t> </a:t>
            </a:r>
            <a:r>
              <a:rPr lang="en-US" dirty="0" err="1" smtClean="0"/>
              <a:t>étrangers</a:t>
            </a:r>
            <a:r>
              <a:rPr lang="en-US" dirty="0" smtClean="0"/>
              <a:t> sur le </a:t>
            </a:r>
            <a:r>
              <a:rPr lang="en-US" dirty="0" err="1" smtClean="0"/>
              <a:t>territoire</a:t>
            </a:r>
            <a:r>
              <a:rPr lang="en-US" dirty="0" smtClean="0"/>
              <a:t> </a:t>
            </a:r>
            <a:r>
              <a:rPr lang="en-US" dirty="0" err="1" smtClean="0"/>
              <a:t>belge</a:t>
            </a:r>
            <a:endParaRPr lang="en-US" dirty="0"/>
          </a:p>
        </p:txBody>
      </p:sp>
    </p:spTree>
    <p:extLst>
      <p:ext uri="{BB962C8B-B14F-4D97-AF65-F5344CB8AC3E}">
        <p14:creationId xmlns:p14="http://schemas.microsoft.com/office/powerpoint/2010/main" val="25427221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Portail</a:t>
            </a:r>
            <a:r>
              <a:rPr lang="en-US" dirty="0" smtClean="0"/>
              <a:t> de la </a:t>
            </a:r>
            <a:r>
              <a:rPr lang="en-US" dirty="0" err="1" smtClean="0"/>
              <a:t>sécurité</a:t>
            </a:r>
            <a:r>
              <a:rPr lang="en-US" dirty="0" smtClean="0"/>
              <a:t> </a:t>
            </a:r>
            <a:r>
              <a:rPr lang="en-US" dirty="0" err="1" smtClean="0"/>
              <a:t>sociale</a:t>
            </a:r>
            <a:endParaRPr lang="en-US" dirty="0"/>
          </a:p>
        </p:txBody>
      </p:sp>
      <p:sp>
        <p:nvSpPr>
          <p:cNvPr id="3" name="Content Placeholder 2"/>
          <p:cNvSpPr>
            <a:spLocks noGrp="1"/>
          </p:cNvSpPr>
          <p:nvPr>
            <p:ph idx="1"/>
          </p:nvPr>
        </p:nvSpPr>
        <p:spPr/>
        <p:txBody>
          <a:bodyPr>
            <a:normAutofit/>
          </a:bodyPr>
          <a:lstStyle/>
          <a:p>
            <a:r>
              <a:rPr lang="fr-FR" dirty="0" smtClean="0"/>
              <a:t>constitue </a:t>
            </a:r>
            <a:r>
              <a:rPr lang="fr-FR" dirty="0"/>
              <a:t>le point d’accès </a:t>
            </a:r>
            <a:r>
              <a:rPr lang="fr-FR" dirty="0" smtClean="0"/>
              <a:t>à </a:t>
            </a:r>
            <a:r>
              <a:rPr lang="fr-FR" dirty="0"/>
              <a:t>toutes les informations </a:t>
            </a:r>
            <a:r>
              <a:rPr lang="fr-FR" dirty="0" smtClean="0"/>
              <a:t>et services en ligne relatifs </a:t>
            </a:r>
            <a:r>
              <a:rPr lang="fr-FR" dirty="0"/>
              <a:t>à le </a:t>
            </a:r>
            <a:r>
              <a:rPr lang="fr-FR" dirty="0" smtClean="0"/>
              <a:t>sécurité </a:t>
            </a:r>
            <a:r>
              <a:rPr lang="fr-FR" dirty="0"/>
              <a:t>sociale</a:t>
            </a:r>
          </a:p>
          <a:p>
            <a:r>
              <a:rPr lang="fr-FR" dirty="0"/>
              <a:t>1 volet </a:t>
            </a:r>
            <a:r>
              <a:rPr lang="fr-FR" dirty="0" smtClean="0"/>
              <a:t>international + 3 </a:t>
            </a:r>
            <a:r>
              <a:rPr lang="fr-FR" dirty="0"/>
              <a:t>publics-cibles </a:t>
            </a:r>
          </a:p>
          <a:p>
            <a:pPr lvl="1"/>
            <a:r>
              <a:rPr lang="fr-FR" dirty="0" smtClean="0"/>
              <a:t>citoyens</a:t>
            </a:r>
            <a:endParaRPr lang="fr-FR" dirty="0"/>
          </a:p>
          <a:p>
            <a:pPr lvl="1"/>
            <a:r>
              <a:rPr lang="fr-FR" dirty="0" smtClean="0"/>
              <a:t>entreprises (employeurs</a:t>
            </a:r>
            <a:r>
              <a:rPr lang="fr-FR" dirty="0"/>
              <a:t>, indépendants, mandataires, prestataires de services sociaux, curateurs, travailler avec des contractants, ...)</a:t>
            </a:r>
          </a:p>
          <a:p>
            <a:pPr lvl="1"/>
            <a:r>
              <a:rPr lang="fr-FR" dirty="0" smtClean="0"/>
              <a:t>fonctionnaires </a:t>
            </a:r>
            <a:r>
              <a:rPr lang="fr-FR" dirty="0"/>
              <a:t>et autres </a:t>
            </a:r>
            <a:r>
              <a:rPr lang="fr-FR" dirty="0" smtClean="0"/>
              <a:t>professionnels </a:t>
            </a:r>
            <a:r>
              <a:rPr lang="fr-FR" dirty="0"/>
              <a:t>de la </a:t>
            </a:r>
            <a:r>
              <a:rPr lang="fr-FR" dirty="0" smtClean="0"/>
              <a:t>sécurité </a:t>
            </a:r>
            <a:r>
              <a:rPr lang="fr-FR" dirty="0"/>
              <a:t>sociale</a:t>
            </a:r>
            <a:endParaRPr lang="fr-FR" dirty="0" smtClean="0"/>
          </a:p>
          <a:p>
            <a:r>
              <a:rPr lang="fr-FR" dirty="0" smtClean="0"/>
              <a:t>le </a:t>
            </a:r>
            <a:r>
              <a:rPr lang="fr-FR" dirty="0"/>
              <a:t>portail propose un aperçu des finalités de chaque service en ligne ainsi que du niveau de sécurité requis pour </a:t>
            </a:r>
            <a:r>
              <a:rPr lang="fr-FR" dirty="0" smtClean="0"/>
              <a:t>y accéder</a:t>
            </a:r>
          </a:p>
          <a:p>
            <a:r>
              <a:rPr lang="fr-FR" dirty="0" smtClean="0"/>
              <a:t>la </a:t>
            </a:r>
            <a:r>
              <a:rPr lang="fr-FR" dirty="0"/>
              <a:t>BCSS joue un rôle moteur dans son développement et assure la coordination du volet informatif</a:t>
            </a:r>
          </a:p>
          <a:p>
            <a:endParaRPr lang="en-US" dirty="0"/>
          </a:p>
        </p:txBody>
      </p:sp>
    </p:spTree>
    <p:extLst>
      <p:ext uri="{BB962C8B-B14F-4D97-AF65-F5344CB8AC3E}">
        <p14:creationId xmlns:p14="http://schemas.microsoft.com/office/powerpoint/2010/main" val="33225684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Portail</a:t>
            </a:r>
            <a:r>
              <a:rPr lang="en-US" dirty="0"/>
              <a:t> de la </a:t>
            </a:r>
            <a:r>
              <a:rPr lang="en-US" dirty="0" err="1"/>
              <a:t>sécurité</a:t>
            </a:r>
            <a:r>
              <a:rPr lang="en-US" dirty="0"/>
              <a:t> </a:t>
            </a:r>
            <a:r>
              <a:rPr lang="en-US" dirty="0" err="1" smtClean="0"/>
              <a:t>sociale</a:t>
            </a:r>
            <a:r>
              <a:rPr lang="en-US" dirty="0" smtClean="0"/>
              <a:t> – Single Digital Gateway </a:t>
            </a:r>
            <a:endParaRPr lang="en-US" dirty="0"/>
          </a:p>
        </p:txBody>
      </p:sp>
      <p:sp>
        <p:nvSpPr>
          <p:cNvPr id="3" name="Content Placeholder 2"/>
          <p:cNvSpPr>
            <a:spLocks noGrp="1"/>
          </p:cNvSpPr>
          <p:nvPr>
            <p:ph idx="1"/>
          </p:nvPr>
        </p:nvSpPr>
        <p:spPr/>
        <p:txBody>
          <a:bodyPr>
            <a:normAutofit/>
          </a:bodyPr>
          <a:lstStyle/>
          <a:p>
            <a:r>
              <a:rPr lang="fr-FR" dirty="0" smtClean="0"/>
              <a:t>SDG crée une </a:t>
            </a:r>
            <a:r>
              <a:rPr lang="fr-FR" dirty="0"/>
              <a:t>passerelle numérique </a:t>
            </a:r>
            <a:r>
              <a:rPr lang="fr-FR" dirty="0" smtClean="0"/>
              <a:t>unique, conformément à </a:t>
            </a:r>
            <a:r>
              <a:rPr lang="fr-FR" dirty="0"/>
              <a:t>un </a:t>
            </a:r>
            <a:r>
              <a:rPr lang="fr-FR" dirty="0" smtClean="0"/>
              <a:t>réglementation européenne</a:t>
            </a:r>
          </a:p>
          <a:p>
            <a:pPr lvl="1"/>
            <a:r>
              <a:rPr lang="fr-FR" dirty="0" smtClean="0"/>
              <a:t>où </a:t>
            </a:r>
            <a:r>
              <a:rPr lang="fr-FR" dirty="0"/>
              <a:t>tous les citoyens et entreprises d’un pays de l’UE peuvent trouver des informations, des procédures et des services en ligne pour soutenir et résoudre </a:t>
            </a:r>
            <a:r>
              <a:rPr lang="fr-FR" dirty="0" smtClean="0"/>
              <a:t>leurs </a:t>
            </a:r>
            <a:r>
              <a:rPr lang="fr-FR" dirty="0"/>
              <a:t>problèmes </a:t>
            </a:r>
            <a:r>
              <a:rPr lang="fr-FR" dirty="0" smtClean="0"/>
              <a:t>au sein d’un </a:t>
            </a:r>
            <a:r>
              <a:rPr lang="fr-FR" dirty="0"/>
              <a:t>autre pays de l’UE</a:t>
            </a:r>
          </a:p>
          <a:p>
            <a:pPr lvl="1"/>
            <a:r>
              <a:rPr lang="fr-FR" dirty="0" smtClean="0"/>
              <a:t>but</a:t>
            </a:r>
            <a:endParaRPr lang="fr-FR" dirty="0"/>
          </a:p>
          <a:p>
            <a:pPr lvl="2"/>
            <a:r>
              <a:rPr lang="fr-FR" dirty="0"/>
              <a:t>réduire le fardeau administratif des citoyens et des entreprises</a:t>
            </a:r>
          </a:p>
          <a:p>
            <a:pPr lvl="2"/>
            <a:r>
              <a:rPr lang="fr-FR" dirty="0"/>
              <a:t>améliorer le fonctionnement du marché intérieur</a:t>
            </a:r>
          </a:p>
          <a:p>
            <a:pPr lvl="2"/>
            <a:r>
              <a:rPr lang="fr-FR" dirty="0"/>
              <a:t>éliminer la discrimination</a:t>
            </a:r>
          </a:p>
          <a:p>
            <a:r>
              <a:rPr lang="en-US" dirty="0"/>
              <a:t>l</a:t>
            </a:r>
            <a:r>
              <a:rPr lang="en-US" dirty="0" smtClean="0"/>
              <a:t>a BCSS et </a:t>
            </a:r>
            <a:r>
              <a:rPr lang="en-US" dirty="0" err="1" smtClean="0"/>
              <a:t>l’ONSS</a:t>
            </a:r>
            <a:r>
              <a:rPr lang="en-US" dirty="0" smtClean="0"/>
              <a:t> </a:t>
            </a:r>
            <a:r>
              <a:rPr lang="en-US" dirty="0" err="1" smtClean="0"/>
              <a:t>pilotent</a:t>
            </a:r>
            <a:r>
              <a:rPr lang="en-US" dirty="0" smtClean="0"/>
              <a:t> les </a:t>
            </a:r>
            <a:r>
              <a:rPr lang="en-US" dirty="0" err="1" smtClean="0"/>
              <a:t>domaines</a:t>
            </a:r>
            <a:r>
              <a:rPr lang="en-US" dirty="0" smtClean="0"/>
              <a:t> de la </a:t>
            </a:r>
            <a:r>
              <a:rPr lang="en-US" dirty="0" err="1" smtClean="0"/>
              <a:t>sécurité</a:t>
            </a:r>
            <a:r>
              <a:rPr lang="en-US" dirty="0" smtClean="0"/>
              <a:t> </a:t>
            </a:r>
            <a:r>
              <a:rPr lang="en-US" dirty="0" err="1" smtClean="0"/>
              <a:t>sociale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4880" y="257545"/>
            <a:ext cx="833391" cy="554902"/>
          </a:xfrm>
          <a:prstGeom prst="rect">
            <a:avLst/>
          </a:prstGeom>
        </p:spPr>
      </p:pic>
    </p:spTree>
    <p:extLst>
      <p:ext uri="{BB962C8B-B14F-4D97-AF65-F5344CB8AC3E}">
        <p14:creationId xmlns:p14="http://schemas.microsoft.com/office/powerpoint/2010/main" val="1732314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Portail</a:t>
            </a:r>
            <a:r>
              <a:rPr lang="en-US" dirty="0"/>
              <a:t> de la </a:t>
            </a:r>
            <a:r>
              <a:rPr lang="en-US" dirty="0" err="1"/>
              <a:t>sécurité</a:t>
            </a:r>
            <a:r>
              <a:rPr lang="en-US" dirty="0"/>
              <a:t> </a:t>
            </a:r>
            <a:r>
              <a:rPr lang="en-US" dirty="0" err="1" smtClean="0"/>
              <a:t>sociale</a:t>
            </a:r>
            <a:r>
              <a:rPr lang="en-US" dirty="0" smtClean="0"/>
              <a:t> – Single Digital Gateway </a:t>
            </a:r>
            <a:endParaRPr lang="en-US" dirty="0"/>
          </a:p>
        </p:txBody>
      </p:sp>
      <p:sp>
        <p:nvSpPr>
          <p:cNvPr id="3" name="Content Placeholder 2"/>
          <p:cNvSpPr>
            <a:spLocks noGrp="1"/>
          </p:cNvSpPr>
          <p:nvPr>
            <p:ph idx="1"/>
          </p:nvPr>
        </p:nvSpPr>
        <p:spPr/>
        <p:txBody>
          <a:bodyPr>
            <a:normAutofit/>
          </a:bodyPr>
          <a:lstStyle/>
          <a:p>
            <a:pPr lvl="0"/>
            <a:r>
              <a:rPr lang="en-US" dirty="0" err="1">
                <a:solidFill>
                  <a:prstClr val="black"/>
                </a:solidFill>
              </a:rPr>
              <a:t>v</a:t>
            </a:r>
            <a:r>
              <a:rPr lang="en-US" dirty="0" err="1" smtClean="0">
                <a:solidFill>
                  <a:prstClr val="black"/>
                </a:solidFill>
              </a:rPr>
              <a:t>olet</a:t>
            </a:r>
            <a:r>
              <a:rPr lang="en-US" dirty="0" smtClean="0">
                <a:solidFill>
                  <a:prstClr val="black"/>
                </a:solidFill>
              </a:rPr>
              <a:t> </a:t>
            </a:r>
            <a:r>
              <a:rPr lang="en-US" dirty="0" err="1" smtClean="0">
                <a:solidFill>
                  <a:prstClr val="black"/>
                </a:solidFill>
              </a:rPr>
              <a:t>informatif</a:t>
            </a:r>
            <a:endParaRPr lang="en-US" dirty="0">
              <a:solidFill>
                <a:prstClr val="black"/>
              </a:solidFill>
            </a:endParaRPr>
          </a:p>
          <a:p>
            <a:pPr lvl="1"/>
            <a:r>
              <a:rPr lang="fr-FR" dirty="0">
                <a:solidFill>
                  <a:prstClr val="black"/>
                </a:solidFill>
              </a:rPr>
              <a:t>e</a:t>
            </a:r>
            <a:r>
              <a:rPr lang="fr-FR" dirty="0" smtClean="0">
                <a:solidFill>
                  <a:prstClr val="black"/>
                </a:solidFill>
              </a:rPr>
              <a:t>n production depuis décembre 2022</a:t>
            </a:r>
          </a:p>
          <a:p>
            <a:pPr lvl="1"/>
            <a:r>
              <a:rPr lang="nl-NL" dirty="0" err="1">
                <a:solidFill>
                  <a:prstClr val="black"/>
                </a:solidFill>
              </a:rPr>
              <a:t>i</a:t>
            </a:r>
            <a:r>
              <a:rPr lang="nl-NL" dirty="0" err="1" smtClean="0">
                <a:solidFill>
                  <a:prstClr val="black"/>
                </a:solidFill>
              </a:rPr>
              <a:t>ntégré</a:t>
            </a:r>
            <a:r>
              <a:rPr lang="nl-NL" dirty="0" smtClean="0">
                <a:solidFill>
                  <a:prstClr val="black"/>
                </a:solidFill>
              </a:rPr>
              <a:t> dans la </a:t>
            </a:r>
            <a:r>
              <a:rPr lang="nl-NL" dirty="0" err="1" smtClean="0">
                <a:solidFill>
                  <a:prstClr val="black"/>
                </a:solidFill>
              </a:rPr>
              <a:t>partie</a:t>
            </a:r>
            <a:r>
              <a:rPr lang="nl-NL" dirty="0" smtClean="0">
                <a:solidFill>
                  <a:prstClr val="black"/>
                </a:solidFill>
              </a:rPr>
              <a:t> internationale du </a:t>
            </a:r>
            <a:r>
              <a:rPr lang="nl-NL" dirty="0" err="1" smtClean="0">
                <a:solidFill>
                  <a:prstClr val="black"/>
                </a:solidFill>
              </a:rPr>
              <a:t>portail</a:t>
            </a:r>
            <a:r>
              <a:rPr lang="nl-NL" dirty="0" smtClean="0">
                <a:solidFill>
                  <a:prstClr val="black"/>
                </a:solidFill>
              </a:rPr>
              <a:t> de la </a:t>
            </a:r>
            <a:r>
              <a:rPr lang="nl-NL" dirty="0" err="1" smtClean="0">
                <a:solidFill>
                  <a:prstClr val="black"/>
                </a:solidFill>
              </a:rPr>
              <a:t>sécurité</a:t>
            </a:r>
            <a:r>
              <a:rPr lang="nl-NL" dirty="0" smtClean="0">
                <a:solidFill>
                  <a:prstClr val="black"/>
                </a:solidFill>
              </a:rPr>
              <a:t> sociale </a:t>
            </a:r>
            <a:br>
              <a:rPr lang="nl-NL" dirty="0" smtClean="0">
                <a:solidFill>
                  <a:prstClr val="black"/>
                </a:solidFill>
              </a:rPr>
            </a:br>
            <a:r>
              <a:rPr lang="nl-NL" dirty="0" smtClean="0">
                <a:solidFill>
                  <a:prstClr val="black"/>
                </a:solidFill>
                <a:sym typeface="Wingdings" panose="05000000000000000000" pitchFamily="2" charset="2"/>
              </a:rPr>
              <a:t> </a:t>
            </a:r>
            <a:r>
              <a:rPr lang="nl-NL" dirty="0">
                <a:solidFill>
                  <a:prstClr val="black"/>
                </a:solidFill>
                <a:hlinkClick r:id="rId2"/>
              </a:rPr>
              <a:t>https://settlinginbelgium.be</a:t>
            </a:r>
            <a:endParaRPr lang="nl-NL" dirty="0">
              <a:solidFill>
                <a:prstClr val="black"/>
              </a:solidFill>
            </a:endParaRPr>
          </a:p>
          <a:p>
            <a:r>
              <a:rPr lang="fr-FR" dirty="0" smtClean="0">
                <a:solidFill>
                  <a:prstClr val="black"/>
                </a:solidFill>
              </a:rPr>
              <a:t>volet transactionnel</a:t>
            </a:r>
          </a:p>
          <a:p>
            <a:pPr lvl="1"/>
            <a:r>
              <a:rPr lang="fr-FR" dirty="0" smtClean="0">
                <a:solidFill>
                  <a:prstClr val="black"/>
                </a:solidFill>
              </a:rPr>
              <a:t> </a:t>
            </a:r>
            <a:r>
              <a:rPr lang="fr-FR" dirty="0" smtClean="0">
                <a:solidFill>
                  <a:srgbClr val="008CB2"/>
                </a:solidFill>
              </a:rPr>
              <a:t>21</a:t>
            </a:r>
            <a:r>
              <a:rPr lang="fr-FR" dirty="0" smtClean="0">
                <a:solidFill>
                  <a:prstClr val="black"/>
                </a:solidFill>
              </a:rPr>
              <a:t> procédures construite autour de 7 ‘événements </a:t>
            </a:r>
            <a:r>
              <a:rPr lang="fr-FR" dirty="0">
                <a:solidFill>
                  <a:prstClr val="black"/>
                </a:solidFill>
              </a:rPr>
              <a:t>de vie’ : naissance, résidence, études, travail, réinstallation, retraite, démarrage, exploitation et fermeture d’une </a:t>
            </a:r>
            <a:r>
              <a:rPr lang="fr-FR" dirty="0" smtClean="0">
                <a:solidFill>
                  <a:prstClr val="black"/>
                </a:solidFill>
              </a:rPr>
              <a:t>entreprise</a:t>
            </a:r>
          </a:p>
          <a:p>
            <a:pPr lvl="1"/>
            <a:r>
              <a:rPr lang="en-US" dirty="0">
                <a:solidFill>
                  <a:prstClr val="black"/>
                </a:solidFill>
              </a:rPr>
              <a:t>l</a:t>
            </a:r>
            <a:r>
              <a:rPr lang="en-US" dirty="0" smtClean="0">
                <a:solidFill>
                  <a:prstClr val="black"/>
                </a:solidFill>
              </a:rPr>
              <a:t>a BCSS </a:t>
            </a:r>
            <a:r>
              <a:rPr lang="en-US" dirty="0" err="1" smtClean="0">
                <a:solidFill>
                  <a:prstClr val="black"/>
                </a:solidFill>
              </a:rPr>
              <a:t>est</a:t>
            </a:r>
            <a:r>
              <a:rPr lang="en-US" dirty="0" smtClean="0">
                <a:solidFill>
                  <a:prstClr val="black"/>
                </a:solidFill>
              </a:rPr>
              <a:t> à la </a:t>
            </a:r>
            <a:r>
              <a:rPr lang="en-US" dirty="0" err="1" smtClean="0">
                <a:solidFill>
                  <a:prstClr val="black"/>
                </a:solidFill>
              </a:rPr>
              <a:t>manoeuvre</a:t>
            </a:r>
            <a:r>
              <a:rPr lang="en-US" dirty="0" smtClean="0">
                <a:solidFill>
                  <a:prstClr val="black"/>
                </a:solidFill>
              </a:rPr>
              <a:t> pour les </a:t>
            </a:r>
            <a:r>
              <a:rPr lang="en-US" dirty="0" err="1" smtClean="0">
                <a:solidFill>
                  <a:prstClr val="black"/>
                </a:solidFill>
              </a:rPr>
              <a:t>procédures</a:t>
            </a:r>
            <a:endParaRPr lang="en-US" dirty="0">
              <a:solidFill>
                <a:prstClr val="black"/>
              </a:solidFill>
            </a:endParaRPr>
          </a:p>
          <a:p>
            <a:pPr lvl="3"/>
            <a:r>
              <a:rPr lang="en-US" sz="1600" dirty="0">
                <a:solidFill>
                  <a:prstClr val="black"/>
                </a:solidFill>
              </a:rPr>
              <a:t>07. Notifying changes in the personal or professional circumstances of the person receiving social security benefits, relevant for such benefits	</a:t>
            </a:r>
          </a:p>
          <a:p>
            <a:pPr lvl="3"/>
            <a:r>
              <a:rPr lang="en-US" sz="1600" dirty="0">
                <a:solidFill>
                  <a:prstClr val="black"/>
                </a:solidFill>
              </a:rPr>
              <a:t>08. Application for a European Health Insurance Card (EHIC)</a:t>
            </a:r>
            <a:r>
              <a:rPr lang="en-US" dirty="0">
                <a:solidFill>
                  <a:prstClr val="black"/>
                </a:solidFill>
              </a:rPr>
              <a:t>	</a:t>
            </a:r>
          </a:p>
          <a:p>
            <a:pPr lvl="3"/>
            <a:r>
              <a:rPr lang="en-US" sz="1600" dirty="0">
                <a:solidFill>
                  <a:prstClr val="black"/>
                </a:solidFill>
              </a:rPr>
              <a:t>14. Claiming pension and pre-retirement benefits from compulsory schemes	</a:t>
            </a:r>
          </a:p>
          <a:p>
            <a:pPr lvl="3"/>
            <a:r>
              <a:rPr lang="en-US" sz="1600" dirty="0">
                <a:solidFill>
                  <a:prstClr val="black"/>
                </a:solidFill>
              </a:rPr>
              <a:t>15. Requesting information on the data related to pension from compulsory schemes</a:t>
            </a:r>
            <a:endParaRPr lang="en-US" dirty="0">
              <a:solidFill>
                <a:prstClr val="black"/>
              </a:solidFill>
            </a:endParaRPr>
          </a:p>
          <a:p>
            <a:pPr lvl="1"/>
            <a:endParaRPr lang="fr-FR" dirty="0">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4880" y="257545"/>
            <a:ext cx="833391" cy="554902"/>
          </a:xfrm>
          <a:prstGeom prst="rect">
            <a:avLst/>
          </a:prstGeom>
        </p:spPr>
      </p:pic>
    </p:spTree>
    <p:extLst>
      <p:ext uri="{BB962C8B-B14F-4D97-AF65-F5344CB8AC3E}">
        <p14:creationId xmlns:p14="http://schemas.microsoft.com/office/powerpoint/2010/main" val="22072826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EESSI</a:t>
            </a:r>
            <a:endParaRPr lang="en-US" dirty="0"/>
          </a:p>
        </p:txBody>
      </p:sp>
      <p:sp>
        <p:nvSpPr>
          <p:cNvPr id="3" name="Content Placeholder 2"/>
          <p:cNvSpPr>
            <a:spLocks noGrp="1"/>
          </p:cNvSpPr>
          <p:nvPr>
            <p:ph idx="1"/>
          </p:nvPr>
        </p:nvSpPr>
        <p:spPr/>
        <p:txBody>
          <a:bodyPr>
            <a:normAutofit/>
          </a:bodyPr>
          <a:lstStyle/>
          <a:p>
            <a:r>
              <a:rPr lang="en-US" dirty="0" smtClean="0"/>
              <a:t>Electronic Exchange of Social Security Information</a:t>
            </a:r>
          </a:p>
          <a:p>
            <a:pPr lvl="1"/>
            <a:r>
              <a:rPr lang="nl-NL" dirty="0"/>
              <a:t>l</a:t>
            </a:r>
            <a:r>
              <a:rPr lang="nl-NL" dirty="0" smtClean="0"/>
              <a:t>a BCSS </a:t>
            </a:r>
            <a:r>
              <a:rPr lang="nl-NL" dirty="0" err="1" smtClean="0"/>
              <a:t>est</a:t>
            </a:r>
            <a:r>
              <a:rPr lang="nl-NL" dirty="0" smtClean="0"/>
              <a:t> </a:t>
            </a:r>
            <a:r>
              <a:rPr lang="nl-NL" dirty="0" err="1" smtClean="0"/>
              <a:t>responsable</a:t>
            </a:r>
            <a:r>
              <a:rPr lang="nl-NL" dirty="0" smtClean="0"/>
              <a:t> pour </a:t>
            </a:r>
            <a:r>
              <a:rPr lang="nl-NL" dirty="0" err="1" smtClean="0"/>
              <a:t>l’Access</a:t>
            </a:r>
            <a:r>
              <a:rPr lang="nl-NL" dirty="0" smtClean="0"/>
              <a:t> Point (</a:t>
            </a:r>
            <a:r>
              <a:rPr lang="nl-NL" dirty="0" err="1" smtClean="0"/>
              <a:t>porte</a:t>
            </a:r>
            <a:r>
              <a:rPr lang="nl-NL" dirty="0" smtClean="0"/>
              <a:t> </a:t>
            </a:r>
            <a:r>
              <a:rPr lang="nl-NL" dirty="0" err="1" smtClean="0"/>
              <a:t>d’accès</a:t>
            </a:r>
            <a:r>
              <a:rPr lang="nl-NL" dirty="0" smtClean="0"/>
              <a:t> </a:t>
            </a:r>
            <a:r>
              <a:rPr lang="nl-NL" dirty="0" err="1" smtClean="0"/>
              <a:t>unique</a:t>
            </a:r>
            <a:r>
              <a:rPr lang="nl-NL" dirty="0" smtClean="0"/>
              <a:t> pour BE) et </a:t>
            </a:r>
            <a:r>
              <a:rPr lang="nl-NL" dirty="0" err="1" smtClean="0"/>
              <a:t>le</a:t>
            </a:r>
            <a:r>
              <a:rPr lang="nl-NL" dirty="0" smtClean="0"/>
              <a:t> National Gateway (bus vers </a:t>
            </a:r>
            <a:r>
              <a:rPr lang="nl-NL" dirty="0"/>
              <a:t>les  </a:t>
            </a:r>
            <a:r>
              <a:rPr lang="nl-NL" dirty="0" err="1" smtClean="0"/>
              <a:t>applications</a:t>
            </a:r>
            <a:r>
              <a:rPr lang="nl-NL" dirty="0" smtClean="0"/>
              <a:t> backoffice</a:t>
            </a:r>
            <a:r>
              <a:rPr lang="nl-NL" dirty="0"/>
              <a:t>)</a:t>
            </a:r>
            <a:endParaRPr lang="nl-NL" dirty="0" smtClean="0"/>
          </a:p>
          <a:p>
            <a:pPr lvl="1"/>
            <a:r>
              <a:rPr lang="fr-FR" dirty="0"/>
              <a:t>communications électroniques transfrontalières de données pour transférer des droits dans les domaines </a:t>
            </a:r>
            <a:r>
              <a:rPr lang="fr-FR" dirty="0" smtClean="0"/>
              <a:t>suivants</a:t>
            </a:r>
          </a:p>
          <a:p>
            <a:pPr lvl="2"/>
            <a:r>
              <a:rPr lang="en-US" dirty="0" smtClean="0"/>
              <a:t>AWOD: Accident at Work &amp; Occupational Diseases</a:t>
            </a:r>
          </a:p>
          <a:p>
            <a:pPr lvl="2"/>
            <a:r>
              <a:rPr lang="nl-NL" dirty="0" smtClean="0"/>
              <a:t>FB: Family Benefits</a:t>
            </a:r>
            <a:endParaRPr lang="en-US" dirty="0" smtClean="0"/>
          </a:p>
          <a:p>
            <a:pPr lvl="2"/>
            <a:r>
              <a:rPr lang="nl-NL" dirty="0" smtClean="0"/>
              <a:t>H: </a:t>
            </a:r>
            <a:r>
              <a:rPr lang="nl-NL" dirty="0" err="1" smtClean="0"/>
              <a:t>Horizontal</a:t>
            </a:r>
            <a:endParaRPr lang="en-US" dirty="0" smtClean="0"/>
          </a:p>
          <a:p>
            <a:pPr lvl="2"/>
            <a:r>
              <a:rPr lang="nl-NL" dirty="0" smtClean="0"/>
              <a:t>LA: </a:t>
            </a:r>
            <a:r>
              <a:rPr lang="nl-NL" dirty="0" err="1" smtClean="0"/>
              <a:t>Legislation</a:t>
            </a:r>
            <a:r>
              <a:rPr lang="nl-NL" dirty="0" smtClean="0"/>
              <a:t> </a:t>
            </a:r>
            <a:r>
              <a:rPr lang="nl-NL" dirty="0" err="1" smtClean="0"/>
              <a:t>Applicable</a:t>
            </a:r>
            <a:endParaRPr lang="en-US" dirty="0" smtClean="0"/>
          </a:p>
          <a:p>
            <a:pPr lvl="2"/>
            <a:r>
              <a:rPr lang="nl-NL" dirty="0" smtClean="0"/>
              <a:t>P: Pensions</a:t>
            </a:r>
            <a:endParaRPr lang="en-US" dirty="0" smtClean="0"/>
          </a:p>
          <a:p>
            <a:pPr lvl="2"/>
            <a:r>
              <a:rPr lang="nl-NL" dirty="0" smtClean="0"/>
              <a:t>R: Recovery</a:t>
            </a:r>
            <a:endParaRPr lang="en-US" dirty="0" smtClean="0"/>
          </a:p>
          <a:p>
            <a:pPr lvl="2"/>
            <a:r>
              <a:rPr lang="nl-NL" dirty="0" smtClean="0"/>
              <a:t>S: Sickness</a:t>
            </a:r>
            <a:endParaRPr lang="en-US" dirty="0" smtClean="0"/>
          </a:p>
          <a:p>
            <a:pPr lvl="2"/>
            <a:r>
              <a:rPr lang="nl-NL" dirty="0" smtClean="0"/>
              <a:t>UB: </a:t>
            </a:r>
            <a:r>
              <a:rPr lang="nl-NL" dirty="0" err="1" smtClean="0"/>
              <a:t>Unemployment</a:t>
            </a:r>
            <a:r>
              <a:rPr lang="nl-NL" dirty="0" smtClean="0"/>
              <a:t> Benefits</a:t>
            </a:r>
          </a:p>
          <a:p>
            <a:pPr lvl="1"/>
            <a:r>
              <a:rPr lang="en-US" dirty="0" err="1"/>
              <a:t>b</a:t>
            </a:r>
            <a:r>
              <a:rPr lang="en-US" dirty="0" err="1" smtClean="0"/>
              <a:t>ientôt</a:t>
            </a:r>
            <a:r>
              <a:rPr lang="en-US" dirty="0" smtClean="0"/>
              <a:t> </a:t>
            </a:r>
            <a:r>
              <a:rPr lang="en-US" dirty="0" err="1" smtClean="0"/>
              <a:t>tous</a:t>
            </a:r>
            <a:r>
              <a:rPr lang="en-US" dirty="0" smtClean="0"/>
              <a:t> les Business Use Cases (BUC’s) </a:t>
            </a:r>
            <a:r>
              <a:rPr lang="en-US" dirty="0" err="1" smtClean="0"/>
              <a:t>seront</a:t>
            </a:r>
            <a:r>
              <a:rPr lang="en-US" dirty="0" smtClean="0"/>
              <a:t> </a:t>
            </a:r>
            <a:r>
              <a:rPr lang="en-US" dirty="0" err="1" smtClean="0"/>
              <a:t>en</a:t>
            </a:r>
            <a:r>
              <a:rPr lang="en-US" dirty="0" smtClean="0"/>
              <a:t> production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4880" y="257545"/>
            <a:ext cx="833391" cy="554902"/>
          </a:xfrm>
          <a:prstGeom prst="rect">
            <a:avLst/>
          </a:prstGeom>
        </p:spPr>
      </p:pic>
    </p:spTree>
    <p:extLst>
      <p:ext uri="{BB962C8B-B14F-4D97-AF65-F5344CB8AC3E}">
        <p14:creationId xmlns:p14="http://schemas.microsoft.com/office/powerpoint/2010/main" val="10763437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EESSI</a:t>
            </a:r>
            <a:endParaRPr lang="en-US" dirty="0"/>
          </a:p>
        </p:txBody>
      </p:sp>
      <p:sp>
        <p:nvSpPr>
          <p:cNvPr id="8" name="Content Placeholder 7"/>
          <p:cNvSpPr>
            <a:spLocks noGrp="1"/>
          </p:cNvSpPr>
          <p:nvPr>
            <p:ph idx="1"/>
          </p:nvPr>
        </p:nvSpPr>
        <p:spPr/>
        <p:txBody>
          <a:bodyPr/>
          <a:lstStyle/>
          <a:p>
            <a:r>
              <a:rPr lang="en-US" dirty="0"/>
              <a:t># Exchanged </a:t>
            </a:r>
            <a:r>
              <a:rPr lang="en-US" dirty="0" smtClean="0"/>
              <a:t>messages</a:t>
            </a:r>
          </a:p>
          <a:p>
            <a:endParaRPr lang="en-US" dirty="0" smtClean="0"/>
          </a:p>
          <a:p>
            <a:endParaRPr lang="en-US" dirty="0"/>
          </a:p>
          <a:p>
            <a:endParaRPr lang="en-US" dirty="0" smtClean="0"/>
          </a:p>
          <a:p>
            <a:endParaRPr lang="en-US" dirty="0"/>
          </a:p>
          <a:p>
            <a:r>
              <a:rPr lang="en-US" dirty="0" smtClean="0"/>
              <a:t>Matrix </a:t>
            </a:r>
            <a:r>
              <a:rPr lang="en-US" dirty="0"/>
              <a:t>of the exchanges with our partners</a:t>
            </a:r>
          </a:p>
          <a:p>
            <a:endParaRPr lang="en-US" dirty="0"/>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068266" y="2428999"/>
            <a:ext cx="8928572" cy="1000001"/>
          </a:xfrm>
          <a:prstGeom prst="rect">
            <a:avLst/>
          </a:prstGeom>
        </p:spPr>
      </p:pic>
      <p:pic>
        <p:nvPicPr>
          <p:cNvPr id="10" name="Picture 9"/>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068261" y="4163469"/>
            <a:ext cx="8928572" cy="175714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4880" y="257545"/>
            <a:ext cx="833391" cy="554902"/>
          </a:xfrm>
          <a:prstGeom prst="rect">
            <a:avLst/>
          </a:prstGeom>
        </p:spPr>
      </p:pic>
    </p:spTree>
    <p:extLst>
      <p:ext uri="{BB962C8B-B14F-4D97-AF65-F5344CB8AC3E}">
        <p14:creationId xmlns:p14="http://schemas.microsoft.com/office/powerpoint/2010/main" val="36035299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NL" dirty="0" smtClean="0"/>
              <a:t>Carte </a:t>
            </a:r>
            <a:r>
              <a:rPr lang="nl-NL" dirty="0" err="1" smtClean="0"/>
              <a:t>d’assurance</a:t>
            </a:r>
            <a:r>
              <a:rPr lang="nl-NL" dirty="0" smtClean="0"/>
              <a:t> </a:t>
            </a:r>
            <a:r>
              <a:rPr lang="nl-NL" dirty="0" err="1" smtClean="0"/>
              <a:t>européenne</a:t>
            </a:r>
            <a:endParaRPr lang="en-US" dirty="0"/>
          </a:p>
        </p:txBody>
      </p:sp>
      <p:sp>
        <p:nvSpPr>
          <p:cNvPr id="3" name="Content Placeholder 2"/>
          <p:cNvSpPr>
            <a:spLocks noGrp="1"/>
          </p:cNvSpPr>
          <p:nvPr>
            <p:ph idx="1"/>
          </p:nvPr>
        </p:nvSpPr>
        <p:spPr>
          <a:xfrm>
            <a:off x="838200" y="1718044"/>
            <a:ext cx="10515600" cy="4911355"/>
          </a:xfrm>
        </p:spPr>
        <p:txBody>
          <a:bodyPr/>
          <a:lstStyle/>
          <a:p>
            <a:r>
              <a:rPr lang="fr-FR" dirty="0"/>
              <a:t>cette carte confirme le droit d'une personne assurée et des membres de sa famille résidant dans un État </a:t>
            </a:r>
            <a:r>
              <a:rPr lang="fr-FR" dirty="0" smtClean="0"/>
              <a:t>membre, </a:t>
            </a:r>
            <a:r>
              <a:rPr lang="fr-FR" dirty="0"/>
              <a:t>autre que l'État membre </a:t>
            </a:r>
            <a:r>
              <a:rPr lang="fr-FR" dirty="0" smtClean="0"/>
              <a:t>compétent, </a:t>
            </a:r>
            <a:r>
              <a:rPr lang="fr-FR" dirty="0"/>
              <a:t>de bénéficier de prestations qui s'avèrent médicalement nécessaires, compte tenu de la nature des prestations et de la durée de séjour envisagée</a:t>
            </a:r>
          </a:p>
          <a:p>
            <a:r>
              <a:rPr lang="fr-FR" dirty="0"/>
              <a:t>actuellement sur papier, mais plusieurs États membres, dont la Belgique, ont exhorté la Commission européenne (CE) à pouvoir également mettre à disposition une version numérique </a:t>
            </a:r>
          </a:p>
          <a:p>
            <a:r>
              <a:rPr lang="fr-FR" dirty="0"/>
              <a:t>création d'un groupe de travail ad hoc au sein de la CE pour discuter des modalités de numérisation de la carte européenne d'assurance maladie - </a:t>
            </a:r>
            <a:r>
              <a:rPr lang="fr-FR" dirty="0" smtClean="0"/>
              <a:t>BCSS </a:t>
            </a:r>
            <a:r>
              <a:rPr lang="fr-FR" dirty="0"/>
              <a:t>est </a:t>
            </a:r>
            <a:r>
              <a:rPr lang="fr-FR" dirty="0" err="1" smtClean="0"/>
              <a:t>co</a:t>
            </a:r>
            <a:r>
              <a:rPr lang="fr-FR" dirty="0" smtClean="0"/>
              <a:t>-rapporteur</a:t>
            </a:r>
          </a:p>
          <a:p>
            <a:r>
              <a:rPr lang="fr-FR" dirty="0"/>
              <a:t>p</a:t>
            </a:r>
            <a:r>
              <a:rPr lang="fr-FR" dirty="0" smtClean="0"/>
              <a:t>roposition de la BCSS</a:t>
            </a:r>
            <a:r>
              <a:rPr lang="fr-FR" dirty="0"/>
              <a:t>: s'appuyer sur l'architecture sous-jacente du cadre de confiance mis en place pour le certificat numérique européen COVID-19</a:t>
            </a:r>
            <a:endParaRPr lang="en-US" dirty="0"/>
          </a:p>
        </p:txBody>
      </p:sp>
      <p:grpSp>
        <p:nvGrpSpPr>
          <p:cNvPr id="5" name="Group 4"/>
          <p:cNvGrpSpPr>
            <a:grpSpLocks noChangeAspect="1"/>
          </p:cNvGrpSpPr>
          <p:nvPr/>
        </p:nvGrpSpPr>
        <p:grpSpPr>
          <a:xfrm>
            <a:off x="3486419" y="4978897"/>
            <a:ext cx="5219163" cy="1590857"/>
            <a:chOff x="1211166" y="3861048"/>
            <a:chExt cx="6313162" cy="1924319"/>
          </a:xfrm>
        </p:grpSpPr>
        <p:pic>
          <p:nvPicPr>
            <p:cNvPr id="6" name="Picture 5"/>
            <p:cNvPicPr>
              <a:picLocks noChangeAspect="1"/>
            </p:cNvPicPr>
            <p:nvPr/>
          </p:nvPicPr>
          <p:blipFill>
            <a:blip r:embed="rId2"/>
            <a:stretch>
              <a:fillRect/>
            </a:stretch>
          </p:blipFill>
          <p:spPr>
            <a:xfrm>
              <a:off x="1211166" y="3861048"/>
              <a:ext cx="3000794" cy="1924319"/>
            </a:xfrm>
            <a:prstGeom prst="rect">
              <a:avLst/>
            </a:prstGeom>
          </p:spPr>
        </p:pic>
        <p:pic>
          <p:nvPicPr>
            <p:cNvPr id="7" name="Picture 6"/>
            <p:cNvPicPr>
              <a:picLocks noChangeAspect="1"/>
            </p:cNvPicPr>
            <p:nvPr/>
          </p:nvPicPr>
          <p:blipFill>
            <a:blip r:embed="rId3"/>
            <a:stretch>
              <a:fillRect/>
            </a:stretch>
          </p:blipFill>
          <p:spPr>
            <a:xfrm>
              <a:off x="4561640" y="3861048"/>
              <a:ext cx="2962688" cy="1914792"/>
            </a:xfrm>
            <a:prstGeom prst="rect">
              <a:avLst/>
            </a:prstGeom>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4880" y="257545"/>
            <a:ext cx="833391" cy="554902"/>
          </a:xfrm>
          <a:prstGeom prst="rect">
            <a:avLst/>
          </a:prstGeom>
        </p:spPr>
      </p:pic>
    </p:spTree>
    <p:extLst>
      <p:ext uri="{BB962C8B-B14F-4D97-AF65-F5344CB8AC3E}">
        <p14:creationId xmlns:p14="http://schemas.microsoft.com/office/powerpoint/2010/main" val="16332151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BE" altLang="en-US" sz="1200" b="0" i="0" u="none" strike="noStrike" kern="1200" cap="none" spc="0" normalizeH="0" baseline="0" noProof="0" dirty="0" smtClean="0">
              <a:ln>
                <a:noFill/>
              </a:ln>
              <a:solidFill>
                <a:srgbClr val="008CB2"/>
              </a:solidFill>
              <a:effectLst/>
              <a:uLnTx/>
              <a:uFillTx/>
              <a:latin typeface="Calibri"/>
              <a:ea typeface="+mn-ea"/>
              <a:cs typeface="+mn-cs"/>
            </a:endParaRPr>
          </a:p>
          <a:p>
            <a:pPr lvl="0"/>
            <a:r>
              <a:rPr lang="fr-BE" altLang="en-US" sz="4400" dirty="0" smtClean="0">
                <a:solidFill>
                  <a:srgbClr val="008CB2"/>
                </a:solidFill>
                <a:latin typeface="+mj-lt"/>
              </a:rPr>
              <a:t>Conclusion</a:t>
            </a:r>
            <a:endParaRPr lang="fr-BE" altLang="en-US" sz="4400" dirty="0">
              <a:solidFill>
                <a:srgbClr val="008CB2"/>
              </a:solidFill>
              <a:latin typeface="+mj-lt"/>
            </a:endParaRPr>
          </a:p>
        </p:txBody>
      </p:sp>
    </p:spTree>
    <p:extLst>
      <p:ext uri="{BB962C8B-B14F-4D97-AF65-F5344CB8AC3E}">
        <p14:creationId xmlns:p14="http://schemas.microsoft.com/office/powerpoint/2010/main" val="140308551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Avantages</a:t>
            </a:r>
            <a:r>
              <a:rPr lang="en-US" dirty="0" smtClean="0"/>
              <a:t> </a:t>
            </a:r>
            <a:r>
              <a:rPr lang="en-US" dirty="0" err="1" smtClean="0"/>
              <a:t>engrangés</a:t>
            </a:r>
            <a:endParaRPr lang="en-US" dirty="0"/>
          </a:p>
        </p:txBody>
      </p:sp>
      <p:sp>
        <p:nvSpPr>
          <p:cNvPr id="3" name="Content Placeholder 2"/>
          <p:cNvSpPr>
            <a:spLocks noGrp="1"/>
          </p:cNvSpPr>
          <p:nvPr>
            <p:ph idx="1"/>
          </p:nvPr>
        </p:nvSpPr>
        <p:spPr>
          <a:xfrm>
            <a:off x="838200" y="1718044"/>
            <a:ext cx="10515600" cy="4568455"/>
          </a:xfrm>
        </p:spPr>
        <p:txBody>
          <a:bodyPr>
            <a:normAutofit lnSpcReduction="10000"/>
          </a:bodyPr>
          <a:lstStyle/>
          <a:p>
            <a:r>
              <a:rPr lang="en-US" dirty="0"/>
              <a:t>p</a:t>
            </a:r>
            <a:r>
              <a:rPr lang="en-US" dirty="0" smtClean="0"/>
              <a:t>lus </a:t>
            </a:r>
            <a:r>
              <a:rPr lang="en-US" dirty="0" err="1" smtClean="0"/>
              <a:t>grande</a:t>
            </a:r>
            <a:r>
              <a:rPr lang="en-US" dirty="0" smtClean="0"/>
              <a:t> </a:t>
            </a:r>
            <a:r>
              <a:rPr lang="en-US" dirty="0" err="1" smtClean="0"/>
              <a:t>efficacité</a:t>
            </a:r>
            <a:endParaRPr lang="en-US" dirty="0" smtClean="0"/>
          </a:p>
          <a:p>
            <a:pPr lvl="1"/>
            <a:r>
              <a:rPr lang="fr-FR" dirty="0"/>
              <a:t>moins de charges et de frais, p.ex.</a:t>
            </a:r>
          </a:p>
          <a:p>
            <a:pPr lvl="2"/>
            <a:r>
              <a:rPr lang="fr-FR" dirty="0"/>
              <a:t>collecte unique des données à l'aide d'instructions et de concepts harmonisés</a:t>
            </a:r>
          </a:p>
          <a:p>
            <a:pPr lvl="2"/>
            <a:r>
              <a:rPr lang="fr-FR" dirty="0"/>
              <a:t>échange électronique de données en mode d’application à application autant que possible, sans réintroduction manuelle</a:t>
            </a:r>
          </a:p>
          <a:p>
            <a:pPr lvl="2"/>
            <a:r>
              <a:rPr lang="fr-FR" dirty="0"/>
              <a:t>répartition des tâches en matière de validation et de gestion d'informations</a:t>
            </a:r>
          </a:p>
          <a:p>
            <a:pPr lvl="2"/>
            <a:r>
              <a:rPr lang="fr-FR" dirty="0"/>
              <a:t>moins de contacts inutiles par la suite</a:t>
            </a:r>
          </a:p>
          <a:p>
            <a:pPr lvl="2"/>
            <a:r>
              <a:rPr lang="fr-FR" dirty="0"/>
              <a:t>collaboration en matière de développement d'applications (technique d'assemblage) grâce à la présence de services et composants réutilisables</a:t>
            </a:r>
          </a:p>
          <a:p>
            <a:pPr lvl="1"/>
            <a:r>
              <a:rPr lang="fr-FR" dirty="0"/>
              <a:t>davantage de services pour le même coût total, p.ex.</a:t>
            </a:r>
          </a:p>
          <a:p>
            <a:pPr lvl="2"/>
            <a:r>
              <a:rPr lang="fr-FR" dirty="0"/>
              <a:t>tous les services sont disponibles à n'importe quel moment, à partir de n'importe quel endroit et à partir de n'importe quel dispositif</a:t>
            </a:r>
          </a:p>
          <a:p>
            <a:pPr lvl="2"/>
            <a:r>
              <a:rPr lang="fr-FR" dirty="0"/>
              <a:t>services intégrés</a:t>
            </a:r>
          </a:p>
          <a:p>
            <a:pPr lvl="1"/>
            <a:r>
              <a:rPr lang="fr-FR" dirty="0"/>
              <a:t>prestation de services plus rapide</a:t>
            </a:r>
          </a:p>
          <a:p>
            <a:pPr lvl="2"/>
            <a:r>
              <a:rPr lang="fr-FR" dirty="0"/>
              <a:t>réduction des temps de déplacement et d'attente</a:t>
            </a:r>
          </a:p>
          <a:p>
            <a:pPr lvl="2"/>
            <a:r>
              <a:rPr lang="fr-FR" dirty="0"/>
              <a:t>interaction directe avec l'acteur compétent</a:t>
            </a:r>
          </a:p>
          <a:p>
            <a:pPr lvl="2"/>
            <a:r>
              <a:rPr lang="fr-FR" dirty="0"/>
              <a:t>feed-back en temps réel pour l'utilisateur</a:t>
            </a:r>
          </a:p>
          <a:p>
            <a:pPr lvl="1"/>
            <a:endParaRPr lang="en-US" dirty="0"/>
          </a:p>
        </p:txBody>
      </p:sp>
    </p:spTree>
    <p:extLst>
      <p:ext uri="{BB962C8B-B14F-4D97-AF65-F5344CB8AC3E}">
        <p14:creationId xmlns:p14="http://schemas.microsoft.com/office/powerpoint/2010/main" val="17826738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Avantages</a:t>
            </a:r>
            <a:r>
              <a:rPr lang="en-US" dirty="0" smtClean="0"/>
              <a:t> </a:t>
            </a:r>
            <a:r>
              <a:rPr lang="en-US" dirty="0" err="1" smtClean="0"/>
              <a:t>engrangés</a:t>
            </a:r>
            <a:endParaRPr lang="en-US" dirty="0"/>
          </a:p>
        </p:txBody>
      </p:sp>
      <p:sp>
        <p:nvSpPr>
          <p:cNvPr id="3" name="Content Placeholder 2"/>
          <p:cNvSpPr>
            <a:spLocks noGrp="1"/>
          </p:cNvSpPr>
          <p:nvPr>
            <p:ph idx="1"/>
          </p:nvPr>
        </p:nvSpPr>
        <p:spPr/>
        <p:txBody>
          <a:bodyPr>
            <a:normAutofit lnSpcReduction="10000"/>
          </a:bodyPr>
          <a:lstStyle/>
          <a:p>
            <a:r>
              <a:rPr lang="en-US" dirty="0"/>
              <a:t>p</a:t>
            </a:r>
            <a:r>
              <a:rPr lang="en-US" dirty="0" smtClean="0"/>
              <a:t>lus </a:t>
            </a:r>
            <a:r>
              <a:rPr lang="en-US" dirty="0" err="1" smtClean="0"/>
              <a:t>grande</a:t>
            </a:r>
            <a:r>
              <a:rPr lang="en-US" dirty="0" smtClean="0"/>
              <a:t> </a:t>
            </a:r>
            <a:r>
              <a:rPr lang="en-US" dirty="0" err="1" smtClean="0"/>
              <a:t>effectivité</a:t>
            </a:r>
            <a:endParaRPr lang="en-US" dirty="0" smtClean="0"/>
          </a:p>
          <a:p>
            <a:pPr lvl="1"/>
            <a:r>
              <a:rPr lang="fr-FR" dirty="0"/>
              <a:t>plus grande qualité de la prestation de services, p.ex.</a:t>
            </a:r>
          </a:p>
          <a:p>
            <a:pPr lvl="2"/>
            <a:r>
              <a:rPr lang="fr-FR" dirty="0"/>
              <a:t>services plus corrects</a:t>
            </a:r>
          </a:p>
          <a:p>
            <a:pPr lvl="2"/>
            <a:r>
              <a:rPr lang="fr-FR" dirty="0"/>
              <a:t>prestation de services plus personnalisée</a:t>
            </a:r>
          </a:p>
          <a:p>
            <a:pPr lvl="2"/>
            <a:r>
              <a:rPr lang="fr-FR" dirty="0"/>
              <a:t>prestation de services plus transparente</a:t>
            </a:r>
          </a:p>
          <a:p>
            <a:pPr lvl="2"/>
            <a:r>
              <a:rPr lang="fr-FR" dirty="0"/>
              <a:t>services plus sûrs avec une meilleure protection de la vie privée</a:t>
            </a:r>
          </a:p>
          <a:p>
            <a:pPr lvl="2"/>
            <a:r>
              <a:rPr lang="fr-FR" dirty="0"/>
              <a:t>possibilité pour </a:t>
            </a:r>
            <a:r>
              <a:rPr lang="fr-FR" dirty="0" smtClean="0"/>
              <a:t>l'utilisateur d'effectuer </a:t>
            </a:r>
            <a:r>
              <a:rPr lang="fr-FR" dirty="0"/>
              <a:t>un contrôle de qualité du processus de prestation de services, notamment grâce à la possibilité de consultation électronique de l'état d'avancement du processus de prestation de services</a:t>
            </a:r>
          </a:p>
          <a:p>
            <a:pPr lvl="1"/>
            <a:r>
              <a:rPr lang="fr-FR" dirty="0"/>
              <a:t>moins de possibilités de fraude</a:t>
            </a:r>
          </a:p>
          <a:p>
            <a:pPr lvl="1"/>
            <a:r>
              <a:rPr lang="fr-FR" dirty="0"/>
              <a:t>nouveaux types de services, p.ex.</a:t>
            </a:r>
          </a:p>
          <a:p>
            <a:pPr lvl="2"/>
            <a:r>
              <a:rPr lang="fr-FR" dirty="0"/>
              <a:t>octroi automatique maximal de droits</a:t>
            </a:r>
          </a:p>
          <a:p>
            <a:pPr lvl="2"/>
            <a:r>
              <a:rPr lang="fr-FR" dirty="0"/>
              <a:t>communication automatique d'informations relatives aux droits éventuels qui ne peuvent pas être accordés automatiquement</a:t>
            </a:r>
          </a:p>
          <a:p>
            <a:pPr lvl="2"/>
            <a:r>
              <a:rPr lang="fr-FR" dirty="0"/>
              <a:t>recherche active du non-recours à certains droits via des techniques de </a:t>
            </a:r>
            <a:r>
              <a:rPr lang="fr-FR" dirty="0" err="1"/>
              <a:t>datawarehousing</a:t>
            </a:r>
            <a:r>
              <a:rPr lang="fr-FR" dirty="0"/>
              <a:t> </a:t>
            </a:r>
          </a:p>
          <a:p>
            <a:pPr lvl="2"/>
            <a:r>
              <a:rPr lang="fr-FR" dirty="0"/>
              <a:t>contrôle direct des données personnelles</a:t>
            </a:r>
          </a:p>
          <a:p>
            <a:pPr lvl="2"/>
            <a:r>
              <a:rPr lang="fr-FR" dirty="0"/>
              <a:t>environnements de simulation personnalisés</a:t>
            </a:r>
          </a:p>
          <a:p>
            <a:pPr lvl="1"/>
            <a:endParaRPr lang="en-US" dirty="0"/>
          </a:p>
        </p:txBody>
      </p:sp>
    </p:spTree>
    <p:extLst>
      <p:ext uri="{BB962C8B-B14F-4D97-AF65-F5344CB8AC3E}">
        <p14:creationId xmlns:p14="http://schemas.microsoft.com/office/powerpoint/2010/main" val="1209766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Modèle Banque Carrefour</a:t>
            </a:r>
            <a:endParaRPr lang="en-US" dirty="0"/>
          </a:p>
        </p:txBody>
      </p:sp>
      <p:sp>
        <p:nvSpPr>
          <p:cNvPr id="3" name="Content Placeholder 2"/>
          <p:cNvSpPr>
            <a:spLocks noGrp="1"/>
          </p:cNvSpPr>
          <p:nvPr>
            <p:ph idx="1"/>
          </p:nvPr>
        </p:nvSpPr>
        <p:spPr/>
        <p:txBody>
          <a:bodyPr>
            <a:normAutofit lnSpcReduction="10000"/>
          </a:bodyPr>
          <a:lstStyle/>
          <a:p>
            <a:r>
              <a:rPr lang="fr-FR" sz="2000" b="1" dirty="0"/>
              <a:t>modélisation des informations </a:t>
            </a:r>
            <a:endParaRPr lang="fr-FR" sz="2000" b="1" strike="sngStrike" dirty="0" smtClean="0"/>
          </a:p>
          <a:p>
            <a:pPr lvl="1"/>
            <a:r>
              <a:rPr lang="fr-FR" dirty="0" smtClean="0">
                <a:latin typeface="Calibri" panose="020F0502020204030204" pitchFamily="34" charset="0"/>
              </a:rPr>
              <a:t>d'une façon qui se rapproche le plus possible de la réalité</a:t>
            </a:r>
          </a:p>
          <a:p>
            <a:pPr lvl="1"/>
            <a:r>
              <a:rPr lang="fr-FR" dirty="0" smtClean="0">
                <a:latin typeface="Calibri" panose="020F0502020204030204" pitchFamily="34" charset="0"/>
              </a:rPr>
              <a:t>de sorte qu’elles puissent être utilisées de manière multifonctionnelle</a:t>
            </a:r>
          </a:p>
          <a:p>
            <a:pPr lvl="1"/>
            <a:r>
              <a:rPr lang="fr-FR" dirty="0">
                <a:latin typeface="Calibri" panose="020F0502020204030204" pitchFamily="34" charset="0"/>
              </a:rPr>
              <a:t>tient compte d'un maximum de besoins prévisibles d’utilisation des </a:t>
            </a:r>
            <a:r>
              <a:rPr lang="fr-FR" dirty="0" smtClean="0">
                <a:latin typeface="Calibri" panose="020F0502020204030204" pitchFamily="34" charset="0"/>
              </a:rPr>
              <a:t>informations</a:t>
            </a:r>
          </a:p>
          <a:p>
            <a:pPr lvl="1"/>
            <a:r>
              <a:rPr lang="fr-FR" dirty="0">
                <a:latin typeface="Calibri" panose="020F0502020204030204" pitchFamily="34" charset="0"/>
              </a:rPr>
              <a:t>peut être étendue et adaptée de manière souple si la réalité ou les besoins d'utilisation changent (diminution ou </a:t>
            </a:r>
            <a:r>
              <a:rPr lang="fr-FR" dirty="0" smtClean="0">
                <a:latin typeface="Calibri" panose="020F0502020204030204" pitchFamily="34" charset="0"/>
              </a:rPr>
              <a:t>augmentation)</a:t>
            </a:r>
            <a:endParaRPr lang="fr-FR" sz="2000" dirty="0">
              <a:latin typeface="Calibri" panose="020F0502020204030204" pitchFamily="34" charset="0"/>
            </a:endParaRPr>
          </a:p>
          <a:p>
            <a:pPr lvl="1"/>
            <a:endParaRPr lang="fr-FR" sz="500" dirty="0">
              <a:latin typeface="Calibri" panose="020F0502020204030204" pitchFamily="34" charset="0"/>
            </a:endParaRPr>
          </a:p>
          <a:p>
            <a:r>
              <a:rPr lang="fr-FR" sz="2000" b="1" dirty="0"/>
              <a:t>collecte unique des informations </a:t>
            </a:r>
            <a:r>
              <a:rPr lang="fr-FR" sz="2000" dirty="0"/>
              <a:t>auprès des citoyens et auprès des entreprises, en coordination avec tous les </a:t>
            </a:r>
            <a:r>
              <a:rPr lang="fr-FR" sz="2000" dirty="0" smtClean="0"/>
              <a:t>acteurs et réutilisation</a:t>
            </a:r>
          </a:p>
          <a:p>
            <a:pPr lvl="1"/>
            <a:r>
              <a:rPr lang="fr-FR" dirty="0">
                <a:latin typeface="Calibri" panose="020F0502020204030204" pitchFamily="34" charset="0"/>
              </a:rPr>
              <a:t>les informations sont uniquement recueillies pour des finalités clairement définies et dans la mesure où elles sont proportionnelles à ces finalités</a:t>
            </a:r>
          </a:p>
          <a:p>
            <a:pPr lvl="1"/>
            <a:r>
              <a:rPr lang="fr-FR" dirty="0">
                <a:latin typeface="Calibri" panose="020F0502020204030204" pitchFamily="34" charset="0"/>
              </a:rPr>
              <a:t>les informations sont collectées une seule fois, le plus près possible de la source authentique</a:t>
            </a:r>
          </a:p>
          <a:p>
            <a:pPr lvl="1"/>
            <a:r>
              <a:rPr lang="fr-FR" dirty="0" smtClean="0">
                <a:latin typeface="Calibri" panose="020F0502020204030204" pitchFamily="34" charset="0"/>
              </a:rPr>
              <a:t>via </a:t>
            </a:r>
            <a:r>
              <a:rPr lang="fr-FR" dirty="0">
                <a:latin typeface="Calibri" panose="020F0502020204030204" pitchFamily="34" charset="0"/>
              </a:rPr>
              <a:t>un canal choisi par les citoyens et les </a:t>
            </a:r>
            <a:r>
              <a:rPr lang="fr-FR" dirty="0" smtClean="0">
                <a:latin typeface="Calibri" panose="020F0502020204030204" pitchFamily="34" charset="0"/>
              </a:rPr>
              <a:t>entreprises</a:t>
            </a:r>
          </a:p>
          <a:p>
            <a:pPr lvl="1"/>
            <a:r>
              <a:rPr lang="fr-FR" dirty="0">
                <a:latin typeface="Calibri" panose="020F0502020204030204" pitchFamily="34" charset="0"/>
              </a:rPr>
              <a:t>d</a:t>
            </a:r>
            <a:r>
              <a:rPr lang="fr-FR" dirty="0" smtClean="0">
                <a:latin typeface="Calibri" panose="020F0502020204030204" pitchFamily="34" charset="0"/>
              </a:rPr>
              <a:t>e préférence par la voie électronique et à l’aide de services de base uniformes</a:t>
            </a:r>
          </a:p>
          <a:p>
            <a:pPr lvl="1"/>
            <a:r>
              <a:rPr lang="fr-FR" dirty="0">
                <a:latin typeface="Calibri" panose="020F0502020204030204" pitchFamily="34" charset="0"/>
              </a:rPr>
              <a:t>a</a:t>
            </a:r>
            <a:r>
              <a:rPr lang="fr-FR" dirty="0" smtClean="0">
                <a:latin typeface="Calibri" panose="020F0502020204030204" pitchFamily="34" charset="0"/>
              </a:rPr>
              <a:t>vec la possibilité d’un contrôle de qualité par celui chez qui les informations sont recueillies avant le transfert des informations</a:t>
            </a:r>
          </a:p>
        </p:txBody>
      </p:sp>
    </p:spTree>
    <p:extLst>
      <p:ext uri="{BB962C8B-B14F-4D97-AF65-F5344CB8AC3E}">
        <p14:creationId xmlns:p14="http://schemas.microsoft.com/office/powerpoint/2010/main" val="8365248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Facteurs</a:t>
            </a:r>
            <a:r>
              <a:rPr lang="en-US" dirty="0"/>
              <a:t> critiques de </a:t>
            </a:r>
            <a:r>
              <a:rPr lang="en-US" dirty="0" err="1"/>
              <a:t>succès</a:t>
            </a:r>
            <a:endParaRPr lang="en-US" dirty="0"/>
          </a:p>
        </p:txBody>
      </p:sp>
      <p:sp>
        <p:nvSpPr>
          <p:cNvPr id="15" name="Hexagon 14"/>
          <p:cNvSpPr>
            <a:spLocks noChangeAspect="1"/>
          </p:cNvSpPr>
          <p:nvPr/>
        </p:nvSpPr>
        <p:spPr>
          <a:xfrm>
            <a:off x="2603777" y="2225441"/>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a:latin typeface="Calibri Light" panose="020F0302020204030204" pitchFamily="34" charset="0"/>
              </a:rPr>
              <a:t>Collaborer en confiance</a:t>
            </a:r>
          </a:p>
        </p:txBody>
      </p:sp>
      <p:sp>
        <p:nvSpPr>
          <p:cNvPr id="16" name="Hexagon 15"/>
          <p:cNvSpPr>
            <a:spLocks noChangeAspect="1"/>
          </p:cNvSpPr>
          <p:nvPr/>
        </p:nvSpPr>
        <p:spPr>
          <a:xfrm>
            <a:off x="4114800" y="2998098"/>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a:latin typeface="Calibri Light" panose="020F0302020204030204" pitchFamily="34" charset="0"/>
              </a:rPr>
              <a:t>Recherche active de synergies</a:t>
            </a:r>
          </a:p>
        </p:txBody>
      </p:sp>
      <p:sp>
        <p:nvSpPr>
          <p:cNvPr id="17" name="Hexagon 16"/>
          <p:cNvSpPr>
            <a:spLocks noChangeAspect="1"/>
          </p:cNvSpPr>
          <p:nvPr/>
        </p:nvSpPr>
        <p:spPr>
          <a:xfrm>
            <a:off x="2592348" y="373402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a:latin typeface="Calibri Light" panose="020F0302020204030204" pitchFamily="34" charset="0"/>
              </a:rPr>
              <a:t>Respect des principes de base</a:t>
            </a:r>
          </a:p>
        </p:txBody>
      </p:sp>
      <p:sp>
        <p:nvSpPr>
          <p:cNvPr id="18" name="Hexagon 17"/>
          <p:cNvSpPr>
            <a:spLocks noChangeAspect="1"/>
          </p:cNvSpPr>
          <p:nvPr/>
        </p:nvSpPr>
        <p:spPr>
          <a:xfrm>
            <a:off x="4114800" y="4509120"/>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a:latin typeface="Calibri Light" panose="020F0302020204030204" pitchFamily="34" charset="0"/>
              </a:rPr>
              <a:t>Architecture ICT de qualité</a:t>
            </a:r>
          </a:p>
        </p:txBody>
      </p:sp>
      <p:sp>
        <p:nvSpPr>
          <p:cNvPr id="19" name="Hexagon 18"/>
          <p:cNvSpPr>
            <a:spLocks noChangeAspect="1"/>
          </p:cNvSpPr>
          <p:nvPr/>
        </p:nvSpPr>
        <p:spPr>
          <a:xfrm>
            <a:off x="5637252" y="374545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a:latin typeface="Calibri Light" panose="020F0302020204030204" pitchFamily="34" charset="0"/>
              </a:rPr>
              <a:t>Centré sur les tâches </a:t>
            </a:r>
            <a:r>
              <a:rPr lang="fr-BE" sz="1600" dirty="0" err="1">
                <a:latin typeface="Calibri Light" panose="020F0302020204030204" pitchFamily="34" charset="0"/>
              </a:rPr>
              <a:t>fonda-mentales</a:t>
            </a:r>
            <a:r>
              <a:rPr lang="fr-BE" sz="1600" dirty="0">
                <a:latin typeface="Calibri Light" panose="020F0302020204030204" pitchFamily="34" charset="0"/>
              </a:rPr>
              <a:t> </a:t>
            </a:r>
          </a:p>
        </p:txBody>
      </p:sp>
      <p:sp>
        <p:nvSpPr>
          <p:cNvPr id="20" name="Hexagon 19"/>
          <p:cNvSpPr>
            <a:spLocks noChangeAspect="1"/>
          </p:cNvSpPr>
          <p:nvPr/>
        </p:nvSpPr>
        <p:spPr>
          <a:xfrm>
            <a:off x="5614392" y="222544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a:latin typeface="Calibri Light" panose="020F0302020204030204" pitchFamily="34" charset="0"/>
              </a:rPr>
              <a:t>Optimisation de la chaîne de processus</a:t>
            </a:r>
          </a:p>
        </p:txBody>
      </p:sp>
      <p:sp>
        <p:nvSpPr>
          <p:cNvPr id="21" name="Hexagon 20"/>
          <p:cNvSpPr>
            <a:spLocks noChangeAspect="1"/>
          </p:cNvSpPr>
          <p:nvPr/>
        </p:nvSpPr>
        <p:spPr>
          <a:xfrm>
            <a:off x="7130058" y="2975238"/>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Développe-ment</a:t>
            </a:r>
            <a:r>
              <a:rPr lang="fr-BE" sz="1600" dirty="0">
                <a:latin typeface="Calibri Light" panose="020F0302020204030204" pitchFamily="34" charset="0"/>
              </a:rPr>
              <a:t> agile et réception</a:t>
            </a:r>
          </a:p>
        </p:txBody>
      </p:sp>
      <p:sp>
        <p:nvSpPr>
          <p:cNvPr id="22" name="Hexagon 21"/>
          <p:cNvSpPr>
            <a:spLocks noChangeAspect="1"/>
          </p:cNvSpPr>
          <p:nvPr/>
        </p:nvSpPr>
        <p:spPr>
          <a:xfrm>
            <a:off x="7130058" y="1459721"/>
            <a:ext cx="1829646"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a:latin typeface="Calibri Light" panose="020F0302020204030204" pitchFamily="34" charset="0"/>
              </a:rPr>
              <a:t>Equilibre stabilité - changement</a:t>
            </a:r>
          </a:p>
        </p:txBody>
      </p:sp>
      <p:sp>
        <p:nvSpPr>
          <p:cNvPr id="23" name="Hexagon 22"/>
          <p:cNvSpPr>
            <a:spLocks noChangeAspect="1"/>
          </p:cNvSpPr>
          <p:nvPr/>
        </p:nvSpPr>
        <p:spPr>
          <a:xfrm>
            <a:off x="4106333" y="1493589"/>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a:latin typeface="Calibri Light" panose="020F0302020204030204" pitchFamily="34" charset="0"/>
              </a:rPr>
              <a:t>Penser à la valeur ajoutée</a:t>
            </a:r>
          </a:p>
        </p:txBody>
      </p:sp>
      <p:sp>
        <p:nvSpPr>
          <p:cNvPr id="24" name="Hexagon 23"/>
          <p:cNvSpPr>
            <a:spLocks noChangeAspect="1"/>
          </p:cNvSpPr>
          <p:nvPr/>
        </p:nvSpPr>
        <p:spPr>
          <a:xfrm>
            <a:off x="7159704" y="4490755"/>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a:latin typeface="Calibri Light" panose="020F0302020204030204" pitchFamily="34" charset="0"/>
              </a:rPr>
              <a:t>RGPD</a:t>
            </a:r>
          </a:p>
        </p:txBody>
      </p:sp>
    </p:spTree>
    <p:extLst>
      <p:ext uri="{BB962C8B-B14F-4D97-AF65-F5344CB8AC3E}">
        <p14:creationId xmlns:p14="http://schemas.microsoft.com/office/powerpoint/2010/main" val="61761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Plus </a:t>
            </a:r>
            <a:r>
              <a:rPr lang="en-US" dirty="0" err="1" smtClean="0"/>
              <a:t>d’informations</a:t>
            </a:r>
            <a:endParaRPr lang="en-US" dirty="0"/>
          </a:p>
        </p:txBody>
      </p:sp>
      <p:sp>
        <p:nvSpPr>
          <p:cNvPr id="3" name="Content Placeholder 2"/>
          <p:cNvSpPr>
            <a:spLocks noGrp="1"/>
          </p:cNvSpPr>
          <p:nvPr>
            <p:ph idx="1"/>
          </p:nvPr>
        </p:nvSpPr>
        <p:spPr/>
        <p:txBody>
          <a:bodyPr>
            <a:normAutofit lnSpcReduction="10000"/>
          </a:bodyPr>
          <a:lstStyle/>
          <a:p>
            <a:r>
              <a:rPr lang="en-US" dirty="0" smtClean="0"/>
              <a:t>site web BCSS</a:t>
            </a:r>
          </a:p>
          <a:p>
            <a:pPr>
              <a:buFont typeface="Wingdings" panose="05000000000000000000" pitchFamily="2" charset="2"/>
              <a:buChar char="à"/>
            </a:pPr>
            <a:r>
              <a:rPr lang="en-US" dirty="0">
                <a:sym typeface="Wingdings" panose="05000000000000000000" pitchFamily="2" charset="2"/>
              </a:rPr>
              <a:t> </a:t>
            </a:r>
            <a:r>
              <a:rPr lang="en-US" dirty="0" smtClean="0">
                <a:sym typeface="Wingdings" panose="05000000000000000000" pitchFamily="2" charset="2"/>
                <a:hlinkClick r:id="rId2"/>
              </a:rPr>
              <a:t>https</a:t>
            </a:r>
            <a:r>
              <a:rPr lang="en-US" dirty="0">
                <a:sym typeface="Wingdings" panose="05000000000000000000" pitchFamily="2" charset="2"/>
                <a:hlinkClick r:id="rId2"/>
              </a:rPr>
              <a:t>://www.ksz-bcss.fgov.be</a:t>
            </a:r>
            <a:endParaRPr lang="en-US" dirty="0">
              <a:sym typeface="Wingdings" panose="05000000000000000000" pitchFamily="2" charset="2"/>
            </a:endParaRPr>
          </a:p>
          <a:p>
            <a:pPr marL="0" indent="0">
              <a:buNone/>
            </a:pPr>
            <a:endParaRPr lang="en-US" dirty="0" smtClean="0"/>
          </a:p>
          <a:p>
            <a:r>
              <a:rPr lang="en-US" dirty="0" smtClean="0"/>
              <a:t>site web </a:t>
            </a:r>
            <a:r>
              <a:rPr lang="en-US" dirty="0" err="1" smtClean="0"/>
              <a:t>MyBEnefits</a:t>
            </a:r>
            <a:endParaRPr lang="en-US" dirty="0" smtClean="0"/>
          </a:p>
          <a:p>
            <a:pPr marL="0" indent="0">
              <a:buNone/>
            </a:pPr>
            <a:r>
              <a:rPr lang="en-US" dirty="0" smtClean="0">
                <a:sym typeface="Wingdings" panose="05000000000000000000" pitchFamily="2" charset="2"/>
              </a:rPr>
              <a:t> </a:t>
            </a:r>
            <a:r>
              <a:rPr lang="en-US" dirty="0" smtClean="0">
                <a:sym typeface="Wingdings" panose="05000000000000000000" pitchFamily="2" charset="2"/>
                <a:hlinkClick r:id="rId3"/>
              </a:rPr>
              <a:t>https</a:t>
            </a:r>
            <a:r>
              <a:rPr lang="en-US" dirty="0">
                <a:sym typeface="Wingdings" panose="05000000000000000000" pitchFamily="2" charset="2"/>
                <a:hlinkClick r:id="rId3"/>
              </a:rPr>
              <a:t>://</a:t>
            </a:r>
            <a:r>
              <a:rPr lang="en-US" dirty="0" smtClean="0">
                <a:sym typeface="Wingdings" panose="05000000000000000000" pitchFamily="2" charset="2"/>
                <a:hlinkClick r:id="rId3"/>
              </a:rPr>
              <a:t>mybenefits.fgov.be</a:t>
            </a:r>
            <a:endParaRPr lang="en-US" dirty="0" smtClean="0"/>
          </a:p>
          <a:p>
            <a:endParaRPr lang="en-US" dirty="0" smtClean="0"/>
          </a:p>
          <a:p>
            <a:r>
              <a:rPr lang="en-US" dirty="0"/>
              <a:t>s</a:t>
            </a:r>
            <a:r>
              <a:rPr lang="en-US" dirty="0" smtClean="0"/>
              <a:t>ite web </a:t>
            </a:r>
            <a:r>
              <a:rPr lang="en-US" dirty="0" err="1" smtClean="0"/>
              <a:t>Datawarehouse</a:t>
            </a:r>
            <a:r>
              <a:rPr lang="en-US" dirty="0" smtClean="0"/>
              <a:t> </a:t>
            </a:r>
            <a:r>
              <a:rPr lang="fr-FR" dirty="0"/>
              <a:t>marché du travail et protection sociale</a:t>
            </a:r>
            <a:r>
              <a:rPr lang="en-US" dirty="0" smtClean="0"/>
              <a:t> </a:t>
            </a:r>
          </a:p>
          <a:p>
            <a:pPr marL="0" indent="0">
              <a:buNone/>
            </a:pPr>
            <a:r>
              <a:rPr lang="en-US" dirty="0">
                <a:sym typeface="Wingdings" panose="05000000000000000000" pitchFamily="2" charset="2"/>
              </a:rPr>
              <a:t> </a:t>
            </a:r>
            <a:r>
              <a:rPr lang="en-US" dirty="0">
                <a:sym typeface="Wingdings" panose="05000000000000000000" pitchFamily="2" charset="2"/>
                <a:hlinkClick r:id="rId4"/>
              </a:rPr>
              <a:t>https://www.ksz-bcss.fgov.be/fr/dwh/homepage</a:t>
            </a:r>
            <a:endParaRPr lang="en-US" dirty="0" smtClean="0"/>
          </a:p>
          <a:p>
            <a:endParaRPr lang="en-US" dirty="0" smtClean="0"/>
          </a:p>
          <a:p>
            <a:r>
              <a:rPr lang="en-US" dirty="0" err="1" smtClean="0"/>
              <a:t>portail</a:t>
            </a:r>
            <a:r>
              <a:rPr lang="en-US" dirty="0" smtClean="0"/>
              <a:t> de la </a:t>
            </a:r>
            <a:r>
              <a:rPr lang="en-US" dirty="0" err="1" smtClean="0"/>
              <a:t>sécurité</a:t>
            </a:r>
            <a:r>
              <a:rPr lang="en-US" dirty="0" smtClean="0"/>
              <a:t> </a:t>
            </a:r>
            <a:r>
              <a:rPr lang="en-US" dirty="0" err="1" smtClean="0"/>
              <a:t>sociale</a:t>
            </a:r>
            <a:endParaRPr lang="en-US" dirty="0" smtClean="0"/>
          </a:p>
          <a:p>
            <a:pPr marL="0" indent="0">
              <a:buNone/>
            </a:pPr>
            <a:r>
              <a:rPr lang="en-US" dirty="0">
                <a:sym typeface="Wingdings" panose="05000000000000000000" pitchFamily="2" charset="2"/>
              </a:rPr>
              <a:t> </a:t>
            </a:r>
            <a:r>
              <a:rPr lang="en-US" dirty="0">
                <a:sym typeface="Wingdings" panose="05000000000000000000" pitchFamily="2" charset="2"/>
                <a:hlinkClick r:id="rId5"/>
              </a:rPr>
              <a:t>https://</a:t>
            </a:r>
            <a:r>
              <a:rPr lang="en-US" dirty="0" smtClean="0">
                <a:sym typeface="Wingdings" panose="05000000000000000000" pitchFamily="2" charset="2"/>
                <a:hlinkClick r:id="rId5"/>
              </a:rPr>
              <a:t>www.socialsecurity.be</a:t>
            </a:r>
            <a:endParaRPr lang="en-US" dirty="0" smtClean="0">
              <a:sym typeface="Wingdings" panose="05000000000000000000" pitchFamily="2" charset="2"/>
            </a:endParaRPr>
          </a:p>
          <a:p>
            <a:endParaRPr lang="en-US" dirty="0" smtClean="0">
              <a:sym typeface="Wingdings" panose="05000000000000000000" pitchFamily="2" charset="2"/>
            </a:endParaRPr>
          </a:p>
          <a:p>
            <a:endParaRPr lang="en-US" dirty="0" smtClean="0"/>
          </a:p>
          <a:p>
            <a:endParaRPr lang="en-US" dirty="0"/>
          </a:p>
        </p:txBody>
      </p:sp>
    </p:spTree>
    <p:extLst>
      <p:ext uri="{BB962C8B-B14F-4D97-AF65-F5344CB8AC3E}">
        <p14:creationId xmlns:p14="http://schemas.microsoft.com/office/powerpoint/2010/main" val="22025310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Abréviations</a:t>
            </a:r>
            <a:endParaRPr lang="en-US" dirty="0"/>
          </a:p>
        </p:txBody>
      </p:sp>
      <p:sp>
        <p:nvSpPr>
          <p:cNvPr id="3" name="Content Placeholder 2"/>
          <p:cNvSpPr>
            <a:spLocks noGrp="1"/>
          </p:cNvSpPr>
          <p:nvPr>
            <p:ph idx="1"/>
          </p:nvPr>
        </p:nvSpPr>
        <p:spPr>
          <a:xfrm>
            <a:off x="838200" y="1523485"/>
            <a:ext cx="10515600" cy="4351338"/>
          </a:xfrm>
        </p:spPr>
        <p:txBody>
          <a:bodyPr>
            <a:noAutofit/>
          </a:bodyPr>
          <a:lstStyle/>
          <a:p>
            <a:pPr>
              <a:lnSpc>
                <a:spcPct val="100000"/>
              </a:lnSpc>
              <a:spcBef>
                <a:spcPts val="0"/>
              </a:spcBef>
            </a:pPr>
            <a:r>
              <a:rPr lang="fr-FR" sz="1600" dirty="0">
                <a:ea typeface="Calibri" panose="020F0502020204030204" pitchFamily="34" charset="0"/>
              </a:rPr>
              <a:t>AAPA - allocation d’aide aux personnes âgées</a:t>
            </a:r>
          </a:p>
          <a:p>
            <a:pPr>
              <a:lnSpc>
                <a:spcPct val="100000"/>
              </a:lnSpc>
              <a:spcBef>
                <a:spcPts val="0"/>
              </a:spcBef>
            </a:pPr>
            <a:r>
              <a:rPr lang="fr-FR" sz="1600" dirty="0">
                <a:ea typeface="Calibri" panose="020F0502020204030204" pitchFamily="34" charset="0"/>
              </a:rPr>
              <a:t>AI - allocation d’intégration</a:t>
            </a:r>
          </a:p>
          <a:p>
            <a:pPr>
              <a:lnSpc>
                <a:spcPct val="100000"/>
              </a:lnSpc>
              <a:spcBef>
                <a:spcPts val="0"/>
              </a:spcBef>
            </a:pPr>
            <a:r>
              <a:rPr lang="fr-FR" sz="1600" dirty="0">
                <a:ea typeface="Calibri" panose="020F0502020204030204" pitchFamily="34" charset="0"/>
              </a:rPr>
              <a:t>AIPD - analyse d’impact relative à la protection des données </a:t>
            </a:r>
          </a:p>
          <a:p>
            <a:pPr>
              <a:lnSpc>
                <a:spcPct val="100000"/>
              </a:lnSpc>
              <a:spcBef>
                <a:spcPts val="0"/>
              </a:spcBef>
            </a:pPr>
            <a:r>
              <a:rPr lang="fr-FR" sz="1600" dirty="0" err="1">
                <a:ea typeface="Calibri" panose="020F0502020204030204" pitchFamily="34" charset="0"/>
              </a:rPr>
              <a:t>AViQ</a:t>
            </a:r>
            <a:r>
              <a:rPr lang="fr-FR" sz="1600" dirty="0">
                <a:ea typeface="Calibri" panose="020F0502020204030204" pitchFamily="34" charset="0"/>
              </a:rPr>
              <a:t> - Agence pour une Vie de Qualité</a:t>
            </a:r>
          </a:p>
          <a:p>
            <a:pPr>
              <a:lnSpc>
                <a:spcPct val="100000"/>
              </a:lnSpc>
              <a:spcBef>
                <a:spcPts val="0"/>
              </a:spcBef>
            </a:pPr>
            <a:r>
              <a:rPr lang="fr-FR" sz="1600" dirty="0">
                <a:ea typeface="Calibri" panose="020F0502020204030204" pitchFamily="34" charset="0"/>
              </a:rPr>
              <a:t>BIM - bénéficiaire de l’intervention majorée</a:t>
            </a:r>
          </a:p>
          <a:p>
            <a:pPr>
              <a:lnSpc>
                <a:spcPct val="100000"/>
              </a:lnSpc>
              <a:spcBef>
                <a:spcPts val="0"/>
              </a:spcBef>
            </a:pPr>
            <a:r>
              <a:rPr lang="fr-FR" sz="1600" dirty="0" smtClean="0">
                <a:ea typeface="Calibri" panose="020F0502020204030204" pitchFamily="34" charset="0"/>
              </a:rPr>
              <a:t>COCOM </a:t>
            </a:r>
            <a:r>
              <a:rPr lang="fr-FR" sz="1600" dirty="0">
                <a:ea typeface="Calibri" panose="020F0502020204030204" pitchFamily="34" charset="0"/>
              </a:rPr>
              <a:t>- Commission communautaire commune de Bruxelles-Capitale </a:t>
            </a:r>
          </a:p>
          <a:p>
            <a:pPr>
              <a:lnSpc>
                <a:spcPct val="100000"/>
              </a:lnSpc>
              <a:spcBef>
                <a:spcPts val="0"/>
              </a:spcBef>
            </a:pPr>
            <a:r>
              <a:rPr lang="fr-FR" sz="1600" dirty="0" smtClean="0">
                <a:ea typeface="Calibri" panose="020F0502020204030204" pitchFamily="34" charset="0"/>
              </a:rPr>
              <a:t>CSI </a:t>
            </a:r>
            <a:r>
              <a:rPr lang="fr-FR" sz="1600" dirty="0">
                <a:ea typeface="Calibri" panose="020F0502020204030204" pitchFamily="34" charset="0"/>
              </a:rPr>
              <a:t>- Comité de sécurité de l'information</a:t>
            </a:r>
          </a:p>
          <a:p>
            <a:pPr>
              <a:lnSpc>
                <a:spcPct val="100000"/>
              </a:lnSpc>
              <a:spcBef>
                <a:spcPts val="0"/>
              </a:spcBef>
            </a:pPr>
            <a:r>
              <a:rPr lang="fr-FR" sz="1600" dirty="0">
                <a:ea typeface="Calibri" panose="020F0502020204030204" pitchFamily="34" charset="0"/>
              </a:rPr>
              <a:t>DSL - </a:t>
            </a:r>
            <a:r>
              <a:rPr lang="fr-FR" sz="1600" dirty="0" err="1">
                <a:ea typeface="Calibri" panose="020F0502020204030204" pitchFamily="34" charset="0"/>
              </a:rPr>
              <a:t>Dienststelle</a:t>
            </a:r>
            <a:r>
              <a:rPr lang="fr-FR" sz="1600" dirty="0">
                <a:ea typeface="Calibri" panose="020F0502020204030204" pitchFamily="34" charset="0"/>
              </a:rPr>
              <a:t> </a:t>
            </a:r>
            <a:r>
              <a:rPr lang="fr-FR" sz="1600" dirty="0" err="1">
                <a:ea typeface="Calibri" panose="020F0502020204030204" pitchFamily="34" charset="0"/>
              </a:rPr>
              <a:t>für</a:t>
            </a:r>
            <a:r>
              <a:rPr lang="fr-FR" sz="1600" dirty="0">
                <a:ea typeface="Calibri" panose="020F0502020204030204" pitchFamily="34" charset="0"/>
              </a:rPr>
              <a:t> </a:t>
            </a:r>
            <a:r>
              <a:rPr lang="fr-FR" sz="1600" dirty="0" err="1">
                <a:ea typeface="Calibri" panose="020F0502020204030204" pitchFamily="34" charset="0"/>
              </a:rPr>
              <a:t>Selbstbestimmtes</a:t>
            </a:r>
            <a:r>
              <a:rPr lang="fr-FR" sz="1600" dirty="0">
                <a:ea typeface="Calibri" panose="020F0502020204030204" pitchFamily="34" charset="0"/>
              </a:rPr>
              <a:t> Leben </a:t>
            </a:r>
          </a:p>
          <a:p>
            <a:pPr>
              <a:lnSpc>
                <a:spcPct val="100000"/>
              </a:lnSpc>
              <a:spcBef>
                <a:spcPts val="0"/>
              </a:spcBef>
            </a:pPr>
            <a:r>
              <a:rPr lang="fr-FR" sz="1600" dirty="0">
                <a:ea typeface="Calibri" panose="020F0502020204030204" pitchFamily="34" charset="0"/>
              </a:rPr>
              <a:t>DUNIA - Déclaration Uniforme – Uniforme </a:t>
            </a:r>
            <a:r>
              <a:rPr lang="fr-FR" sz="1600" dirty="0" err="1">
                <a:ea typeface="Calibri" panose="020F0502020204030204" pitchFamily="34" charset="0"/>
              </a:rPr>
              <a:t>aangifte</a:t>
            </a:r>
            <a:endParaRPr lang="fr-FR" sz="1600" dirty="0">
              <a:ea typeface="Calibri" panose="020F0502020204030204" pitchFamily="34" charset="0"/>
            </a:endParaRPr>
          </a:p>
          <a:p>
            <a:pPr>
              <a:lnSpc>
                <a:spcPct val="100000"/>
              </a:lnSpc>
              <a:spcBef>
                <a:spcPts val="0"/>
              </a:spcBef>
            </a:pPr>
            <a:r>
              <a:rPr lang="fr-FR" sz="1600" dirty="0" err="1">
                <a:ea typeface="Calibri" panose="020F0502020204030204" pitchFamily="34" charset="0"/>
              </a:rPr>
              <a:t>isi</a:t>
            </a:r>
            <a:r>
              <a:rPr lang="fr-FR" sz="1600" dirty="0">
                <a:ea typeface="Calibri" panose="020F0502020204030204" pitchFamily="34" charset="0"/>
              </a:rPr>
              <a:t>+ - identification sociale / sociale </a:t>
            </a:r>
            <a:r>
              <a:rPr lang="fr-FR" sz="1600" dirty="0" err="1">
                <a:ea typeface="Calibri" panose="020F0502020204030204" pitchFamily="34" charset="0"/>
              </a:rPr>
              <a:t>identificatie</a:t>
            </a:r>
            <a:r>
              <a:rPr lang="fr-FR" sz="1600" dirty="0">
                <a:ea typeface="Calibri" panose="020F0502020204030204" pitchFamily="34" charset="0"/>
              </a:rPr>
              <a:t> </a:t>
            </a:r>
          </a:p>
          <a:p>
            <a:pPr>
              <a:lnSpc>
                <a:spcPct val="100000"/>
              </a:lnSpc>
              <a:spcBef>
                <a:spcPts val="0"/>
              </a:spcBef>
            </a:pPr>
            <a:r>
              <a:rPr lang="fr-FR" sz="1600" dirty="0">
                <a:ea typeface="Calibri" panose="020F0502020204030204" pitchFamily="34" charset="0"/>
              </a:rPr>
              <a:t>OAW - Organismes assureurs wallons</a:t>
            </a:r>
          </a:p>
          <a:p>
            <a:pPr>
              <a:lnSpc>
                <a:spcPct val="100000"/>
              </a:lnSpc>
              <a:spcBef>
                <a:spcPts val="0"/>
              </a:spcBef>
            </a:pPr>
            <a:r>
              <a:rPr lang="fr-FR" sz="1600" dirty="0">
                <a:ea typeface="Calibri" panose="020F0502020204030204" pitchFamily="34" charset="0"/>
              </a:rPr>
              <a:t>ORINT - Organe interrégional pour les prestations familiales </a:t>
            </a:r>
          </a:p>
          <a:p>
            <a:pPr>
              <a:lnSpc>
                <a:spcPct val="100000"/>
              </a:lnSpc>
              <a:spcBef>
                <a:spcPts val="0"/>
              </a:spcBef>
            </a:pPr>
            <a:r>
              <a:rPr lang="fr-FR" sz="1600" dirty="0">
                <a:ea typeface="Calibri" panose="020F0502020204030204" pitchFamily="34" charset="0"/>
              </a:rPr>
              <a:t>RGPD - Règlement général relatif à la protection des données</a:t>
            </a:r>
          </a:p>
          <a:p>
            <a:pPr>
              <a:lnSpc>
                <a:spcPct val="100000"/>
              </a:lnSpc>
              <a:spcBef>
                <a:spcPts val="0"/>
              </a:spcBef>
            </a:pPr>
            <a:r>
              <a:rPr lang="fr-FR" sz="1600" dirty="0">
                <a:ea typeface="Calibri" panose="020F0502020204030204" pitchFamily="34" charset="0"/>
              </a:rPr>
              <a:t>SSH - statuts sociaux harmonisés</a:t>
            </a:r>
          </a:p>
        </p:txBody>
      </p:sp>
    </p:spTree>
    <p:extLst>
      <p:ext uri="{BB962C8B-B14F-4D97-AF65-F5344CB8AC3E}">
        <p14:creationId xmlns:p14="http://schemas.microsoft.com/office/powerpoint/2010/main" val="29063935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bwMode="auto">
          <a:xfrm>
            <a:off x="2101272" y="2276872"/>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BE" altLang="en-US" sz="4400" dirty="0">
                <a:solidFill>
                  <a:srgbClr val="008CB2"/>
                </a:solidFill>
                <a:latin typeface="+mj-lt"/>
              </a:rPr>
              <a:t>Merci pour vos questions</a:t>
            </a:r>
          </a:p>
        </p:txBody>
      </p:sp>
    </p:spTree>
    <p:extLst>
      <p:ext uri="{BB962C8B-B14F-4D97-AF65-F5344CB8AC3E}">
        <p14:creationId xmlns:p14="http://schemas.microsoft.com/office/powerpoint/2010/main" val="2557332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Modèle</a:t>
            </a:r>
            <a:r>
              <a:rPr lang="en-US" dirty="0" smtClean="0"/>
              <a:t> </a:t>
            </a:r>
            <a:r>
              <a:rPr lang="en-US" dirty="0" err="1" smtClean="0"/>
              <a:t>Banque</a:t>
            </a:r>
            <a:r>
              <a:rPr lang="en-US" dirty="0" smtClean="0"/>
              <a:t> Carrefour</a:t>
            </a:r>
            <a:endParaRPr lang="en-US" dirty="0"/>
          </a:p>
        </p:txBody>
      </p:sp>
      <p:sp>
        <p:nvSpPr>
          <p:cNvPr id="3" name="Content Placeholder 2"/>
          <p:cNvSpPr>
            <a:spLocks noGrp="1"/>
          </p:cNvSpPr>
          <p:nvPr>
            <p:ph idx="1"/>
          </p:nvPr>
        </p:nvSpPr>
        <p:spPr/>
        <p:txBody>
          <a:bodyPr>
            <a:normAutofit/>
          </a:bodyPr>
          <a:lstStyle/>
          <a:p>
            <a:r>
              <a:rPr lang="fr-FR" b="1" dirty="0"/>
              <a:t>g</a:t>
            </a:r>
            <a:r>
              <a:rPr lang="fr-FR" b="1" dirty="0" smtClean="0"/>
              <a:t>estion des informations</a:t>
            </a:r>
          </a:p>
          <a:p>
            <a:pPr lvl="1"/>
            <a:r>
              <a:rPr lang="fr-FR" dirty="0" smtClean="0"/>
              <a:t>répartition </a:t>
            </a:r>
            <a:r>
              <a:rPr lang="fr-FR" dirty="0"/>
              <a:t>des tâches entre les acteurs du secteur social en ce qui </a:t>
            </a:r>
            <a:r>
              <a:rPr lang="fr-FR" dirty="0" smtClean="0"/>
              <a:t>concerne la collecte, la validation, la gestion, l’enregistrement </a:t>
            </a:r>
            <a:r>
              <a:rPr lang="fr-FR" dirty="0"/>
              <a:t>des informations dans des sources </a:t>
            </a:r>
            <a:r>
              <a:rPr lang="fr-FR" dirty="0" smtClean="0"/>
              <a:t>authentiques et l'initiative </a:t>
            </a:r>
            <a:r>
              <a:rPr lang="fr-FR" dirty="0"/>
              <a:t>de l’échange de données (pull et </a:t>
            </a:r>
            <a:r>
              <a:rPr lang="fr-FR" dirty="0" smtClean="0"/>
              <a:t>push)</a:t>
            </a:r>
          </a:p>
          <a:p>
            <a:pPr lvl="1"/>
            <a:r>
              <a:rPr lang="fr-FR" dirty="0"/>
              <a:t>les informations peuvent être agrégées de manière flexible en fonction de l'évolution des besoins</a:t>
            </a:r>
          </a:p>
          <a:p>
            <a:pPr lvl="1"/>
            <a:r>
              <a:rPr lang="fr-FR" dirty="0" smtClean="0"/>
              <a:t>obligation </a:t>
            </a:r>
            <a:r>
              <a:rPr lang="fr-FR" dirty="0"/>
              <a:t>de signaler les erreurs présumées dans les informations à l’acteur chargé de les </a:t>
            </a:r>
            <a:r>
              <a:rPr lang="fr-FR" dirty="0" smtClean="0"/>
              <a:t>valider </a:t>
            </a:r>
          </a:p>
          <a:p>
            <a:pPr lvl="1"/>
            <a:r>
              <a:rPr lang="fr-FR" dirty="0"/>
              <a:t>l’acteur chargé de </a:t>
            </a:r>
            <a:r>
              <a:rPr lang="fr-FR" dirty="0" smtClean="0"/>
              <a:t>valider les informations </a:t>
            </a:r>
            <a:r>
              <a:rPr lang="fr-FR" dirty="0"/>
              <a:t>est tenu d'analyser les erreurs présumées signalées, de les corriger si nécessaire et de mettre les informations corrigées à la disposition des organismes concernés </a:t>
            </a:r>
            <a:r>
              <a:rPr lang="fr-FR" dirty="0" smtClean="0"/>
              <a:t>connus</a:t>
            </a:r>
          </a:p>
          <a:p>
            <a:pPr lvl="1"/>
            <a:r>
              <a:rPr lang="fr-FR" dirty="0"/>
              <a:t>les informations </a:t>
            </a:r>
            <a:r>
              <a:rPr lang="fr-FR" dirty="0" smtClean="0"/>
              <a:t>sont </a:t>
            </a:r>
            <a:r>
              <a:rPr lang="fr-FR" dirty="0"/>
              <a:t>gérées </a:t>
            </a:r>
            <a:r>
              <a:rPr lang="fr-FR" dirty="0" smtClean="0"/>
              <a:t>pour </a:t>
            </a:r>
            <a:r>
              <a:rPr lang="fr-FR" dirty="0"/>
              <a:t>le temps nécessaire en fonction des besoins de l'organisation, de la politique ou de la réglementation, ou encore, de préférence sous forme anonyme ou codée, aussi longtemps qu’elles ont une valeur historique ou d'archive </a:t>
            </a:r>
            <a:r>
              <a:rPr lang="fr-FR" dirty="0" smtClean="0"/>
              <a:t>pertinente</a:t>
            </a:r>
            <a:endParaRPr lang="fr-FR" dirty="0"/>
          </a:p>
        </p:txBody>
      </p:sp>
    </p:spTree>
    <p:extLst>
      <p:ext uri="{BB962C8B-B14F-4D97-AF65-F5344CB8AC3E}">
        <p14:creationId xmlns:p14="http://schemas.microsoft.com/office/powerpoint/2010/main" val="15985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Modèle</a:t>
            </a:r>
            <a:r>
              <a:rPr lang="en-US" dirty="0"/>
              <a:t> </a:t>
            </a:r>
            <a:r>
              <a:rPr lang="en-US" dirty="0" err="1"/>
              <a:t>Banque</a:t>
            </a:r>
            <a:r>
              <a:rPr lang="en-US" dirty="0"/>
              <a:t> </a:t>
            </a:r>
            <a:r>
              <a:rPr lang="en-US" dirty="0" smtClean="0"/>
              <a:t>Carrefour</a:t>
            </a:r>
            <a:endParaRPr lang="en-US" dirty="0"/>
          </a:p>
        </p:txBody>
      </p:sp>
      <p:sp>
        <p:nvSpPr>
          <p:cNvPr id="3" name="Content Placeholder 2"/>
          <p:cNvSpPr>
            <a:spLocks noGrp="1"/>
          </p:cNvSpPr>
          <p:nvPr>
            <p:ph idx="1"/>
          </p:nvPr>
        </p:nvSpPr>
        <p:spPr>
          <a:xfrm>
            <a:off x="838200" y="1718044"/>
            <a:ext cx="10515600" cy="4887708"/>
          </a:xfrm>
        </p:spPr>
        <p:txBody>
          <a:bodyPr>
            <a:normAutofit/>
          </a:bodyPr>
          <a:lstStyle/>
          <a:p>
            <a:r>
              <a:rPr lang="fr-FR" b="1" dirty="0" smtClean="0"/>
              <a:t>échange électronique d'informations</a:t>
            </a:r>
          </a:p>
          <a:p>
            <a:pPr lvl="1"/>
            <a:r>
              <a:rPr lang="fr-FR" dirty="0" smtClean="0"/>
              <a:t>une fois recueillies et validées, les informations sont dans toute la mesure du possible enregistrées, gérées et échangées électroniquement pour éviter une réintroduction manuelle</a:t>
            </a:r>
          </a:p>
          <a:p>
            <a:pPr lvl="1"/>
            <a:r>
              <a:rPr lang="fr-FR" dirty="0" smtClean="0"/>
              <a:t>uniquement échangées moyennant l'accord de l'intéressé ou lorsque c’est nécessaire pour les besoins de l'organisation, la politique ou la réglementation</a:t>
            </a:r>
          </a:p>
          <a:p>
            <a:pPr lvl="1"/>
            <a:r>
              <a:rPr lang="fr-FR" dirty="0"/>
              <a:t>é</a:t>
            </a:r>
            <a:r>
              <a:rPr lang="fr-FR" dirty="0" smtClean="0"/>
              <a:t>change effectué à l'initiative de</a:t>
            </a:r>
          </a:p>
          <a:p>
            <a:pPr lvl="2"/>
            <a:r>
              <a:rPr lang="fr-FR" dirty="0"/>
              <a:t>l'instance qui dispose des informations ou</a:t>
            </a:r>
          </a:p>
          <a:p>
            <a:pPr lvl="2"/>
            <a:r>
              <a:rPr lang="fr-FR" dirty="0"/>
              <a:t>l'instance qui a besoin des informations ou</a:t>
            </a:r>
          </a:p>
          <a:p>
            <a:pPr lvl="2"/>
            <a:r>
              <a:rPr lang="fr-FR" dirty="0"/>
              <a:t>l'intégrateur de services </a:t>
            </a:r>
          </a:p>
          <a:p>
            <a:pPr lvl="1"/>
            <a:r>
              <a:rPr lang="fr-FR" dirty="0" smtClean="0"/>
              <a:t>échange s’opère au moyen d'un cadre d’interopérabilité fonctionnel et technique qui évolue, progressivement mais en permanence, conformément aux standards ouverts de marché et est indépendant de la technique d’échange d'informations utilisée</a:t>
            </a:r>
          </a:p>
          <a:p>
            <a:pPr lvl="1"/>
            <a:r>
              <a:rPr lang="fr-FR" dirty="0" smtClean="0"/>
              <a:t>utilisation </a:t>
            </a:r>
            <a:r>
              <a:rPr lang="fr-FR" dirty="0"/>
              <a:t>proactive des informations </a:t>
            </a:r>
            <a:r>
              <a:rPr lang="fr-FR" dirty="0" smtClean="0"/>
              <a:t>disponibles pour</a:t>
            </a:r>
            <a:endParaRPr lang="fr-FR" dirty="0"/>
          </a:p>
          <a:p>
            <a:pPr lvl="2"/>
            <a:r>
              <a:rPr lang="fr-FR" dirty="0"/>
              <a:t>l’octroi automatique de droits</a:t>
            </a:r>
          </a:p>
          <a:p>
            <a:pPr lvl="2"/>
            <a:r>
              <a:rPr lang="fr-FR" dirty="0"/>
              <a:t>la pré-introduction de données lors de la collecte d’informations</a:t>
            </a:r>
          </a:p>
          <a:p>
            <a:pPr lvl="2"/>
            <a:r>
              <a:rPr lang="fr-FR" dirty="0"/>
              <a:t>la communication ciblée d’informations aux </a:t>
            </a:r>
            <a:r>
              <a:rPr lang="fr-FR" dirty="0" smtClean="0"/>
              <a:t>intéressés</a:t>
            </a:r>
            <a:endParaRPr lang="fr-FR" dirty="0"/>
          </a:p>
        </p:txBody>
      </p:sp>
    </p:spTree>
    <p:extLst>
      <p:ext uri="{BB962C8B-B14F-4D97-AF65-F5344CB8AC3E}">
        <p14:creationId xmlns:p14="http://schemas.microsoft.com/office/powerpoint/2010/main" val="2949808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Modèle Banque Carrefour</a:t>
            </a:r>
            <a:endParaRPr lang="en-US" dirty="0"/>
          </a:p>
        </p:txBody>
      </p:sp>
      <p:sp>
        <p:nvSpPr>
          <p:cNvPr id="3" name="Content Placeholder 2"/>
          <p:cNvSpPr>
            <a:spLocks noGrp="1"/>
          </p:cNvSpPr>
          <p:nvPr>
            <p:ph idx="1"/>
          </p:nvPr>
        </p:nvSpPr>
        <p:spPr/>
        <p:txBody>
          <a:bodyPr>
            <a:normAutofit/>
          </a:bodyPr>
          <a:lstStyle/>
          <a:p>
            <a:r>
              <a:rPr lang="fr-FR" sz="2000" b="1" dirty="0"/>
              <a:t>protection des </a:t>
            </a:r>
            <a:r>
              <a:rPr lang="fr-FR" sz="2000" b="1" dirty="0" smtClean="0"/>
              <a:t>informations</a:t>
            </a:r>
          </a:p>
          <a:p>
            <a:pPr lvl="1"/>
            <a:r>
              <a:rPr lang="fr-FR" dirty="0"/>
              <a:t>sécurité, intégrité et confidentialité des informations traitées sont garanties grâce à un ensemble intégré de mesures de sécurité structurelles, organisationnelles, ICT, physiques, personnelles et autres</a:t>
            </a:r>
          </a:p>
          <a:p>
            <a:pPr lvl="1"/>
            <a:r>
              <a:rPr lang="fr-FR" dirty="0"/>
              <a:t>données à caractère personnel uniquement utilisées à des fins conciliables avec les fins pour lesquelles elles ont été recueillies</a:t>
            </a:r>
          </a:p>
          <a:p>
            <a:pPr lvl="1"/>
            <a:r>
              <a:rPr lang="fr-FR" dirty="0"/>
              <a:t>données à caractère personnel </a:t>
            </a:r>
            <a:r>
              <a:rPr lang="fr-FR" dirty="0" smtClean="0"/>
              <a:t>uniquement </a:t>
            </a:r>
            <a:r>
              <a:rPr lang="fr-FR" dirty="0"/>
              <a:t>accessibles aux utilisateurs mandatés à cette fin en fonction des besoins de l’organisation, de l'application de la politique ou de la réglementation</a:t>
            </a:r>
          </a:p>
          <a:p>
            <a:pPr lvl="1"/>
            <a:r>
              <a:rPr lang="fr-FR" dirty="0"/>
              <a:t>en dehors des cas où l'accès est prévu par la loi, l'autorisation d’accès aux données à caractère personnel est accordée par un comité de sécurité de l’information</a:t>
            </a:r>
          </a:p>
          <a:p>
            <a:pPr marL="0" indent="0">
              <a:buNone/>
            </a:pPr>
            <a:endParaRPr lang="fr-FR" sz="2000" dirty="0"/>
          </a:p>
        </p:txBody>
      </p:sp>
    </p:spTree>
    <p:extLst>
      <p:ext uri="{BB962C8B-B14F-4D97-AF65-F5344CB8AC3E}">
        <p14:creationId xmlns:p14="http://schemas.microsoft.com/office/powerpoint/2010/main" val="2408006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Modèle Banque Carrefour</a:t>
            </a:r>
            <a:endParaRPr lang="en-US" dirty="0"/>
          </a:p>
        </p:txBody>
      </p:sp>
      <p:sp>
        <p:nvSpPr>
          <p:cNvPr id="3" name="Content Placeholder 2"/>
          <p:cNvSpPr>
            <a:spLocks noGrp="1"/>
          </p:cNvSpPr>
          <p:nvPr>
            <p:ph idx="1"/>
          </p:nvPr>
        </p:nvSpPr>
        <p:spPr>
          <a:xfrm>
            <a:off x="838200" y="1718044"/>
            <a:ext cx="10515600" cy="5013831"/>
          </a:xfrm>
        </p:spPr>
        <p:txBody>
          <a:bodyPr>
            <a:normAutofit/>
          </a:bodyPr>
          <a:lstStyle/>
          <a:p>
            <a:r>
              <a:rPr lang="fr-FR" sz="2000" b="1" dirty="0"/>
              <a:t>sécurité &amp; </a:t>
            </a:r>
            <a:r>
              <a:rPr lang="fr-FR" sz="2000" b="1" dirty="0" err="1"/>
              <a:t>privacy</a:t>
            </a:r>
            <a:r>
              <a:rPr lang="fr-FR" sz="2000" b="1" dirty="0"/>
              <a:t> by </a:t>
            </a:r>
            <a:r>
              <a:rPr lang="fr-FR" sz="2000" b="1" dirty="0" smtClean="0"/>
              <a:t>design</a:t>
            </a:r>
          </a:p>
          <a:p>
            <a:pPr lvl="1"/>
            <a:r>
              <a:rPr lang="fr-FR" dirty="0"/>
              <a:t>toute communication de données à caractère personnel à des tiers requiert une délibération du Comité de sécurité de l’information</a:t>
            </a:r>
          </a:p>
          <a:p>
            <a:pPr lvl="1"/>
            <a:r>
              <a:rPr lang="fr-FR" dirty="0"/>
              <a:t>les autorisations de communication de données à caractère personnel sont publiques</a:t>
            </a:r>
          </a:p>
          <a:p>
            <a:pPr lvl="1"/>
            <a:r>
              <a:rPr lang="fr-FR" dirty="0"/>
              <a:t>tout échange électronique concret de données à caractère personnel fait l'objet d'un contrôle préventif de la conformité aux autorisations en vigueur par une instance autre que celle qui met à disposition les informations ou en a besoin, en l'occurrence l'intégrateur de services assumant une fonction de carrefour</a:t>
            </a:r>
          </a:p>
          <a:p>
            <a:pPr lvl="1"/>
            <a:r>
              <a:rPr lang="fr-FR" dirty="0"/>
              <a:t>tout échange électronique de données à caractère personnel fait l’objet de </a:t>
            </a:r>
            <a:r>
              <a:rPr lang="fr-FR" dirty="0" err="1"/>
              <a:t>logging</a:t>
            </a:r>
            <a:r>
              <a:rPr lang="fr-FR" dirty="0"/>
              <a:t> afin de pouvoir éventuellement tracer par la suite tout usage impropre</a:t>
            </a:r>
          </a:p>
          <a:p>
            <a:pPr lvl="1"/>
            <a:r>
              <a:rPr lang="fr-FR" dirty="0"/>
              <a:t>chaque fois que les informations sont utilisées pour une décision, les informations utilisées sont communiquées lors de la notification de la décision</a:t>
            </a:r>
          </a:p>
          <a:p>
            <a:pPr lvl="1"/>
            <a:r>
              <a:rPr lang="fr-FR" dirty="0"/>
              <a:t>toute personne a un droit d’accès et, si les données sont incorrectes, de rectification de ses propres données à caractère personnel</a:t>
            </a:r>
          </a:p>
          <a:p>
            <a:pPr lvl="1"/>
            <a:r>
              <a:rPr lang="fr-FR" dirty="0" smtClean="0"/>
              <a:t>au sein de tout organisme qui participe au flux de données électronique est créé un service </a:t>
            </a:r>
            <a:r>
              <a:rPr lang="fr-FR" dirty="0"/>
              <a:t>de sécurité de </a:t>
            </a:r>
            <a:r>
              <a:rPr lang="fr-FR" dirty="0" smtClean="0"/>
              <a:t>l'information, </a:t>
            </a:r>
            <a:r>
              <a:rPr lang="fr-FR" dirty="0"/>
              <a:t>avec une mission de conseil, de stimulation, de documentation et de contrôle</a:t>
            </a:r>
          </a:p>
          <a:p>
            <a:pPr lvl="1"/>
            <a:r>
              <a:rPr lang="fr-FR" dirty="0"/>
              <a:t>l’ensemble des mesures structurelles, organisationnelles, juridiques et techniques sont décrites dans des </a:t>
            </a:r>
            <a:r>
              <a:rPr lang="fr-FR" dirty="0" err="1"/>
              <a:t>policies</a:t>
            </a:r>
            <a:r>
              <a:rPr lang="fr-FR" dirty="0"/>
              <a:t> sur la base de la norme ISO </a:t>
            </a:r>
            <a:r>
              <a:rPr lang="fr-FR" dirty="0" smtClean="0"/>
              <a:t>27xxx</a:t>
            </a:r>
            <a:endParaRPr lang="fr-FR" dirty="0"/>
          </a:p>
          <a:p>
            <a:endParaRPr lang="fr-FR" sz="2000" dirty="0"/>
          </a:p>
        </p:txBody>
      </p:sp>
    </p:spTree>
    <p:extLst>
      <p:ext uri="{BB962C8B-B14F-4D97-AF65-F5344CB8AC3E}">
        <p14:creationId xmlns:p14="http://schemas.microsoft.com/office/powerpoint/2010/main" val="1600599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Modèle</a:t>
            </a:r>
            <a:r>
              <a:rPr lang="en-US" dirty="0" smtClean="0"/>
              <a:t> </a:t>
            </a:r>
            <a:r>
              <a:rPr lang="en-US" dirty="0" err="1" smtClean="0"/>
              <a:t>Banque</a:t>
            </a:r>
            <a:r>
              <a:rPr lang="en-US" dirty="0" smtClean="0"/>
              <a:t> Carrefour </a:t>
            </a:r>
            <a:endParaRPr lang="en-US" dirty="0"/>
          </a:p>
        </p:txBody>
      </p:sp>
      <p:sp>
        <p:nvSpPr>
          <p:cNvPr id="3" name="Content Placeholder 2"/>
          <p:cNvSpPr>
            <a:spLocks noGrp="1"/>
          </p:cNvSpPr>
          <p:nvPr>
            <p:ph idx="1"/>
          </p:nvPr>
        </p:nvSpPr>
        <p:spPr/>
        <p:txBody>
          <a:bodyPr>
            <a:normAutofit lnSpcReduction="10000"/>
          </a:bodyPr>
          <a:lstStyle/>
          <a:p>
            <a:r>
              <a:rPr lang="en-US" dirty="0" err="1" smtClean="0"/>
              <a:t>intégrateur</a:t>
            </a:r>
            <a:r>
              <a:rPr lang="en-US" dirty="0" smtClean="0"/>
              <a:t> de services, chargé </a:t>
            </a:r>
            <a:r>
              <a:rPr lang="en-US" dirty="0" err="1" smtClean="0"/>
              <a:t>d’une</a:t>
            </a:r>
            <a:r>
              <a:rPr lang="en-US" dirty="0" smtClean="0"/>
              <a:t> </a:t>
            </a:r>
            <a:r>
              <a:rPr lang="en-US" dirty="0" err="1" smtClean="0"/>
              <a:t>fonction</a:t>
            </a:r>
            <a:r>
              <a:rPr lang="en-US" dirty="0" smtClean="0"/>
              <a:t> de Carrefour</a:t>
            </a:r>
          </a:p>
          <a:p>
            <a:r>
              <a:rPr lang="en-US" dirty="0" err="1" smtClean="0"/>
              <a:t>géré</a:t>
            </a:r>
            <a:r>
              <a:rPr lang="en-US" dirty="0" smtClean="0"/>
              <a:t> par les </a:t>
            </a:r>
            <a:r>
              <a:rPr lang="en-US" dirty="0" err="1" smtClean="0"/>
              <a:t>représentants</a:t>
            </a:r>
            <a:r>
              <a:rPr lang="en-US" dirty="0" smtClean="0"/>
              <a:t> des </a:t>
            </a:r>
            <a:r>
              <a:rPr lang="en-US" dirty="0" err="1" smtClean="0"/>
              <a:t>acteurs</a:t>
            </a:r>
            <a:r>
              <a:rPr lang="en-US" dirty="0" smtClean="0"/>
              <a:t> du </a:t>
            </a:r>
            <a:r>
              <a:rPr lang="en-US" dirty="0" err="1" smtClean="0"/>
              <a:t>secteur</a:t>
            </a:r>
            <a:r>
              <a:rPr lang="en-US" dirty="0" smtClean="0"/>
              <a:t> </a:t>
            </a:r>
            <a:r>
              <a:rPr lang="en-US" dirty="0" err="1" smtClean="0"/>
              <a:t>concerné</a:t>
            </a:r>
            <a:r>
              <a:rPr lang="en-US" dirty="0" smtClean="0"/>
              <a:t> </a:t>
            </a:r>
            <a:r>
              <a:rPr lang="en-US" dirty="0" err="1" smtClean="0"/>
              <a:t>afin</a:t>
            </a:r>
            <a:endParaRPr lang="en-US" dirty="0" smtClean="0"/>
          </a:p>
          <a:p>
            <a:pPr lvl="1"/>
            <a:r>
              <a:rPr lang="en-US" dirty="0"/>
              <a:t>d</a:t>
            </a:r>
            <a:r>
              <a:rPr lang="en-US" dirty="0" smtClean="0"/>
              <a:t>e </a:t>
            </a:r>
            <a:r>
              <a:rPr lang="en-US" dirty="0" err="1" smtClean="0"/>
              <a:t>bénéficier</a:t>
            </a:r>
            <a:r>
              <a:rPr lang="en-US" dirty="0" smtClean="0"/>
              <a:t> de </a:t>
            </a:r>
            <a:r>
              <a:rPr lang="en-US" dirty="0" err="1" smtClean="0"/>
              <a:t>leur</a:t>
            </a:r>
            <a:r>
              <a:rPr lang="en-US" dirty="0" smtClean="0"/>
              <a:t> </a:t>
            </a:r>
            <a:r>
              <a:rPr lang="en-US" dirty="0" err="1" smtClean="0"/>
              <a:t>confiance</a:t>
            </a:r>
            <a:endParaRPr lang="en-US" dirty="0" smtClean="0"/>
          </a:p>
          <a:p>
            <a:pPr lvl="1"/>
            <a:r>
              <a:rPr lang="en-US" dirty="0"/>
              <a:t>d</a:t>
            </a:r>
            <a:r>
              <a:rPr lang="en-US" dirty="0" smtClean="0"/>
              <a:t>e </a:t>
            </a:r>
            <a:r>
              <a:rPr lang="en-US" dirty="0" err="1" smtClean="0"/>
              <a:t>garantir</a:t>
            </a:r>
            <a:r>
              <a:rPr lang="en-US" dirty="0" smtClean="0"/>
              <a:t> un </a:t>
            </a:r>
            <a:r>
              <a:rPr lang="en-US" dirty="0" err="1" smtClean="0"/>
              <a:t>fonctionnement</a:t>
            </a:r>
            <a:r>
              <a:rPr lang="en-US" dirty="0" smtClean="0"/>
              <a:t> </a:t>
            </a:r>
            <a:r>
              <a:rPr lang="en-US" dirty="0" err="1" smtClean="0"/>
              <a:t>orienté</a:t>
            </a:r>
            <a:r>
              <a:rPr lang="en-US" dirty="0" smtClean="0"/>
              <a:t> </a:t>
            </a:r>
            <a:r>
              <a:rPr lang="en-US" dirty="0" err="1" smtClean="0"/>
              <a:t>vers</a:t>
            </a:r>
            <a:r>
              <a:rPr lang="en-US" dirty="0" smtClean="0"/>
              <a:t> le client</a:t>
            </a:r>
          </a:p>
          <a:p>
            <a:r>
              <a:rPr lang="en-US" dirty="0"/>
              <a:t>m</a:t>
            </a:r>
            <a:r>
              <a:rPr lang="en-US" dirty="0" smtClean="0"/>
              <a:t>issions</a:t>
            </a:r>
          </a:p>
          <a:p>
            <a:pPr lvl="1"/>
            <a:r>
              <a:rPr lang="en-US" dirty="0" err="1"/>
              <a:t>d</a:t>
            </a:r>
            <a:r>
              <a:rPr lang="en-US" dirty="0" err="1" smtClean="0"/>
              <a:t>éfinir</a:t>
            </a:r>
            <a:r>
              <a:rPr lang="en-US" dirty="0" smtClean="0"/>
              <a:t> la vision </a:t>
            </a:r>
            <a:r>
              <a:rPr lang="en-US" dirty="0" err="1" smtClean="0"/>
              <a:t>en</a:t>
            </a:r>
            <a:r>
              <a:rPr lang="en-US" dirty="0" smtClean="0"/>
              <a:t> </a:t>
            </a:r>
            <a:r>
              <a:rPr lang="en-US" dirty="0" err="1" smtClean="0"/>
              <a:t>matière</a:t>
            </a:r>
            <a:r>
              <a:rPr lang="en-US" dirty="0" smtClean="0"/>
              <a:t> de </a:t>
            </a:r>
            <a:r>
              <a:rPr lang="en-US" dirty="0" err="1" smtClean="0"/>
              <a:t>prestation</a:t>
            </a:r>
            <a:r>
              <a:rPr lang="en-US" dirty="0" smtClean="0"/>
              <a:t> de services </a:t>
            </a:r>
            <a:r>
              <a:rPr lang="en-US" dirty="0" err="1" smtClean="0"/>
              <a:t>électronique</a:t>
            </a:r>
            <a:r>
              <a:rPr lang="en-US" dirty="0" smtClean="0"/>
              <a:t> </a:t>
            </a:r>
            <a:r>
              <a:rPr lang="en-US" dirty="0" err="1" smtClean="0"/>
              <a:t>intégrée</a:t>
            </a:r>
            <a:r>
              <a:rPr lang="en-US" dirty="0" smtClean="0"/>
              <a:t> </a:t>
            </a:r>
            <a:r>
              <a:rPr lang="en-US" dirty="0" err="1" smtClean="0"/>
              <a:t>dans</a:t>
            </a:r>
            <a:r>
              <a:rPr lang="en-US" dirty="0" smtClean="0"/>
              <a:t> le </a:t>
            </a:r>
            <a:r>
              <a:rPr lang="en-US" dirty="0" err="1" smtClean="0"/>
              <a:t>secteur</a:t>
            </a:r>
            <a:r>
              <a:rPr lang="en-US" dirty="0" smtClean="0"/>
              <a:t> </a:t>
            </a:r>
            <a:r>
              <a:rPr lang="en-US" dirty="0" err="1" smtClean="0"/>
              <a:t>concerné</a:t>
            </a:r>
            <a:endParaRPr lang="en-US" dirty="0" smtClean="0"/>
          </a:p>
          <a:p>
            <a:pPr lvl="1"/>
            <a:r>
              <a:rPr lang="en-US" dirty="0" err="1"/>
              <a:t>p</a:t>
            </a:r>
            <a:r>
              <a:rPr lang="en-US" dirty="0" err="1" smtClean="0"/>
              <a:t>romouvoir</a:t>
            </a:r>
            <a:r>
              <a:rPr lang="en-US" dirty="0" smtClean="0"/>
              <a:t> la vision et </a:t>
            </a:r>
            <a:r>
              <a:rPr lang="en-US" dirty="0" err="1" smtClean="0"/>
              <a:t>définir</a:t>
            </a:r>
            <a:r>
              <a:rPr lang="en-US" dirty="0" smtClean="0"/>
              <a:t> les </a:t>
            </a:r>
            <a:r>
              <a:rPr lang="en-US" dirty="0" err="1" smtClean="0"/>
              <a:t>principes</a:t>
            </a:r>
            <a:r>
              <a:rPr lang="en-US" dirty="0" smtClean="0"/>
              <a:t> de base </a:t>
            </a:r>
            <a:r>
              <a:rPr lang="en-US" dirty="0" err="1" smtClean="0"/>
              <a:t>communs</a:t>
            </a:r>
            <a:r>
              <a:rPr lang="en-US" dirty="0" smtClean="0"/>
              <a:t> </a:t>
            </a:r>
            <a:r>
              <a:rPr lang="en-US" dirty="0" err="1" smtClean="0"/>
              <a:t>précités</a:t>
            </a:r>
            <a:r>
              <a:rPr lang="en-US" dirty="0"/>
              <a:t> </a:t>
            </a:r>
            <a:r>
              <a:rPr lang="en-US" dirty="0" err="1"/>
              <a:t>dans</a:t>
            </a:r>
            <a:r>
              <a:rPr lang="en-US" dirty="0"/>
              <a:t> le </a:t>
            </a:r>
            <a:r>
              <a:rPr lang="en-US" dirty="0" err="1"/>
              <a:t>secteur</a:t>
            </a:r>
            <a:r>
              <a:rPr lang="en-US" dirty="0"/>
              <a:t> </a:t>
            </a:r>
            <a:r>
              <a:rPr lang="en-US" dirty="0" err="1"/>
              <a:t>concerné</a:t>
            </a:r>
            <a:endParaRPr lang="en-US" dirty="0" smtClean="0"/>
          </a:p>
          <a:p>
            <a:pPr lvl="1"/>
            <a:r>
              <a:rPr lang="en-US" dirty="0" err="1"/>
              <a:t>c</a:t>
            </a:r>
            <a:r>
              <a:rPr lang="en-US" dirty="0" err="1" smtClean="0"/>
              <a:t>oordonner</a:t>
            </a:r>
            <a:r>
              <a:rPr lang="en-US" dirty="0" smtClean="0"/>
              <a:t> </a:t>
            </a:r>
            <a:r>
              <a:rPr lang="en-US" dirty="0" err="1" smtClean="0"/>
              <a:t>l’optimisation</a:t>
            </a:r>
            <a:r>
              <a:rPr lang="en-US" dirty="0" smtClean="0"/>
              <a:t> des </a:t>
            </a:r>
            <a:r>
              <a:rPr lang="en-US" dirty="0" err="1" smtClean="0"/>
              <a:t>processus</a:t>
            </a:r>
            <a:endParaRPr lang="en-US" dirty="0" smtClean="0"/>
          </a:p>
          <a:p>
            <a:pPr lvl="1"/>
            <a:r>
              <a:rPr lang="en-US" dirty="0" err="1"/>
              <a:t>g</a:t>
            </a:r>
            <a:r>
              <a:rPr lang="en-US" dirty="0" err="1" smtClean="0"/>
              <a:t>érer</a:t>
            </a:r>
            <a:r>
              <a:rPr lang="en-US" dirty="0" smtClean="0"/>
              <a:t> des </a:t>
            </a:r>
            <a:r>
              <a:rPr lang="en-US" dirty="0" err="1" smtClean="0"/>
              <a:t>programmes</a:t>
            </a:r>
            <a:r>
              <a:rPr lang="en-US" dirty="0" smtClean="0"/>
              <a:t> et des </a:t>
            </a:r>
            <a:r>
              <a:rPr lang="en-US" dirty="0" err="1" smtClean="0"/>
              <a:t>projets</a:t>
            </a:r>
            <a:endParaRPr lang="en-US" dirty="0" smtClean="0"/>
          </a:p>
          <a:p>
            <a:pPr lvl="1"/>
            <a:r>
              <a:rPr lang="en-US" dirty="0" err="1"/>
              <a:t>d</a:t>
            </a:r>
            <a:r>
              <a:rPr lang="en-US" dirty="0" err="1" smtClean="0"/>
              <a:t>éterminer</a:t>
            </a:r>
            <a:r>
              <a:rPr lang="en-US" dirty="0" smtClean="0"/>
              <a:t>, </a:t>
            </a:r>
            <a:r>
              <a:rPr lang="en-US" dirty="0" err="1" smtClean="0"/>
              <a:t>implémenter</a:t>
            </a:r>
            <a:r>
              <a:rPr lang="en-US" dirty="0" smtClean="0"/>
              <a:t> et </a:t>
            </a:r>
            <a:r>
              <a:rPr lang="en-US" dirty="0" err="1" smtClean="0"/>
              <a:t>gérer</a:t>
            </a:r>
            <a:r>
              <a:rPr lang="en-US" dirty="0" smtClean="0"/>
              <a:t> la plate-</a:t>
            </a:r>
            <a:r>
              <a:rPr lang="en-US" dirty="0" err="1" smtClean="0"/>
              <a:t>forme</a:t>
            </a:r>
            <a:r>
              <a:rPr lang="en-US" dirty="0" smtClean="0"/>
              <a:t> de collaboration</a:t>
            </a:r>
          </a:p>
          <a:p>
            <a:pPr lvl="2"/>
            <a:r>
              <a:rPr lang="en-US" dirty="0" err="1"/>
              <a:t>n</a:t>
            </a:r>
            <a:r>
              <a:rPr lang="en-US" dirty="0" err="1" smtClean="0"/>
              <a:t>iveau</a:t>
            </a:r>
            <a:r>
              <a:rPr lang="en-US" dirty="0" smtClean="0"/>
              <a:t> technique: architecture et standards pour un </a:t>
            </a:r>
            <a:r>
              <a:rPr lang="en-US" dirty="0" err="1" smtClean="0"/>
              <a:t>échange</a:t>
            </a:r>
            <a:r>
              <a:rPr lang="en-US" dirty="0" smtClean="0"/>
              <a:t> </a:t>
            </a:r>
            <a:r>
              <a:rPr lang="en-US" dirty="0" err="1" smtClean="0"/>
              <a:t>sécurisé</a:t>
            </a:r>
            <a:r>
              <a:rPr lang="en-US" dirty="0" smtClean="0"/>
              <a:t> de </a:t>
            </a:r>
            <a:r>
              <a:rPr lang="en-US" dirty="0" err="1" smtClean="0"/>
              <a:t>données</a:t>
            </a:r>
            <a:endParaRPr lang="en-US" dirty="0" smtClean="0"/>
          </a:p>
          <a:p>
            <a:pPr lvl="2"/>
            <a:r>
              <a:rPr lang="en-US" dirty="0" err="1"/>
              <a:t>n</a:t>
            </a:r>
            <a:r>
              <a:rPr lang="en-US" dirty="0" err="1" smtClean="0"/>
              <a:t>iveau</a:t>
            </a:r>
            <a:r>
              <a:rPr lang="en-US" dirty="0" smtClean="0"/>
              <a:t> </a:t>
            </a:r>
            <a:r>
              <a:rPr lang="en-US" dirty="0" err="1" smtClean="0"/>
              <a:t>sémantique</a:t>
            </a:r>
            <a:r>
              <a:rPr lang="en-US" dirty="0" smtClean="0"/>
              <a:t>: </a:t>
            </a:r>
            <a:r>
              <a:rPr lang="en-US" dirty="0" err="1" smtClean="0"/>
              <a:t>harmonisation</a:t>
            </a:r>
            <a:r>
              <a:rPr lang="en-US" dirty="0" smtClean="0"/>
              <a:t> des notions et coordination des adaptations de la </a:t>
            </a:r>
            <a:r>
              <a:rPr lang="en-US" dirty="0" err="1" smtClean="0"/>
              <a:t>réglementation</a:t>
            </a:r>
            <a:endParaRPr lang="en-US" dirty="0" smtClean="0"/>
          </a:p>
          <a:p>
            <a:pPr lvl="2"/>
            <a:r>
              <a:rPr lang="en-US" dirty="0" err="1"/>
              <a:t>l</a:t>
            </a:r>
            <a:r>
              <a:rPr lang="en-US" dirty="0" err="1" smtClean="0"/>
              <a:t>ogique</a:t>
            </a:r>
            <a:r>
              <a:rPr lang="en-US" dirty="0" smtClean="0"/>
              <a:t> métier et orchestration</a:t>
            </a:r>
          </a:p>
          <a:p>
            <a:pPr lvl="2"/>
            <a:r>
              <a:rPr lang="en-US" dirty="0"/>
              <a:t>p</a:t>
            </a:r>
            <a:r>
              <a:rPr lang="en-US" dirty="0" smtClean="0"/>
              <a:t>romotion des applications </a:t>
            </a:r>
            <a:r>
              <a:rPr lang="en-US" dirty="0" err="1" smtClean="0"/>
              <a:t>orientées</a:t>
            </a:r>
            <a:r>
              <a:rPr lang="en-US" dirty="0" smtClean="0"/>
              <a:t> services</a:t>
            </a:r>
            <a:endParaRPr lang="en-US" dirty="0"/>
          </a:p>
        </p:txBody>
      </p:sp>
    </p:spTree>
    <p:extLst>
      <p:ext uri="{BB962C8B-B14F-4D97-AF65-F5344CB8AC3E}">
        <p14:creationId xmlns:p14="http://schemas.microsoft.com/office/powerpoint/2010/main" val="3354672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Modèle</a:t>
            </a:r>
            <a:r>
              <a:rPr lang="en-US" dirty="0" smtClean="0"/>
              <a:t> </a:t>
            </a:r>
            <a:r>
              <a:rPr lang="en-US" dirty="0" err="1" smtClean="0"/>
              <a:t>Banque</a:t>
            </a:r>
            <a:r>
              <a:rPr lang="en-US" dirty="0" smtClean="0"/>
              <a:t> Carrefour</a:t>
            </a:r>
            <a:endParaRPr lang="en-US" dirty="0"/>
          </a:p>
        </p:txBody>
      </p:sp>
      <p:sp>
        <p:nvSpPr>
          <p:cNvPr id="3" name="Content Placeholder 2"/>
          <p:cNvSpPr>
            <a:spLocks noGrp="1"/>
          </p:cNvSpPr>
          <p:nvPr>
            <p:ph idx="1"/>
          </p:nvPr>
        </p:nvSpPr>
        <p:spPr/>
        <p:txBody>
          <a:bodyPr>
            <a:normAutofit/>
          </a:bodyPr>
          <a:lstStyle/>
          <a:p>
            <a:r>
              <a:rPr lang="en-US" dirty="0" smtClean="0"/>
              <a:t>missions</a:t>
            </a:r>
          </a:p>
          <a:p>
            <a:pPr lvl="1"/>
            <a:r>
              <a:rPr lang="en-US" dirty="0" err="1"/>
              <a:t>g</a:t>
            </a:r>
            <a:r>
              <a:rPr lang="en-US" dirty="0" err="1" smtClean="0"/>
              <a:t>érer</a:t>
            </a:r>
            <a:r>
              <a:rPr lang="en-US" dirty="0" smtClean="0"/>
              <a:t> un </a:t>
            </a:r>
            <a:r>
              <a:rPr lang="en-US" dirty="0" err="1" smtClean="0"/>
              <a:t>répertoire</a:t>
            </a:r>
            <a:r>
              <a:rPr lang="en-US" dirty="0" smtClean="0"/>
              <a:t> des </a:t>
            </a:r>
            <a:r>
              <a:rPr lang="en-US" dirty="0" err="1" smtClean="0"/>
              <a:t>références</a:t>
            </a:r>
            <a:r>
              <a:rPr lang="en-US" dirty="0" smtClean="0"/>
              <a:t> qi </a:t>
            </a:r>
            <a:r>
              <a:rPr lang="en-US" dirty="0" err="1" smtClean="0"/>
              <a:t>constitue</a:t>
            </a:r>
            <a:r>
              <a:rPr lang="en-US" dirty="0" smtClean="0"/>
              <a:t> la base pour </a:t>
            </a:r>
            <a:r>
              <a:rPr lang="en-US" dirty="0" err="1" smtClean="0"/>
              <a:t>l’organisation</a:t>
            </a:r>
            <a:r>
              <a:rPr lang="en-US" dirty="0" smtClean="0"/>
              <a:t> de </a:t>
            </a:r>
            <a:r>
              <a:rPr lang="en-US" dirty="0" err="1" smtClean="0"/>
              <a:t>l’échange</a:t>
            </a:r>
            <a:r>
              <a:rPr lang="en-US" dirty="0" smtClean="0"/>
              <a:t> </a:t>
            </a:r>
            <a:r>
              <a:rPr lang="en-US" dirty="0" err="1" smtClean="0"/>
              <a:t>électonique</a:t>
            </a:r>
            <a:r>
              <a:rPr lang="en-US" dirty="0" smtClean="0"/>
              <a:t> de </a:t>
            </a:r>
            <a:r>
              <a:rPr lang="en-US" dirty="0" err="1" smtClean="0"/>
              <a:t>données</a:t>
            </a:r>
            <a:r>
              <a:rPr lang="en-US" dirty="0" smtClean="0"/>
              <a:t> entre les </a:t>
            </a:r>
            <a:r>
              <a:rPr lang="en-US" dirty="0" err="1" smtClean="0"/>
              <a:t>acteurs</a:t>
            </a:r>
            <a:r>
              <a:rPr lang="en-US" dirty="0" smtClean="0"/>
              <a:t> du </a:t>
            </a:r>
            <a:r>
              <a:rPr lang="en-US" dirty="0" err="1" smtClean="0"/>
              <a:t>secteur</a:t>
            </a:r>
            <a:r>
              <a:rPr lang="en-US" dirty="0" smtClean="0"/>
              <a:t> </a:t>
            </a:r>
            <a:r>
              <a:rPr lang="en-US" dirty="0" err="1" smtClean="0"/>
              <a:t>concerné</a:t>
            </a:r>
            <a:endParaRPr lang="en-US" dirty="0" smtClean="0"/>
          </a:p>
          <a:p>
            <a:pPr lvl="2"/>
            <a:r>
              <a:rPr lang="en-US" dirty="0" err="1"/>
              <a:t>c</a:t>
            </a:r>
            <a:r>
              <a:rPr lang="en-US" dirty="0" err="1" smtClean="0"/>
              <a:t>ontenu</a:t>
            </a:r>
            <a:endParaRPr lang="en-US" dirty="0" smtClean="0"/>
          </a:p>
          <a:p>
            <a:pPr lvl="3"/>
            <a:r>
              <a:rPr lang="en-US" dirty="0" err="1" smtClean="0"/>
              <a:t>quels</a:t>
            </a:r>
            <a:r>
              <a:rPr lang="en-US" dirty="0" smtClean="0"/>
              <a:t> types </a:t>
            </a:r>
            <a:r>
              <a:rPr lang="en-US" dirty="0" err="1" smtClean="0"/>
              <a:t>d’informations</a:t>
            </a:r>
            <a:r>
              <a:rPr lang="en-US" dirty="0" smtClean="0"/>
              <a:t> </a:t>
            </a:r>
            <a:r>
              <a:rPr lang="en-US" dirty="0" err="1" smtClean="0"/>
              <a:t>concernant</a:t>
            </a:r>
            <a:r>
              <a:rPr lang="en-US" dirty="0" smtClean="0"/>
              <a:t> </a:t>
            </a:r>
            <a:r>
              <a:rPr lang="en-US" dirty="0" err="1" smtClean="0"/>
              <a:t>quelles</a:t>
            </a:r>
            <a:r>
              <a:rPr lang="en-US" dirty="0" smtClean="0"/>
              <a:t> </a:t>
            </a:r>
            <a:r>
              <a:rPr lang="en-US" dirty="0" err="1" smtClean="0"/>
              <a:t>personnes</a:t>
            </a:r>
            <a:r>
              <a:rPr lang="en-US" dirty="0" smtClean="0"/>
              <a:t> </a:t>
            </a:r>
            <a:r>
              <a:rPr lang="en-US" dirty="0" err="1" smtClean="0"/>
              <a:t>sont</a:t>
            </a:r>
            <a:r>
              <a:rPr lang="en-US" dirty="0" smtClean="0"/>
              <a:t> </a:t>
            </a:r>
            <a:r>
              <a:rPr lang="en-US" dirty="0" err="1" smtClean="0"/>
              <a:t>disponibles</a:t>
            </a:r>
            <a:r>
              <a:rPr lang="en-US" dirty="0" smtClean="0"/>
              <a:t> à </a:t>
            </a:r>
            <a:r>
              <a:rPr lang="en-US" dirty="0" err="1" smtClean="0"/>
              <a:t>quel</a:t>
            </a:r>
            <a:r>
              <a:rPr lang="en-US" dirty="0" smtClean="0"/>
              <a:t> </a:t>
            </a:r>
            <a:r>
              <a:rPr lang="en-US" dirty="0" err="1" smtClean="0"/>
              <a:t>endroit</a:t>
            </a:r>
            <a:r>
              <a:rPr lang="en-US" dirty="0" smtClean="0"/>
              <a:t> et pour </a:t>
            </a:r>
            <a:r>
              <a:rPr lang="en-US" dirty="0" err="1" smtClean="0"/>
              <a:t>quelles</a:t>
            </a:r>
            <a:r>
              <a:rPr lang="en-US" dirty="0" smtClean="0"/>
              <a:t> </a:t>
            </a:r>
            <a:r>
              <a:rPr lang="en-US" dirty="0" err="1" smtClean="0"/>
              <a:t>périodes</a:t>
            </a:r>
            <a:endParaRPr lang="en-US" dirty="0" smtClean="0"/>
          </a:p>
          <a:p>
            <a:pPr lvl="3"/>
            <a:r>
              <a:rPr lang="en-US" dirty="0" err="1"/>
              <a:t>q</a:t>
            </a:r>
            <a:r>
              <a:rPr lang="en-US" dirty="0" err="1" smtClean="0"/>
              <a:t>uels</a:t>
            </a:r>
            <a:r>
              <a:rPr lang="en-US" dirty="0" smtClean="0"/>
              <a:t> </a:t>
            </a:r>
            <a:r>
              <a:rPr lang="en-US" dirty="0" err="1" smtClean="0"/>
              <a:t>acteurs</a:t>
            </a:r>
            <a:r>
              <a:rPr lang="en-US" dirty="0" smtClean="0"/>
              <a:t> </a:t>
            </a:r>
            <a:r>
              <a:rPr lang="en-US" dirty="0" err="1" smtClean="0"/>
              <a:t>sont</a:t>
            </a:r>
            <a:r>
              <a:rPr lang="en-US" dirty="0" smtClean="0"/>
              <a:t> </a:t>
            </a:r>
            <a:r>
              <a:rPr lang="en-US" dirty="0" err="1" smtClean="0"/>
              <a:t>habilités</a:t>
            </a:r>
            <a:r>
              <a:rPr lang="en-US" dirty="0" smtClean="0"/>
              <a:t> à </a:t>
            </a:r>
            <a:r>
              <a:rPr lang="en-US" dirty="0" err="1" smtClean="0"/>
              <a:t>recevoir</a:t>
            </a:r>
            <a:r>
              <a:rPr lang="en-US" dirty="0" smtClean="0"/>
              <a:t> </a:t>
            </a:r>
            <a:r>
              <a:rPr lang="en-US" dirty="0" err="1" smtClean="0"/>
              <a:t>quelles</a:t>
            </a:r>
            <a:r>
              <a:rPr lang="en-US" dirty="0" smtClean="0"/>
              <a:t> </a:t>
            </a:r>
            <a:r>
              <a:rPr lang="en-US" dirty="0" err="1" smtClean="0"/>
              <a:t>informations</a:t>
            </a:r>
            <a:r>
              <a:rPr lang="en-US" dirty="0" smtClean="0"/>
              <a:t> relatives à </a:t>
            </a:r>
            <a:r>
              <a:rPr lang="en-US" dirty="0" err="1" smtClean="0"/>
              <a:t>quelles</a:t>
            </a:r>
            <a:r>
              <a:rPr lang="en-US" dirty="0" smtClean="0"/>
              <a:t> </a:t>
            </a:r>
            <a:r>
              <a:rPr lang="en-US" dirty="0" err="1" smtClean="0"/>
              <a:t>personnes</a:t>
            </a:r>
            <a:r>
              <a:rPr lang="en-US" dirty="0" smtClean="0"/>
              <a:t> et </a:t>
            </a:r>
            <a:r>
              <a:rPr lang="en-US" dirty="0" err="1" smtClean="0"/>
              <a:t>dans</a:t>
            </a:r>
            <a:r>
              <a:rPr lang="en-US" dirty="0" smtClean="0"/>
              <a:t> </a:t>
            </a:r>
            <a:r>
              <a:rPr lang="en-US" dirty="0" err="1" smtClean="0"/>
              <a:t>quelles</a:t>
            </a:r>
            <a:r>
              <a:rPr lang="en-US" dirty="0" smtClean="0"/>
              <a:t> </a:t>
            </a:r>
            <a:r>
              <a:rPr lang="en-US" dirty="0" err="1" smtClean="0"/>
              <a:t>circonstances</a:t>
            </a:r>
            <a:endParaRPr lang="en-US" dirty="0" smtClean="0"/>
          </a:p>
          <a:p>
            <a:pPr lvl="3"/>
            <a:r>
              <a:rPr lang="en-US" dirty="0" err="1"/>
              <a:t>q</a:t>
            </a:r>
            <a:r>
              <a:rPr lang="en-US" dirty="0" err="1" smtClean="0"/>
              <a:t>uels</a:t>
            </a:r>
            <a:r>
              <a:rPr lang="en-US" dirty="0" smtClean="0"/>
              <a:t> </a:t>
            </a:r>
            <a:r>
              <a:rPr lang="en-US" dirty="0" err="1" smtClean="0"/>
              <a:t>acteurs</a:t>
            </a:r>
            <a:r>
              <a:rPr lang="en-US" dirty="0" smtClean="0"/>
              <a:t> </a:t>
            </a:r>
            <a:r>
              <a:rPr lang="en-US" dirty="0" err="1" smtClean="0"/>
              <a:t>souhaitent</a:t>
            </a:r>
            <a:r>
              <a:rPr lang="en-US" dirty="0" smtClean="0"/>
              <a:t> </a:t>
            </a:r>
            <a:r>
              <a:rPr lang="en-US" dirty="0" err="1" smtClean="0"/>
              <a:t>recevoir</a:t>
            </a:r>
            <a:r>
              <a:rPr lang="en-US" dirty="0" smtClean="0"/>
              <a:t> </a:t>
            </a:r>
            <a:r>
              <a:rPr lang="en-US" dirty="0" err="1" smtClean="0"/>
              <a:t>automatiquement</a:t>
            </a:r>
            <a:r>
              <a:rPr lang="en-US" dirty="0" smtClean="0"/>
              <a:t> </a:t>
            </a:r>
            <a:r>
              <a:rPr lang="en-US" dirty="0" err="1" smtClean="0"/>
              <a:t>quelles</a:t>
            </a:r>
            <a:r>
              <a:rPr lang="en-US" dirty="0" smtClean="0"/>
              <a:t> </a:t>
            </a:r>
            <a:r>
              <a:rPr lang="en-US" dirty="0" err="1" smtClean="0"/>
              <a:t>informations</a:t>
            </a:r>
            <a:r>
              <a:rPr lang="en-US" dirty="0" smtClean="0"/>
              <a:t> relatives à </a:t>
            </a:r>
            <a:r>
              <a:rPr lang="en-US" dirty="0" err="1" smtClean="0"/>
              <a:t>quelles</a:t>
            </a:r>
            <a:r>
              <a:rPr lang="en-US" dirty="0" smtClean="0"/>
              <a:t> </a:t>
            </a:r>
            <a:r>
              <a:rPr lang="en-US" dirty="0" err="1" smtClean="0"/>
              <a:t>personnes</a:t>
            </a:r>
            <a:r>
              <a:rPr lang="en-US" dirty="0" smtClean="0"/>
              <a:t> et </a:t>
            </a:r>
            <a:r>
              <a:rPr lang="en-US" dirty="0" err="1" smtClean="0"/>
              <a:t>dans</a:t>
            </a:r>
            <a:r>
              <a:rPr lang="en-US" dirty="0" smtClean="0"/>
              <a:t> </a:t>
            </a:r>
            <a:r>
              <a:rPr lang="en-US" dirty="0" err="1" smtClean="0"/>
              <a:t>quelles</a:t>
            </a:r>
            <a:r>
              <a:rPr lang="en-US" dirty="0" smtClean="0"/>
              <a:t> </a:t>
            </a:r>
            <a:r>
              <a:rPr lang="en-US" dirty="0" err="1" smtClean="0"/>
              <a:t>circonstances</a:t>
            </a:r>
            <a:endParaRPr lang="en-US" dirty="0" smtClean="0"/>
          </a:p>
          <a:p>
            <a:pPr lvl="2"/>
            <a:r>
              <a:rPr lang="en-US" dirty="0" err="1" smtClean="0"/>
              <a:t>fonctions</a:t>
            </a:r>
            <a:endParaRPr lang="en-US" dirty="0" smtClean="0"/>
          </a:p>
          <a:p>
            <a:pPr lvl="3"/>
            <a:r>
              <a:rPr lang="en-US" dirty="0" err="1"/>
              <a:t>c</a:t>
            </a:r>
            <a:r>
              <a:rPr lang="en-US" dirty="0" err="1" smtClean="0"/>
              <a:t>ontrôle</a:t>
            </a:r>
            <a:r>
              <a:rPr lang="en-US" dirty="0" smtClean="0"/>
              <a:t> </a:t>
            </a:r>
            <a:r>
              <a:rPr lang="en-US" dirty="0" err="1" smtClean="0"/>
              <a:t>d’accès</a:t>
            </a:r>
            <a:r>
              <a:rPr lang="en-US" dirty="0" smtClean="0"/>
              <a:t> </a:t>
            </a:r>
            <a:r>
              <a:rPr lang="en-US" dirty="0" err="1" smtClean="0"/>
              <a:t>préventif</a:t>
            </a:r>
            <a:endParaRPr lang="en-US" dirty="0" smtClean="0"/>
          </a:p>
          <a:p>
            <a:pPr lvl="3"/>
            <a:r>
              <a:rPr lang="en-US" dirty="0" err="1"/>
              <a:t>r</a:t>
            </a:r>
            <a:r>
              <a:rPr lang="en-US" dirty="0" err="1" smtClean="0"/>
              <a:t>outage</a:t>
            </a:r>
            <a:r>
              <a:rPr lang="en-US" dirty="0" smtClean="0"/>
              <a:t> des </a:t>
            </a:r>
            <a:r>
              <a:rPr lang="en-US" dirty="0" err="1" smtClean="0"/>
              <a:t>informations</a:t>
            </a:r>
            <a:endParaRPr lang="en-US" dirty="0" smtClean="0"/>
          </a:p>
          <a:p>
            <a:pPr lvl="3"/>
            <a:r>
              <a:rPr lang="en-US" dirty="0"/>
              <a:t>c</a:t>
            </a:r>
            <a:r>
              <a:rPr lang="en-US" dirty="0" smtClean="0"/>
              <a:t>ommunication </a:t>
            </a:r>
            <a:r>
              <a:rPr lang="en-US" dirty="0" err="1" smtClean="0"/>
              <a:t>automatique</a:t>
            </a:r>
            <a:r>
              <a:rPr lang="en-US" dirty="0" smtClean="0"/>
              <a:t> des </a:t>
            </a:r>
            <a:r>
              <a:rPr lang="en-US" dirty="0" err="1" smtClean="0"/>
              <a:t>données</a:t>
            </a:r>
            <a:r>
              <a:rPr lang="en-US" dirty="0" smtClean="0"/>
              <a:t> </a:t>
            </a:r>
            <a:r>
              <a:rPr lang="en-US" dirty="0" err="1" smtClean="0"/>
              <a:t>modifiées</a:t>
            </a:r>
            <a:endParaRPr lang="en-US" dirty="0" smtClean="0"/>
          </a:p>
          <a:p>
            <a:pPr lvl="1"/>
            <a:r>
              <a:rPr lang="en-US" dirty="0" err="1"/>
              <a:t>g</a:t>
            </a:r>
            <a:r>
              <a:rPr lang="en-US" dirty="0" err="1" smtClean="0"/>
              <a:t>érer</a:t>
            </a:r>
            <a:r>
              <a:rPr lang="en-US" dirty="0" smtClean="0"/>
              <a:t> le </a:t>
            </a:r>
            <a:r>
              <a:rPr lang="en-US" dirty="0" err="1" smtClean="0"/>
              <a:t>changement</a:t>
            </a:r>
            <a:r>
              <a:rPr lang="en-US" dirty="0" smtClean="0"/>
              <a:t>, la formation et le coaching</a:t>
            </a:r>
          </a:p>
          <a:p>
            <a:pPr lvl="1"/>
            <a:r>
              <a:rPr lang="en-US" dirty="0" err="1"/>
              <a:t>i</a:t>
            </a:r>
            <a:r>
              <a:rPr lang="en-US" dirty="0" err="1" smtClean="0"/>
              <a:t>ntervenir</a:t>
            </a:r>
            <a:r>
              <a:rPr lang="en-US" dirty="0" smtClean="0"/>
              <a:t> </a:t>
            </a:r>
            <a:r>
              <a:rPr lang="en-US" dirty="0" err="1" smtClean="0"/>
              <a:t>en</a:t>
            </a:r>
            <a:r>
              <a:rPr lang="en-US" dirty="0" smtClean="0"/>
              <a:t> </a:t>
            </a:r>
            <a:r>
              <a:rPr lang="en-US" dirty="0" err="1" smtClean="0"/>
              <a:t>tant</a:t>
            </a:r>
            <a:r>
              <a:rPr lang="en-US" dirty="0" smtClean="0"/>
              <a:t> que tiers de </a:t>
            </a:r>
            <a:r>
              <a:rPr lang="en-US" dirty="0" err="1" smtClean="0"/>
              <a:t>confiance</a:t>
            </a:r>
            <a:r>
              <a:rPr lang="en-US" dirty="0" smtClean="0"/>
              <a:t> pour le </a:t>
            </a:r>
            <a:r>
              <a:rPr lang="en-US" dirty="0" err="1" smtClean="0"/>
              <a:t>codage</a:t>
            </a:r>
            <a:r>
              <a:rPr lang="en-US" dirty="0" smtClean="0"/>
              <a:t> et </a:t>
            </a:r>
            <a:r>
              <a:rPr lang="en-US" dirty="0" err="1" smtClean="0"/>
              <a:t>l’anonymisation</a:t>
            </a:r>
            <a:r>
              <a:rPr lang="en-US" dirty="0" smtClean="0"/>
              <a:t> de </a:t>
            </a:r>
            <a:r>
              <a:rPr lang="en-US" dirty="0" err="1" smtClean="0"/>
              <a:t>données</a:t>
            </a:r>
            <a:endParaRPr lang="en-US" dirty="0" smtClean="0"/>
          </a:p>
        </p:txBody>
      </p:sp>
    </p:spTree>
    <p:extLst>
      <p:ext uri="{BB962C8B-B14F-4D97-AF65-F5344CB8AC3E}">
        <p14:creationId xmlns:p14="http://schemas.microsoft.com/office/powerpoint/2010/main" val="494479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err="1"/>
              <a:t>e</a:t>
            </a:r>
            <a:r>
              <a:rPr lang="en-US" dirty="0" err="1" smtClean="0"/>
              <a:t>fficacité</a:t>
            </a:r>
            <a:r>
              <a:rPr lang="en-US" dirty="0" smtClean="0"/>
              <a:t> de la </a:t>
            </a:r>
            <a:r>
              <a:rPr lang="en-US" dirty="0" err="1" smtClean="0"/>
              <a:t>politique</a:t>
            </a:r>
            <a:endParaRPr lang="en-US" dirty="0"/>
          </a:p>
          <a:p>
            <a:pPr lvl="1"/>
            <a:r>
              <a:rPr lang="en-US" dirty="0" err="1"/>
              <a:t>s</a:t>
            </a:r>
            <a:r>
              <a:rPr lang="en-US" dirty="0" err="1" smtClean="0"/>
              <a:t>ystèmes</a:t>
            </a:r>
            <a:r>
              <a:rPr lang="en-US" dirty="0" smtClean="0"/>
              <a:t> </a:t>
            </a:r>
            <a:r>
              <a:rPr lang="en-US" dirty="0" err="1" smtClean="0"/>
              <a:t>d’information</a:t>
            </a:r>
            <a:r>
              <a:rPr lang="en-US" dirty="0" smtClean="0"/>
              <a:t> pour</a:t>
            </a:r>
          </a:p>
          <a:p>
            <a:pPr lvl="2"/>
            <a:r>
              <a:rPr lang="en-US" dirty="0" err="1"/>
              <a:t>l</a:t>
            </a:r>
            <a:r>
              <a:rPr lang="en-US" dirty="0" err="1" smtClean="0"/>
              <a:t>’appui</a:t>
            </a:r>
            <a:r>
              <a:rPr lang="en-US" dirty="0" smtClean="0"/>
              <a:t> à la </a:t>
            </a:r>
            <a:r>
              <a:rPr lang="en-US" dirty="0" err="1" smtClean="0"/>
              <a:t>politique</a:t>
            </a:r>
            <a:endParaRPr lang="en-US" dirty="0" smtClean="0"/>
          </a:p>
          <a:p>
            <a:pPr lvl="2"/>
            <a:r>
              <a:rPr lang="en-US" dirty="0"/>
              <a:t>l</a:t>
            </a:r>
            <a:r>
              <a:rPr lang="en-US" dirty="0" smtClean="0"/>
              <a:t>a </a:t>
            </a:r>
            <a:r>
              <a:rPr lang="en-US" dirty="0" err="1" smtClean="0"/>
              <a:t>recherche</a:t>
            </a:r>
            <a:endParaRPr lang="en-US" dirty="0" smtClean="0"/>
          </a:p>
          <a:p>
            <a:pPr lvl="2"/>
            <a:r>
              <a:rPr lang="en-US" dirty="0" err="1"/>
              <a:t>l</a:t>
            </a:r>
            <a:r>
              <a:rPr lang="en-US" dirty="0" err="1" smtClean="0"/>
              <a:t>’évaluation</a:t>
            </a:r>
            <a:r>
              <a:rPr lang="en-US" dirty="0" smtClean="0"/>
              <a:t> de la </a:t>
            </a:r>
            <a:r>
              <a:rPr lang="en-US" dirty="0" err="1" smtClean="0"/>
              <a:t>politique</a:t>
            </a:r>
            <a:endParaRPr lang="en-US" dirty="0" smtClean="0"/>
          </a:p>
          <a:p>
            <a:pPr lvl="1"/>
            <a:r>
              <a:rPr lang="fr-FR" dirty="0"/>
              <a:t>mise en œuvre stratégique des systèmes d'information pour</a:t>
            </a:r>
          </a:p>
          <a:p>
            <a:pPr lvl="2"/>
            <a:r>
              <a:rPr lang="fr-FR" dirty="0"/>
              <a:t>éviter le non-recours aux droits (octroi automatique)</a:t>
            </a:r>
          </a:p>
          <a:p>
            <a:pPr lvl="2"/>
            <a:r>
              <a:rPr lang="fr-FR" dirty="0"/>
              <a:t>l’inclusion sociale</a:t>
            </a:r>
          </a:p>
          <a:p>
            <a:pPr lvl="2"/>
            <a:r>
              <a:rPr lang="fr-FR" dirty="0"/>
              <a:t>éviter et lutter contre la fraude</a:t>
            </a:r>
          </a:p>
          <a:p>
            <a:pPr lvl="2"/>
            <a:r>
              <a:rPr lang="fr-FR" dirty="0"/>
              <a:t>la continuité de l’octroi de droits</a:t>
            </a:r>
          </a:p>
          <a:p>
            <a:pPr lvl="2"/>
            <a:r>
              <a:rPr lang="fr-FR" dirty="0"/>
              <a:t>…</a:t>
            </a:r>
          </a:p>
          <a:p>
            <a:pPr lvl="2"/>
            <a:endParaRPr lang="en-US" dirty="0" smtClean="0"/>
          </a:p>
          <a:p>
            <a:pPr lvl="2"/>
            <a:endParaRPr lang="en-US" dirty="0"/>
          </a:p>
        </p:txBody>
      </p:sp>
      <p:sp>
        <p:nvSpPr>
          <p:cNvPr id="3" name="Title 2"/>
          <p:cNvSpPr>
            <a:spLocks noGrp="1"/>
          </p:cNvSpPr>
          <p:nvPr>
            <p:ph type="title"/>
          </p:nvPr>
        </p:nvSpPr>
        <p:spPr/>
        <p:txBody>
          <a:bodyPr/>
          <a:lstStyle/>
          <a:p>
            <a:r>
              <a:rPr lang="en-US" dirty="0" err="1" smtClean="0"/>
              <a:t>Modèle</a:t>
            </a:r>
            <a:r>
              <a:rPr lang="en-US" dirty="0" smtClean="0"/>
              <a:t> </a:t>
            </a:r>
            <a:r>
              <a:rPr lang="en-US" dirty="0" err="1" smtClean="0"/>
              <a:t>Banque</a:t>
            </a:r>
            <a:r>
              <a:rPr lang="en-US" dirty="0" smtClean="0"/>
              <a:t> Carrefour</a:t>
            </a:r>
            <a:endParaRPr lang="en-US" dirty="0"/>
          </a:p>
        </p:txBody>
      </p:sp>
      <p:sp>
        <p:nvSpPr>
          <p:cNvPr id="4" name="Content Placeholder 3"/>
          <p:cNvSpPr>
            <a:spLocks noGrp="1"/>
          </p:cNvSpPr>
          <p:nvPr>
            <p:ph sz="half" idx="10"/>
          </p:nvPr>
        </p:nvSpPr>
        <p:spPr/>
        <p:txBody>
          <a:bodyPr>
            <a:normAutofit lnSpcReduction="10000"/>
          </a:bodyPr>
          <a:lstStyle/>
          <a:p>
            <a:r>
              <a:rPr lang="en-US" dirty="0" err="1"/>
              <a:t>e</a:t>
            </a:r>
            <a:r>
              <a:rPr lang="en-US" dirty="0" err="1" smtClean="0"/>
              <a:t>xécution</a:t>
            </a:r>
            <a:r>
              <a:rPr lang="en-US" dirty="0" smtClean="0"/>
              <a:t> </a:t>
            </a:r>
            <a:r>
              <a:rPr lang="en-US" dirty="0" err="1" smtClean="0"/>
              <a:t>efficace</a:t>
            </a:r>
            <a:r>
              <a:rPr lang="en-US" dirty="0" smtClean="0"/>
              <a:t> de la </a:t>
            </a:r>
            <a:r>
              <a:rPr lang="en-US" dirty="0" err="1" smtClean="0"/>
              <a:t>politique</a:t>
            </a:r>
            <a:endParaRPr lang="en-US" dirty="0" smtClean="0"/>
          </a:p>
          <a:p>
            <a:pPr lvl="1"/>
            <a:r>
              <a:rPr lang="fr-FR" dirty="0"/>
              <a:t>excellence opérationnelle</a:t>
            </a:r>
          </a:p>
          <a:p>
            <a:pPr lvl="1"/>
            <a:r>
              <a:rPr lang="fr-FR" dirty="0"/>
              <a:t>gestion et protection des données</a:t>
            </a:r>
          </a:p>
          <a:p>
            <a:pPr lvl="2"/>
            <a:r>
              <a:rPr lang="fr-FR" dirty="0"/>
              <a:t>collecte unique et validation</a:t>
            </a:r>
          </a:p>
          <a:p>
            <a:pPr lvl="2"/>
            <a:r>
              <a:rPr lang="fr-FR" dirty="0"/>
              <a:t>correctes et disponibles à temps</a:t>
            </a:r>
          </a:p>
          <a:p>
            <a:pPr lvl="2"/>
            <a:r>
              <a:rPr lang="fr-FR" dirty="0"/>
              <a:t>réutilisables et partagées </a:t>
            </a:r>
            <a:r>
              <a:rPr lang="fr-FR" dirty="0" smtClean="0"/>
              <a:t>(sources authentiques)</a:t>
            </a:r>
          </a:p>
          <a:p>
            <a:pPr lvl="1"/>
            <a:r>
              <a:rPr lang="fr-FR" dirty="0"/>
              <a:t>processus</a:t>
            </a:r>
          </a:p>
          <a:p>
            <a:pPr lvl="2"/>
            <a:r>
              <a:rPr lang="fr-FR" dirty="0"/>
              <a:t>déterminé par les évènements</a:t>
            </a:r>
          </a:p>
          <a:p>
            <a:pPr lvl="2"/>
            <a:r>
              <a:rPr lang="fr-FR" dirty="0"/>
              <a:t>chaînes de processus </a:t>
            </a:r>
          </a:p>
          <a:p>
            <a:pPr lvl="2"/>
            <a:r>
              <a:rPr lang="fr-FR" dirty="0"/>
              <a:t>répartition des tâches entre acteurs en fonction des </a:t>
            </a:r>
            <a:r>
              <a:rPr lang="fr-FR" dirty="0" smtClean="0"/>
              <a:t>compétences</a:t>
            </a:r>
          </a:p>
          <a:p>
            <a:pPr lvl="1"/>
            <a:r>
              <a:rPr lang="fr-FR" dirty="0"/>
              <a:t>architecture</a:t>
            </a:r>
          </a:p>
          <a:p>
            <a:pPr lvl="2"/>
            <a:r>
              <a:rPr lang="fr-FR" dirty="0"/>
              <a:t>Architecture Orientée Service</a:t>
            </a:r>
          </a:p>
          <a:p>
            <a:pPr lvl="2"/>
            <a:r>
              <a:rPr lang="fr-FR" dirty="0"/>
              <a:t>modularité et encapsulation</a:t>
            </a:r>
          </a:p>
          <a:p>
            <a:pPr lvl="2"/>
            <a:r>
              <a:rPr lang="fr-FR" dirty="0"/>
              <a:t>synergies via technologies cloud et </a:t>
            </a:r>
            <a:r>
              <a:rPr lang="fr-FR" dirty="0" smtClean="0"/>
              <a:t>container</a:t>
            </a:r>
            <a:endParaRPr lang="fr-FR" dirty="0"/>
          </a:p>
          <a:p>
            <a:pPr lvl="2"/>
            <a:endParaRPr lang="fr-FR" dirty="0"/>
          </a:p>
          <a:p>
            <a:pPr lvl="2"/>
            <a:endParaRPr lang="en-US" dirty="0"/>
          </a:p>
        </p:txBody>
      </p:sp>
    </p:spTree>
    <p:extLst>
      <p:ext uri="{BB962C8B-B14F-4D97-AF65-F5344CB8AC3E}">
        <p14:creationId xmlns:p14="http://schemas.microsoft.com/office/powerpoint/2010/main" val="1756607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BE" sz="4400" dirty="0" smtClean="0">
                <a:solidFill>
                  <a:srgbClr val="008CB2"/>
                </a:solidFill>
                <a:latin typeface="+mj-lt"/>
              </a:rPr>
              <a:t>Application dans </a:t>
            </a:r>
            <a:r>
              <a:rPr lang="fr-BE" sz="4400" dirty="0">
                <a:solidFill>
                  <a:srgbClr val="008CB2"/>
                </a:solidFill>
                <a:latin typeface="+mj-lt"/>
              </a:rPr>
              <a:t>le secteur social</a:t>
            </a:r>
            <a:endParaRPr lang="en-US" sz="4400" dirty="0">
              <a:solidFill>
                <a:srgbClr val="008CB2"/>
              </a:solidFill>
              <a:latin typeface="+mj-lt"/>
            </a:endParaRPr>
          </a:p>
        </p:txBody>
      </p:sp>
    </p:spTree>
    <p:extLst>
      <p:ext uri="{BB962C8B-B14F-4D97-AF65-F5344CB8AC3E}">
        <p14:creationId xmlns:p14="http://schemas.microsoft.com/office/powerpoint/2010/main" val="698911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de </a:t>
            </a:r>
            <a:r>
              <a:rPr lang="en-US" dirty="0" err="1" smtClean="0"/>
              <a:t>l’exposé</a:t>
            </a:r>
            <a:endParaRPr lang="en-US" dirty="0"/>
          </a:p>
        </p:txBody>
      </p:sp>
      <p:sp>
        <p:nvSpPr>
          <p:cNvPr id="3" name="Content Placeholder 2"/>
          <p:cNvSpPr>
            <a:spLocks noGrp="1"/>
          </p:cNvSpPr>
          <p:nvPr>
            <p:ph idx="1"/>
          </p:nvPr>
        </p:nvSpPr>
        <p:spPr/>
        <p:txBody>
          <a:bodyPr/>
          <a:lstStyle/>
          <a:p>
            <a:r>
              <a:rPr lang="fr-FR" dirty="0"/>
              <a:t>secteur social : parties concernées, </a:t>
            </a:r>
            <a:r>
              <a:rPr lang="fr-FR" dirty="0" smtClean="0"/>
              <a:t>attentes</a:t>
            </a:r>
          </a:p>
          <a:p>
            <a:r>
              <a:rPr lang="fr-FR" dirty="0"/>
              <a:t>modèle Banque Carrefour : principes, intégrateur de services</a:t>
            </a:r>
          </a:p>
          <a:p>
            <a:r>
              <a:rPr lang="fr-FR" dirty="0"/>
              <a:t>application dans le secteur social : </a:t>
            </a:r>
            <a:r>
              <a:rPr lang="fr-FR" dirty="0" smtClean="0"/>
              <a:t>BCSS</a:t>
            </a:r>
            <a:endParaRPr lang="fr-FR" dirty="0"/>
          </a:p>
          <a:p>
            <a:r>
              <a:rPr lang="fr-FR" dirty="0"/>
              <a:t>quelques projets </a:t>
            </a:r>
          </a:p>
          <a:p>
            <a:r>
              <a:rPr lang="fr-FR" dirty="0"/>
              <a:t>conclusion : avantages engrangés, facteurs critiques de succès</a:t>
            </a:r>
          </a:p>
          <a:p>
            <a:pPr marL="0" indent="0">
              <a:buNone/>
            </a:pPr>
            <a:endParaRPr lang="en-US" dirty="0"/>
          </a:p>
        </p:txBody>
      </p:sp>
    </p:spTree>
    <p:extLst>
      <p:ext uri="{BB962C8B-B14F-4D97-AF65-F5344CB8AC3E}">
        <p14:creationId xmlns:p14="http://schemas.microsoft.com/office/powerpoint/2010/main" val="410665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Banque </a:t>
            </a:r>
            <a:r>
              <a:rPr lang="fr-BE" dirty="0"/>
              <a:t>Carrefour de la sécurité sociale</a:t>
            </a:r>
            <a:endParaRPr lang="en-US" dirty="0"/>
          </a:p>
        </p:txBody>
      </p:sp>
      <p:sp>
        <p:nvSpPr>
          <p:cNvPr id="3" name="Content Placeholder 2"/>
          <p:cNvSpPr>
            <a:spLocks noGrp="1"/>
          </p:cNvSpPr>
          <p:nvPr>
            <p:ph idx="1"/>
          </p:nvPr>
        </p:nvSpPr>
        <p:spPr>
          <a:xfrm>
            <a:off x="838200" y="1718044"/>
            <a:ext cx="10515600" cy="4582171"/>
          </a:xfrm>
        </p:spPr>
        <p:txBody>
          <a:bodyPr>
            <a:normAutofit/>
          </a:bodyPr>
          <a:lstStyle/>
          <a:p>
            <a:pPr algn="just"/>
            <a:r>
              <a:rPr lang="fr-BE" altLang="en-US" sz="2000" dirty="0"/>
              <a:t>créée il y a 30 ans auprès du SPF sécurité sociale </a:t>
            </a:r>
          </a:p>
          <a:p>
            <a:pPr lvl="1" algn="just"/>
            <a:r>
              <a:rPr lang="fr-BE" altLang="en-US" sz="1800" dirty="0"/>
              <a:t>loi du 15 janvier 1990</a:t>
            </a:r>
          </a:p>
          <a:p>
            <a:pPr algn="just"/>
            <a:r>
              <a:rPr lang="fr-BE" altLang="en-US" sz="2000" dirty="0"/>
              <a:t>gestion paritaire </a:t>
            </a:r>
          </a:p>
          <a:p>
            <a:pPr lvl="1" algn="just"/>
            <a:r>
              <a:rPr lang="fr-BE" altLang="en-US" sz="1800" dirty="0"/>
              <a:t>loi du 25 avril 1963 sur la gestion des organismes d'intérêt public de sécurité sociale et de prévoyance sociale </a:t>
            </a:r>
          </a:p>
          <a:p>
            <a:pPr lvl="1" algn="just"/>
            <a:r>
              <a:rPr lang="fr-BE" altLang="en-US" sz="1800" dirty="0"/>
              <a:t>comité de gestion composé notamment de représentants des travailleurs, des employeurs et des indépendants</a:t>
            </a:r>
          </a:p>
          <a:p>
            <a:pPr algn="just"/>
            <a:r>
              <a:rPr lang="fr-BE" altLang="en-US" sz="2000" dirty="0"/>
              <a:t>certaine autonomie </a:t>
            </a:r>
          </a:p>
          <a:p>
            <a:pPr lvl="1" algn="just"/>
            <a:r>
              <a:rPr lang="fr-BE" altLang="en-US" sz="1800" dirty="0"/>
              <a:t>arrêté royal du 3 avril 1997 portant des mesures en vue de la responsabilisation des institutions publiques de sécurité sociale</a:t>
            </a:r>
          </a:p>
          <a:p>
            <a:pPr lvl="1" algn="just"/>
            <a:r>
              <a:rPr lang="fr-BE" altLang="en-US" sz="1800" dirty="0"/>
              <a:t>technique du contrat </a:t>
            </a:r>
            <a:r>
              <a:rPr lang="fr-BE" altLang="en-US" sz="1800" dirty="0" smtClean="0"/>
              <a:t>d’administration</a:t>
            </a:r>
          </a:p>
          <a:p>
            <a:pPr lvl="2" algn="just"/>
            <a:r>
              <a:rPr lang="fr-BE" altLang="en-US" dirty="0"/>
              <a:t>c</a:t>
            </a:r>
            <a:r>
              <a:rPr lang="fr-BE" altLang="en-US" dirty="0" smtClean="0"/>
              <a:t>ontrat entre l’Etat et la BCSS</a:t>
            </a:r>
          </a:p>
          <a:p>
            <a:pPr lvl="2" algn="just"/>
            <a:r>
              <a:rPr lang="fr-BE" altLang="en-US" dirty="0"/>
              <a:t>c</a:t>
            </a:r>
            <a:r>
              <a:rPr lang="fr-BE" altLang="en-US" dirty="0" smtClean="0"/>
              <a:t>ontient les règles et conditions spécifiques dans lesquelles la BCSS remplit ses missions</a:t>
            </a:r>
          </a:p>
          <a:p>
            <a:pPr lvl="2" algn="just"/>
            <a:r>
              <a:rPr lang="fr-BE" altLang="en-US" dirty="0" smtClean="0"/>
              <a:t>BCSS est une ‘institution publique de sécurité sociale’ (IPSS)</a:t>
            </a:r>
          </a:p>
          <a:p>
            <a:pPr lvl="2" algn="just"/>
            <a:endParaRPr lang="fr-BE" altLang="en-US" sz="1800" dirty="0"/>
          </a:p>
          <a:p>
            <a:endParaRPr lang="en-US" dirty="0"/>
          </a:p>
        </p:txBody>
      </p:sp>
    </p:spTree>
    <p:extLst>
      <p:ext uri="{BB962C8B-B14F-4D97-AF65-F5344CB8AC3E}">
        <p14:creationId xmlns:p14="http://schemas.microsoft.com/office/powerpoint/2010/main" val="2355230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FR" dirty="0"/>
              <a:t>b</a:t>
            </a:r>
            <a:r>
              <a:rPr lang="fr-FR" sz="2000" dirty="0" smtClean="0"/>
              <a:t>ut</a:t>
            </a:r>
          </a:p>
          <a:p>
            <a:pPr lvl="1"/>
            <a:r>
              <a:rPr lang="fr-FR" dirty="0"/>
              <a:t>agir comme moteur et coordinateur de l’</a:t>
            </a:r>
            <a:r>
              <a:rPr lang="fr-FR" dirty="0" err="1"/>
              <a:t>eGovernment</a:t>
            </a:r>
            <a:r>
              <a:rPr lang="fr-FR" dirty="0"/>
              <a:t>  dans le secteur social</a:t>
            </a:r>
          </a:p>
          <a:p>
            <a:pPr lvl="1"/>
            <a:r>
              <a:rPr lang="fr-FR" dirty="0"/>
              <a:t>rassembler et faire collaborer les acteurs du terrain pour améliorer la qualité, l’efficacité, l’efficience et la performance du secteur social</a:t>
            </a:r>
          </a:p>
          <a:p>
            <a:pPr lvl="1"/>
            <a:r>
              <a:rPr lang="fr-FR" dirty="0"/>
              <a:t>travailler sans relâche à la réforme des processus et des relations entre les 3.000 instances actives dans le secteur social (entités fédérales, fédérées et locales) et entre ces instances, les corps intermédiaires, et les citoyens et entreprises</a:t>
            </a:r>
          </a:p>
          <a:p>
            <a:pPr lvl="1"/>
            <a:endParaRPr lang="fr-FR" dirty="0"/>
          </a:p>
          <a:p>
            <a:pPr marL="0" indent="0">
              <a:buNone/>
            </a:pPr>
            <a:endParaRPr lang="en-US" dirty="0"/>
          </a:p>
        </p:txBody>
      </p:sp>
    </p:spTree>
    <p:extLst>
      <p:ext uri="{BB962C8B-B14F-4D97-AF65-F5344CB8AC3E}">
        <p14:creationId xmlns:p14="http://schemas.microsoft.com/office/powerpoint/2010/main" val="2982999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Banque Carrefour de la sécurité sociale</a:t>
            </a:r>
            <a:endParaRPr lang="en-US" dirty="0"/>
          </a:p>
        </p:txBody>
      </p:sp>
      <p:sp>
        <p:nvSpPr>
          <p:cNvPr id="3" name="Content Placeholder 2"/>
          <p:cNvSpPr>
            <a:spLocks noGrp="1"/>
          </p:cNvSpPr>
          <p:nvPr>
            <p:ph idx="1"/>
          </p:nvPr>
        </p:nvSpPr>
        <p:spPr/>
        <p:txBody>
          <a:bodyPr/>
          <a:lstStyle/>
          <a:p>
            <a:r>
              <a:rPr lang="fr-BE" altLang="en-US" dirty="0"/>
              <a:t>i</a:t>
            </a:r>
            <a:r>
              <a:rPr lang="fr-BE" altLang="en-US" sz="2000" dirty="0" smtClean="0"/>
              <a:t>nnovation</a:t>
            </a:r>
          </a:p>
          <a:p>
            <a:pPr lvl="1"/>
            <a:r>
              <a:rPr lang="fr-BE" altLang="en-US" dirty="0"/>
              <a:t>capacité à anticiper les grands défis et à y apporter des réponses innovantes</a:t>
            </a:r>
          </a:p>
          <a:p>
            <a:pPr lvl="1"/>
            <a:r>
              <a:rPr lang="fr-BE" altLang="en-US" dirty="0"/>
              <a:t>pionnier pour légiférer sur les nouvelles technologies et pour implémenter de nouveaux projets qui font appel à ces nouvelles technologies</a:t>
            </a:r>
          </a:p>
          <a:p>
            <a:pPr lvl="1"/>
            <a:r>
              <a:rPr lang="fr-BE" altLang="en-US" dirty="0"/>
              <a:t>plate-forme informatique complètement orientée services (SOA)</a:t>
            </a:r>
          </a:p>
          <a:p>
            <a:pPr lvl="1"/>
            <a:r>
              <a:rPr lang="fr-BE" altLang="en-US" dirty="0"/>
              <a:t>G-cloud</a:t>
            </a:r>
          </a:p>
          <a:p>
            <a:pPr lvl="1"/>
            <a:endParaRPr lang="fr-BE" altLang="en-US" dirty="0"/>
          </a:p>
          <a:p>
            <a:endParaRPr lang="en-US" dirty="0"/>
          </a:p>
        </p:txBody>
      </p:sp>
    </p:spTree>
    <p:extLst>
      <p:ext uri="{BB962C8B-B14F-4D97-AF65-F5344CB8AC3E}">
        <p14:creationId xmlns:p14="http://schemas.microsoft.com/office/powerpoint/2010/main" val="222293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smtClean="0"/>
              <a:t>Banque Carrefour de la sécurité sociale</a:t>
            </a:r>
            <a:endParaRPr lang="en-US" dirty="0"/>
          </a:p>
        </p:txBody>
      </p:sp>
      <p:sp>
        <p:nvSpPr>
          <p:cNvPr id="3" name="Content Placeholder 2"/>
          <p:cNvSpPr>
            <a:spLocks noGrp="1"/>
          </p:cNvSpPr>
          <p:nvPr>
            <p:ph idx="1"/>
          </p:nvPr>
        </p:nvSpPr>
        <p:spPr/>
        <p:txBody>
          <a:bodyPr>
            <a:normAutofit lnSpcReduction="10000"/>
          </a:bodyPr>
          <a:lstStyle/>
          <a:p>
            <a:r>
              <a:rPr lang="fr-BE" altLang="en-US" dirty="0" smtClean="0"/>
              <a:t>résultats</a:t>
            </a:r>
          </a:p>
          <a:p>
            <a:pPr lvl="1"/>
            <a:r>
              <a:rPr lang="fr-BE" altLang="en-US" dirty="0" smtClean="0"/>
              <a:t>un réseau avec des services de base</a:t>
            </a:r>
          </a:p>
          <a:p>
            <a:pPr lvl="1"/>
            <a:r>
              <a:rPr lang="fr-BE" altLang="en-US" dirty="0" smtClean="0"/>
              <a:t>&gt; 1,9 milliard de messages échangés entre les acteurs du secteur en 2022</a:t>
            </a:r>
          </a:p>
          <a:p>
            <a:pPr lvl="1"/>
            <a:r>
              <a:rPr lang="fr-BE" altLang="en-US" dirty="0" smtClean="0"/>
              <a:t>identification unique des citoyens et des entreprises </a:t>
            </a:r>
          </a:p>
          <a:p>
            <a:pPr lvl="1"/>
            <a:r>
              <a:rPr lang="fr-BE" altLang="en-US" dirty="0" smtClean="0"/>
              <a:t>rationalisation, collecte unique  et réutilisation</a:t>
            </a:r>
            <a:r>
              <a:rPr lang="fr-BE" dirty="0" smtClean="0"/>
              <a:t> des données</a:t>
            </a:r>
          </a:p>
          <a:p>
            <a:pPr lvl="1"/>
            <a:r>
              <a:rPr lang="fr-BE" dirty="0" smtClean="0"/>
              <a:t>220 messages structurés et 120 services web en production, après optimisation des processus et autorisations du Comité de Sécurité de l’Information</a:t>
            </a:r>
          </a:p>
          <a:p>
            <a:pPr lvl="1"/>
            <a:r>
              <a:rPr lang="fr-BE" dirty="0" smtClean="0"/>
              <a:t>déclaration multifonctionnelle des données salaire et temps de travail des employeurs à l’ensemble de la sécurité sociale, d’application à application</a:t>
            </a:r>
          </a:p>
          <a:p>
            <a:pPr lvl="1"/>
            <a:r>
              <a:rPr lang="fr-BE" dirty="0" smtClean="0"/>
              <a:t>suppression de pratiquement tous les échanges d’information papier directs ou indirects  (via les citoyens ou les entreprises)</a:t>
            </a:r>
          </a:p>
          <a:p>
            <a:pPr lvl="1"/>
            <a:r>
              <a:rPr lang="fr-BE" dirty="0" smtClean="0"/>
              <a:t>charges des employeurs diminuées d’1 milliard </a:t>
            </a:r>
            <a:r>
              <a:rPr lang="fr-FR" dirty="0" smtClean="0"/>
              <a:t>€ (chiffres &gt; ASA) pour le secteur social</a:t>
            </a:r>
          </a:p>
          <a:p>
            <a:pPr lvl="1"/>
            <a:r>
              <a:rPr lang="fr-FR" dirty="0" smtClean="0"/>
              <a:t>lutte plus efficace contre la fraude</a:t>
            </a:r>
            <a:endParaRPr lang="fr-BE" dirty="0" smtClean="0"/>
          </a:p>
          <a:p>
            <a:pPr lvl="1"/>
            <a:r>
              <a:rPr lang="fr-BE" altLang="en-US" dirty="0" smtClean="0"/>
              <a:t>automatisation des droits supplémentaires </a:t>
            </a:r>
          </a:p>
          <a:p>
            <a:pPr lvl="1"/>
            <a:r>
              <a:rPr lang="fr-BE" altLang="en-US" dirty="0" smtClean="0"/>
              <a:t>data center commun aux IPSS, environnement SOA, services partagés et intégrés, environnement cloud</a:t>
            </a:r>
            <a:endParaRPr lang="en-US" altLang="en-US" dirty="0" smtClean="0"/>
          </a:p>
        </p:txBody>
      </p:sp>
    </p:spTree>
    <p:extLst>
      <p:ext uri="{BB962C8B-B14F-4D97-AF65-F5344CB8AC3E}">
        <p14:creationId xmlns:p14="http://schemas.microsoft.com/office/powerpoint/2010/main" val="2108604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Un </a:t>
            </a:r>
            <a:r>
              <a:rPr lang="fr-FR" dirty="0"/>
              <a:t>réseau avec des services de base</a:t>
            </a:r>
          </a:p>
        </p:txBody>
      </p:sp>
      <p:sp>
        <p:nvSpPr>
          <p:cNvPr id="3" name="Content Placeholder 2"/>
          <p:cNvSpPr>
            <a:spLocks noGrp="1"/>
          </p:cNvSpPr>
          <p:nvPr>
            <p:ph idx="1"/>
          </p:nvPr>
        </p:nvSpPr>
        <p:spPr>
          <a:xfrm>
            <a:off x="881064" y="1705346"/>
            <a:ext cx="10515600" cy="4351338"/>
          </a:xfrm>
        </p:spPr>
        <p:txBody>
          <a:bodyPr>
            <a:normAutofit/>
          </a:bodyPr>
          <a:lstStyle/>
          <a:p>
            <a:r>
              <a:rPr lang="fr-BE" dirty="0"/>
              <a:t>r</a:t>
            </a:r>
            <a:r>
              <a:rPr lang="fr-BE" sz="2000" dirty="0" smtClean="0"/>
              <a:t>éseau</a:t>
            </a:r>
            <a:r>
              <a:rPr lang="fr-BE" dirty="0" smtClean="0"/>
              <a:t> technique</a:t>
            </a:r>
            <a:endParaRPr lang="en-US" sz="2000" dirty="0"/>
          </a:p>
        </p:txBody>
      </p:sp>
      <p:grpSp>
        <p:nvGrpSpPr>
          <p:cNvPr id="93" name="Group 92"/>
          <p:cNvGrpSpPr/>
          <p:nvPr/>
        </p:nvGrpSpPr>
        <p:grpSpPr>
          <a:xfrm>
            <a:off x="2276565" y="1594105"/>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5" name="Rectangle 5"/>
            <p:cNvSpPr>
              <a:spLocks noChangeArrowheads="1"/>
            </p:cNvSpPr>
            <p:nvPr/>
          </p:nvSpPr>
          <p:spPr bwMode="auto">
            <a:xfrm>
              <a:off x="2493963" y="4092575"/>
              <a:ext cx="82550"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6" name="Rectangle 6"/>
            <p:cNvSpPr>
              <a:spLocks noChangeArrowheads="1"/>
            </p:cNvSpPr>
            <p:nvPr/>
          </p:nvSpPr>
          <p:spPr bwMode="auto">
            <a:xfrm>
              <a:off x="2493963" y="3849688"/>
              <a:ext cx="82550"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7" name="Rectangle 10"/>
            <p:cNvSpPr>
              <a:spLocks noChangeArrowheads="1"/>
            </p:cNvSpPr>
            <p:nvPr/>
          </p:nvSpPr>
          <p:spPr bwMode="auto">
            <a:xfrm>
              <a:off x="4614863" y="3849688"/>
              <a:ext cx="84137" cy="17018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03079"/>
              <a:ext cx="312738"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880842"/>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880842"/>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ONEm</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a:solidFill>
                    <a:srgbClr val="000000"/>
                  </a:solidFill>
                  <a:latin typeface="+mn-lt"/>
                  <a:sym typeface="Arial" charset="0"/>
                </a:rPr>
                <a:t>Utilisateurs</a:t>
              </a: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597864"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48" name="Rectangle 77"/>
            <p:cNvSpPr>
              <a:spLocks noChangeArrowheads="1"/>
            </p:cNvSpPr>
            <p:nvPr/>
          </p:nvSpPr>
          <p:spPr bwMode="auto">
            <a:xfrm>
              <a:off x="1454150" y="4092575"/>
              <a:ext cx="82550"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0" name="Rectangle 79"/>
            <p:cNvSpPr>
              <a:spLocks noChangeArrowheads="1"/>
            </p:cNvSpPr>
            <p:nvPr/>
          </p:nvSpPr>
          <p:spPr bwMode="auto">
            <a:xfrm>
              <a:off x="1454150" y="3849688"/>
              <a:ext cx="82550"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38248" y="5065713"/>
              <a:ext cx="72000" cy="1133475"/>
            </a:xfrm>
            <a:prstGeom prst="rect">
              <a:avLst/>
            </a:prstGeom>
            <a:solidFill>
              <a:schemeClr val="tx1">
                <a:lumMod val="50000"/>
                <a:lumOff val="50000"/>
              </a:schemeClr>
            </a:solidFill>
            <a:ln w="9525">
              <a:noFill/>
              <a:miter lim="800000"/>
              <a:headEnd/>
              <a:tailEnd/>
            </a:ln>
            <a:extLst/>
          </p:spPr>
          <p:txBody>
            <a:bodyPr wrap="none" anchor="ctr"/>
            <a:lstStyle/>
            <a:p>
              <a:endParaRPr lang="fr-FR" altLang="en-US"/>
            </a:p>
          </p:txBody>
        </p:sp>
        <p:sp>
          <p:nvSpPr>
            <p:cNvPr id="158" name="AutoShape 89"/>
            <p:cNvSpPr>
              <a:spLocks noChangeArrowheads="1"/>
            </p:cNvSpPr>
            <p:nvPr/>
          </p:nvSpPr>
          <p:spPr bwMode="auto">
            <a:xfrm>
              <a:off x="1454150" y="5065713"/>
              <a:ext cx="249238" cy="161925"/>
            </a:xfrm>
            <a:prstGeom prst="parallelogram">
              <a:avLst>
                <a:gd name="adj" fmla="val 87486"/>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CIN</a:t>
              </a:r>
            </a:p>
          </p:txBody>
        </p:sp>
        <p:sp>
          <p:nvSpPr>
            <p:cNvPr id="163" name="Rectangle 97"/>
            <p:cNvSpPr>
              <a:spLocks noChangeArrowheads="1"/>
            </p:cNvSpPr>
            <p:nvPr/>
          </p:nvSpPr>
          <p:spPr bwMode="auto">
            <a:xfrm>
              <a:off x="787400" y="3787775"/>
              <a:ext cx="7739063" cy="619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64"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a:buSzPct val="100000"/>
                <a:defRPr/>
              </a:pPr>
              <a:r>
                <a:rPr lang="fr-BE" dirty="0">
                  <a:solidFill>
                    <a:srgbClr val="000000"/>
                  </a:solidFill>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solidFill>
              <a:schemeClr val="tx1">
                <a:lumMod val="50000"/>
                <a:lumOff val="50000"/>
              </a:schemeClr>
            </a:solidFill>
            <a:ln w="9525">
              <a:noFill/>
              <a:miter lim="800000"/>
              <a:headEnd/>
              <a:tailEnd/>
            </a:ln>
            <a:extLst/>
          </p:spPr>
          <p:txBody>
            <a:bodyPr wrap="none" anchor="ctr"/>
            <a:lstStyle/>
            <a:p>
              <a:endParaRPr lang="fr-FR" altLang="en-US"/>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71" name="Rectangle 110"/>
            <p:cNvSpPr>
              <a:spLocks noChangeArrowheads="1"/>
            </p:cNvSpPr>
            <p:nvPr/>
          </p:nvSpPr>
          <p:spPr bwMode="auto">
            <a:xfrm>
              <a:off x="6583363" y="3862388"/>
              <a:ext cx="73025"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INASTI</a:t>
              </a: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BCSS</a:t>
              </a:r>
            </a:p>
          </p:txBody>
        </p:sp>
        <p:sp>
          <p:nvSpPr>
            <p:cNvPr id="180" name="AutoShape 89"/>
            <p:cNvSpPr>
              <a:spLocks noChangeArrowheads="1"/>
            </p:cNvSpPr>
            <p:nvPr/>
          </p:nvSpPr>
          <p:spPr bwMode="auto">
            <a:xfrm>
              <a:off x="7596188" y="5084763"/>
              <a:ext cx="215900" cy="161925"/>
            </a:xfrm>
            <a:prstGeom prst="parallelogram">
              <a:avLst>
                <a:gd name="adj" fmla="val 87556"/>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Tree>
    <p:extLst>
      <p:ext uri="{BB962C8B-B14F-4D97-AF65-F5344CB8AC3E}">
        <p14:creationId xmlns:p14="http://schemas.microsoft.com/office/powerpoint/2010/main" val="725957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Un </a:t>
            </a:r>
            <a:r>
              <a:rPr lang="fr-FR" dirty="0"/>
              <a:t>réseau avec des services de base</a:t>
            </a:r>
          </a:p>
        </p:txBody>
      </p:sp>
      <p:sp>
        <p:nvSpPr>
          <p:cNvPr id="3" name="Content Placeholder 2"/>
          <p:cNvSpPr>
            <a:spLocks noGrp="1"/>
          </p:cNvSpPr>
          <p:nvPr>
            <p:ph idx="1"/>
          </p:nvPr>
        </p:nvSpPr>
        <p:spPr/>
        <p:txBody>
          <a:bodyPr/>
          <a:lstStyle/>
          <a:p>
            <a:r>
              <a:rPr lang="fr-BE" dirty="0"/>
              <a:t>r</a:t>
            </a:r>
            <a:r>
              <a:rPr lang="fr-BE" sz="2000" dirty="0" smtClean="0"/>
              <a:t>éseau fonctionnel</a:t>
            </a:r>
            <a:endParaRPr lang="fr-BE" sz="2000" dirty="0"/>
          </a:p>
          <a:p>
            <a:endParaRPr lang="en-US" dirty="0"/>
          </a:p>
        </p:txBody>
      </p:sp>
      <p:grpSp>
        <p:nvGrpSpPr>
          <p:cNvPr id="84" name="Group 83"/>
          <p:cNvGrpSpPr/>
          <p:nvPr/>
        </p:nvGrpSpPr>
        <p:grpSpPr>
          <a:xfrm>
            <a:off x="2503609" y="1404565"/>
            <a:ext cx="7560841" cy="5111750"/>
            <a:chOff x="467544" y="1404565"/>
            <a:chExt cx="7560841" cy="5111750"/>
          </a:xfrm>
        </p:grpSpPr>
        <p:grpSp>
          <p:nvGrpSpPr>
            <p:cNvPr id="85" name="Group 30720"/>
            <p:cNvGrpSpPr>
              <a:grpSpLocks/>
            </p:cNvGrpSpPr>
            <p:nvPr/>
          </p:nvGrpSpPr>
          <p:grpSpPr bwMode="auto">
            <a:xfrm>
              <a:off x="467544" y="1404565"/>
              <a:ext cx="7264400" cy="5111750"/>
              <a:chOff x="387375" y="1114698"/>
              <a:chExt cx="7263209" cy="5111774"/>
            </a:xfrm>
          </p:grpSpPr>
          <p:sp>
            <p:nvSpPr>
              <p:cNvPr id="89" name="Freeform 88"/>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90" name="Freeform 89"/>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91" name="Freeform 90"/>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SFP</a:t>
                </a:r>
                <a:endParaRPr lang="en-US" sz="1400" dirty="0"/>
              </a:p>
            </p:txBody>
          </p:sp>
          <p:sp>
            <p:nvSpPr>
              <p:cNvPr id="92" name="Freeform 91"/>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93" name="Group 2"/>
              <p:cNvGrpSpPr>
                <a:grpSpLocks/>
              </p:cNvGrpSpPr>
              <p:nvPr/>
            </p:nvGrpSpPr>
            <p:grpSpPr bwMode="auto">
              <a:xfrm>
                <a:off x="2394117" y="2169249"/>
                <a:ext cx="4103785" cy="3201853"/>
                <a:chOff x="2451795" y="2242795"/>
                <a:chExt cx="3683720" cy="2908915"/>
              </a:xfrm>
            </p:grpSpPr>
            <p:sp>
              <p:nvSpPr>
                <p:cNvPr id="102" name="Freeform 101"/>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150" dirty="0" smtClean="0"/>
                    <a:t>ORINT</a:t>
                  </a:r>
                  <a:endParaRPr lang="en-US" sz="1150" dirty="0"/>
                </a:p>
              </p:txBody>
            </p:sp>
            <p:sp>
              <p:nvSpPr>
                <p:cNvPr id="103" name="Freeform 102"/>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104" name="Freeform 103"/>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105" name="Freeform 104"/>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106" name="Freeform 105"/>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107" name="Freeform 106"/>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108" name="Freeform 107"/>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109" name="Freeform 108"/>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110" name="Freeform 109"/>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94" name="Freeform 93"/>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95"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 name="Group 30719"/>
              <p:cNvGrpSpPr>
                <a:grpSpLocks/>
              </p:cNvGrpSpPr>
              <p:nvPr/>
            </p:nvGrpSpPr>
            <p:grpSpPr bwMode="auto">
              <a:xfrm>
                <a:off x="839738" y="1379812"/>
                <a:ext cx="1499942" cy="3134055"/>
                <a:chOff x="134159" y="1079090"/>
                <a:chExt cx="1499942" cy="3134055"/>
              </a:xfrm>
            </p:grpSpPr>
            <p:sp>
              <p:nvSpPr>
                <p:cNvPr id="99" name="Freeform 98"/>
                <p:cNvSpPr>
                  <a:spLocks noChangeAspect="1"/>
                </p:cNvSpPr>
                <p:nvPr/>
              </p:nvSpPr>
              <p:spPr bwMode="auto">
                <a:xfrm>
                  <a:off x="330542" y="3036583"/>
                  <a:ext cx="1205378" cy="117656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smtClean="0">
                      <a:latin typeface="Calibri Light" panose="020F0302020204030204" pitchFamily="34" charset="0"/>
                    </a:rPr>
                    <a:t>Villes </a:t>
                  </a:r>
                  <a:r>
                    <a:rPr lang="fr-BE" sz="1400" dirty="0" err="1">
                      <a:latin typeface="Calibri Light" panose="020F0302020204030204" pitchFamily="34" charset="0"/>
                    </a:rPr>
                    <a:t>communesCPAS</a:t>
                  </a:r>
                  <a:endParaRPr lang="en-US" sz="1400" dirty="0">
                    <a:latin typeface="Calibri Light" panose="020F0302020204030204" pitchFamily="34" charset="0"/>
                  </a:endParaRPr>
                </a:p>
              </p:txBody>
            </p:sp>
            <p:sp>
              <p:nvSpPr>
                <p:cNvPr id="100" name="Freeform 99"/>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a:latin typeface="Calibri Light" panose="020F0302020204030204" pitchFamily="34" charset="0"/>
                    </a:rPr>
                    <a:t>d’intérêt public  </a:t>
                  </a:r>
                </a:p>
              </p:txBody>
            </p:sp>
            <p:sp>
              <p:nvSpPr>
                <p:cNvPr id="101" name="Freeform 100"/>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86" name="Flowchart: Connector 85"/>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reeform 87"/>
            <p:cNvSpPr>
              <a:spLocks noChangeAspect="1"/>
            </p:cNvSpPr>
            <p:nvPr/>
          </p:nvSpPr>
          <p:spPr bwMode="auto">
            <a:xfrm>
              <a:off x="6777533" y="2931017"/>
              <a:ext cx="1250852" cy="1218063"/>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Régions </a:t>
              </a:r>
              <a:r>
                <a:rPr lang="fr-BE" sz="1200" dirty="0" smtClean="0">
                  <a:latin typeface="Calibri Light" panose="020F0302020204030204" pitchFamily="34" charset="0"/>
                </a:rPr>
                <a:t> </a:t>
              </a:r>
              <a:r>
                <a:rPr lang="fr-BE" sz="1200" dirty="0">
                  <a:latin typeface="Calibri Light" panose="020F0302020204030204" pitchFamily="34" charset="0"/>
                </a:rPr>
                <a:t>Communautés</a:t>
              </a:r>
            </a:p>
          </p:txBody>
        </p:sp>
      </p:grpSp>
    </p:spTree>
    <p:extLst>
      <p:ext uri="{BB962C8B-B14F-4D97-AF65-F5344CB8AC3E}">
        <p14:creationId xmlns:p14="http://schemas.microsoft.com/office/powerpoint/2010/main" val="2461358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60640" y="2909454"/>
            <a:ext cx="868220" cy="369332"/>
          </a:xfrm>
          <a:prstGeom prst="rect">
            <a:avLst/>
          </a:prstGeom>
          <a:noFill/>
        </p:spPr>
        <p:txBody>
          <a:bodyPr wrap="square" rtlCol="0">
            <a:spAutoFit/>
          </a:bodyPr>
          <a:lstStyle/>
          <a:p>
            <a:r>
              <a:rPr lang="en-US" dirty="0" smtClean="0">
                <a:solidFill>
                  <a:srgbClr val="E2543C"/>
                </a:solidFill>
              </a:rPr>
              <a:t>+28%</a:t>
            </a:r>
            <a:endParaRPr lang="en-US" dirty="0">
              <a:solidFill>
                <a:srgbClr val="E2543C"/>
              </a:solidFill>
            </a:endParaRPr>
          </a:p>
        </p:txBody>
      </p:sp>
      <p:grpSp>
        <p:nvGrpSpPr>
          <p:cNvPr id="4" name="Group 3"/>
          <p:cNvGrpSpPr/>
          <p:nvPr/>
        </p:nvGrpSpPr>
        <p:grpSpPr>
          <a:xfrm>
            <a:off x="1600818" y="1194566"/>
            <a:ext cx="8808354" cy="5449458"/>
            <a:chOff x="1657968" y="1156466"/>
            <a:chExt cx="8808354" cy="5449458"/>
          </a:xfrm>
        </p:grpSpPr>
        <p:pic>
          <p:nvPicPr>
            <p:cNvPr id="5" name="Picture 4"/>
            <p:cNvPicPr>
              <a:picLocks noChangeAspect="1"/>
            </p:cNvPicPr>
            <p:nvPr/>
          </p:nvPicPr>
          <p:blipFill>
            <a:blip r:embed="rId2"/>
            <a:stretch>
              <a:fillRect/>
            </a:stretch>
          </p:blipFill>
          <p:spPr>
            <a:xfrm>
              <a:off x="1657968" y="1156466"/>
              <a:ext cx="8808354" cy="5449458"/>
            </a:xfrm>
            <a:prstGeom prst="rect">
              <a:avLst/>
            </a:prstGeom>
          </p:spPr>
        </p:pic>
        <p:sp>
          <p:nvSpPr>
            <p:cNvPr id="7" name="TextBox 6"/>
            <p:cNvSpPr txBox="1"/>
            <p:nvPr/>
          </p:nvSpPr>
          <p:spPr>
            <a:xfrm>
              <a:off x="8417790" y="2871354"/>
              <a:ext cx="868220" cy="369332"/>
            </a:xfrm>
            <a:prstGeom prst="rect">
              <a:avLst/>
            </a:prstGeom>
            <a:noFill/>
          </p:spPr>
          <p:txBody>
            <a:bodyPr wrap="square" rtlCol="0">
              <a:spAutoFit/>
            </a:bodyPr>
            <a:lstStyle/>
            <a:p>
              <a:r>
                <a:rPr lang="en-US" dirty="0" smtClean="0">
                  <a:solidFill>
                    <a:srgbClr val="E2543C"/>
                  </a:solidFill>
                </a:rPr>
                <a:t>+28%</a:t>
              </a:r>
              <a:endParaRPr lang="en-US" dirty="0">
                <a:solidFill>
                  <a:srgbClr val="E2543C"/>
                </a:solidFill>
              </a:endParaRPr>
            </a:p>
          </p:txBody>
        </p:sp>
      </p:grpSp>
    </p:spTree>
    <p:extLst>
      <p:ext uri="{BB962C8B-B14F-4D97-AF65-F5344CB8AC3E}">
        <p14:creationId xmlns:p14="http://schemas.microsoft.com/office/powerpoint/2010/main" val="134829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Simplification de processus</a:t>
            </a:r>
            <a:endParaRPr lang="en-US" dirty="0"/>
          </a:p>
        </p:txBody>
      </p:sp>
      <p:sp>
        <p:nvSpPr>
          <p:cNvPr id="3" name="Content Placeholder 2"/>
          <p:cNvSpPr>
            <a:spLocks noGrp="1"/>
          </p:cNvSpPr>
          <p:nvPr>
            <p:ph idx="1"/>
          </p:nvPr>
        </p:nvSpPr>
        <p:spPr>
          <a:xfrm>
            <a:off x="838200" y="1718044"/>
            <a:ext cx="10515600" cy="4719331"/>
          </a:xfrm>
        </p:spPr>
        <p:txBody>
          <a:bodyPr>
            <a:normAutofit fontScale="85000" lnSpcReduction="20000"/>
          </a:bodyPr>
          <a:lstStyle/>
          <a:p>
            <a:r>
              <a:rPr lang="fr-BE" sz="2400" dirty="0"/>
              <a:t>entre 3.000 acteurs concernés par la protection sociale</a:t>
            </a:r>
            <a:endParaRPr lang="en-US" sz="2400" dirty="0"/>
          </a:p>
          <a:p>
            <a:endParaRPr lang="fr-BE" dirty="0" smtClean="0"/>
          </a:p>
          <a:p>
            <a:endParaRPr lang="fr-BE" dirty="0"/>
          </a:p>
          <a:p>
            <a:endParaRPr lang="fr-BE" dirty="0" smtClean="0"/>
          </a:p>
          <a:p>
            <a:endParaRPr lang="fr-BE" sz="800" dirty="0" smtClean="0"/>
          </a:p>
          <a:p>
            <a:r>
              <a:rPr lang="fr-BE" sz="2400" dirty="0" smtClean="0"/>
              <a:t>entre </a:t>
            </a:r>
            <a:r>
              <a:rPr lang="fr-BE" sz="2400" dirty="0"/>
              <a:t>3.000 acteurs concernés par la protection sociale d’une part et </a:t>
            </a:r>
            <a:r>
              <a:rPr lang="fr-BE" sz="2400" dirty="0" smtClean="0"/>
              <a:t>225.000 </a:t>
            </a:r>
            <a:r>
              <a:rPr lang="fr-BE" sz="2400" dirty="0"/>
              <a:t>employeurs d’autre part</a:t>
            </a:r>
          </a:p>
          <a:p>
            <a:pPr marL="87312" lvl="1" indent="0">
              <a:buNone/>
            </a:pPr>
            <a:endParaRPr lang="fr-BE" dirty="0" smtClean="0">
              <a:sym typeface="Arial" charset="0"/>
            </a:endParaRPr>
          </a:p>
          <a:p>
            <a:pPr marL="87312" lvl="1" indent="0">
              <a:buNone/>
            </a:pPr>
            <a:endParaRPr lang="fr-BE" dirty="0">
              <a:sym typeface="Arial" charset="0"/>
            </a:endParaRPr>
          </a:p>
          <a:p>
            <a:pPr marL="87312" lvl="1" indent="0">
              <a:buNone/>
            </a:pPr>
            <a:endParaRPr lang="fr-BE" sz="1900" dirty="0">
              <a:sym typeface="Arial" charset="0"/>
            </a:endParaRPr>
          </a:p>
          <a:p>
            <a:pPr marL="87312" lvl="1" indent="0">
              <a:buNone/>
            </a:pPr>
            <a:endParaRPr lang="fr-BE" sz="1900" dirty="0">
              <a:sym typeface="Wingdings" panose="05000000000000000000" pitchFamily="2" charset="2"/>
            </a:endParaRPr>
          </a:p>
          <a:p>
            <a:pPr marL="87312" lvl="1" indent="0">
              <a:buNone/>
            </a:pPr>
            <a:endParaRPr lang="fr-BE" sz="700" dirty="0">
              <a:sym typeface="Wingdings" panose="05000000000000000000" pitchFamily="2" charset="2"/>
            </a:endParaRPr>
          </a:p>
          <a:p>
            <a:pPr marL="363538" lvl="1" indent="0">
              <a:buNone/>
            </a:pPr>
            <a:endParaRPr lang="fr-BE" sz="700" dirty="0">
              <a:sym typeface="Wingdings" panose="05000000000000000000" pitchFamily="2" charset="2"/>
            </a:endParaRPr>
          </a:p>
          <a:p>
            <a:pPr marL="363538" lvl="1" indent="0">
              <a:buNone/>
            </a:pPr>
            <a:endParaRPr lang="fr-BE" sz="2100" dirty="0" smtClean="0">
              <a:sym typeface="Wingdings" panose="05000000000000000000" pitchFamily="2" charset="2"/>
            </a:endParaRPr>
          </a:p>
          <a:p>
            <a:pPr marL="363538" lvl="1" indent="0">
              <a:buNone/>
            </a:pPr>
            <a:r>
              <a:rPr lang="fr-BE" sz="2100" dirty="0" smtClean="0">
                <a:sym typeface="Wingdings" panose="05000000000000000000" pitchFamily="2" charset="2"/>
              </a:rPr>
              <a:t> </a:t>
            </a:r>
            <a:r>
              <a:rPr lang="fr-BE" sz="2100" dirty="0">
                <a:sym typeface="Arial" charset="0"/>
              </a:rPr>
              <a:t>limité à 3 moments et si possible d'application à application</a:t>
            </a:r>
          </a:p>
          <a:p>
            <a:pPr marL="714375" lvl="1" indent="-93663"/>
            <a:r>
              <a:rPr lang="fr-BE" sz="1900" dirty="0">
                <a:sym typeface="Arial" charset="0"/>
              </a:rPr>
              <a:t>la déclaration immédiate d'emploi et de préavis </a:t>
            </a:r>
            <a:r>
              <a:rPr lang="fr-BE" sz="1900" dirty="0" smtClean="0">
                <a:sym typeface="Arial" charset="0"/>
              </a:rPr>
              <a:t>(uniquement par voie électronique)</a:t>
            </a:r>
          </a:p>
          <a:p>
            <a:pPr marL="714375" lvl="1" indent="-93663"/>
            <a:r>
              <a:rPr lang="fr-BE" sz="1900" dirty="0" smtClean="0">
                <a:sym typeface="Arial" charset="0"/>
              </a:rPr>
              <a:t>la déclaration trimestrielle relative au salaire et au temps de travail (uniquement par voie électronique)</a:t>
            </a:r>
          </a:p>
          <a:p>
            <a:pPr marL="714375" lvl="1" indent="-93663"/>
            <a:r>
              <a:rPr lang="fr-BE" sz="1900" dirty="0" smtClean="0">
                <a:sym typeface="Arial" charset="0"/>
              </a:rPr>
              <a:t>la </a:t>
            </a:r>
            <a:r>
              <a:rPr lang="fr-BE" sz="1900" dirty="0">
                <a:sym typeface="Arial" charset="0"/>
              </a:rPr>
              <a:t>survenance d'un risque social (par voie électronique ou sur papier</a:t>
            </a:r>
            <a:r>
              <a:rPr lang="fr-BE" sz="1900" dirty="0" smtClean="0">
                <a:sym typeface="Arial" charset="0"/>
              </a:rPr>
              <a:t>)</a:t>
            </a:r>
            <a:endParaRPr lang="en-US" dirty="0"/>
          </a:p>
          <a:p>
            <a:endParaRPr lang="en-US" dirty="0"/>
          </a:p>
        </p:txBody>
      </p:sp>
      <p:grpSp>
        <p:nvGrpSpPr>
          <p:cNvPr id="11" name="Group 10"/>
          <p:cNvGrpSpPr>
            <a:grpSpLocks noChangeAspect="1"/>
          </p:cNvGrpSpPr>
          <p:nvPr/>
        </p:nvGrpSpPr>
        <p:grpSpPr>
          <a:xfrm>
            <a:off x="1632558" y="2035654"/>
            <a:ext cx="4285069" cy="1152185"/>
            <a:chOff x="782754" y="1396727"/>
            <a:chExt cx="6183375" cy="1662603"/>
          </a:xfrm>
        </p:grpSpPr>
        <p:cxnSp>
          <p:nvCxnSpPr>
            <p:cNvPr id="6" name="Straight Arrow Connector 5"/>
            <p:cNvCxnSpPr/>
            <p:nvPr/>
          </p:nvCxnSpPr>
          <p:spPr>
            <a:xfrm>
              <a:off x="3116606" y="1893527"/>
              <a:ext cx="954113" cy="7438"/>
            </a:xfrm>
            <a:prstGeom prst="straightConnector1">
              <a:avLst/>
            </a:prstGeom>
            <a:ln w="107950">
              <a:solidFill>
                <a:srgbClr val="008CB2"/>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2754" y="2282275"/>
              <a:ext cx="2758084" cy="439680"/>
            </a:xfrm>
            <a:prstGeom prst="rect">
              <a:avLst/>
            </a:prstGeom>
          </p:spPr>
          <p:txBody>
            <a:bodyPr wrap="none">
              <a:spAutoFit/>
            </a:bodyPr>
            <a:lstStyle/>
            <a:p>
              <a:pPr algn="ctr"/>
              <a:r>
                <a:rPr lang="fr-BE" sz="1600" dirty="0"/>
                <a:t>800 formulaires papier </a:t>
              </a:r>
            </a:p>
          </p:txBody>
        </p:sp>
        <p:sp>
          <p:nvSpPr>
            <p:cNvPr id="8" name="Rectangle 7"/>
            <p:cNvSpPr/>
            <p:nvPr/>
          </p:nvSpPr>
          <p:spPr>
            <a:xfrm>
              <a:off x="4024464" y="2299882"/>
              <a:ext cx="2941665" cy="759448"/>
            </a:xfrm>
            <a:prstGeom prst="rect">
              <a:avLst/>
            </a:prstGeom>
          </p:spPr>
          <p:txBody>
            <a:bodyPr wrap="square">
              <a:spAutoFit/>
            </a:bodyPr>
            <a:lstStyle/>
            <a:p>
              <a:pPr algn="ctr"/>
              <a:r>
                <a:rPr lang="fr-BE" sz="1600" dirty="0"/>
                <a:t>220 processus électroniques</a:t>
              </a:r>
            </a:p>
          </p:txBody>
        </p:sp>
        <p:pic>
          <p:nvPicPr>
            <p:cNvPr id="9" name="Picture 13"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896" y="1508072"/>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7080" y="1396727"/>
              <a:ext cx="861087" cy="86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a:grpSpLocks noChangeAspect="1"/>
          </p:cNvGrpSpPr>
          <p:nvPr/>
        </p:nvGrpSpPr>
        <p:grpSpPr>
          <a:xfrm>
            <a:off x="1638413" y="3728054"/>
            <a:ext cx="4175529" cy="1156220"/>
            <a:chOff x="852854" y="3642388"/>
            <a:chExt cx="5785879" cy="1602133"/>
          </a:xfrm>
        </p:grpSpPr>
        <p:pic>
          <p:nvPicPr>
            <p:cNvPr id="12" name="Picture 13"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444" y="3748955"/>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543" y="3642388"/>
              <a:ext cx="861087" cy="86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a:off x="3106001" y="4101855"/>
              <a:ext cx="954113" cy="7438"/>
            </a:xfrm>
            <a:prstGeom prst="straightConnector1">
              <a:avLst/>
            </a:prstGeom>
            <a:ln w="107950">
              <a:solidFill>
                <a:srgbClr val="008CB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52854" y="4503475"/>
              <a:ext cx="2518551" cy="422210"/>
            </a:xfrm>
            <a:prstGeom prst="rect">
              <a:avLst/>
            </a:prstGeom>
          </p:spPr>
          <p:txBody>
            <a:bodyPr wrap="none">
              <a:spAutoFit/>
            </a:bodyPr>
            <a:lstStyle/>
            <a:p>
              <a:pPr algn="ctr"/>
              <a:r>
                <a:rPr lang="fr-BE" sz="1600"/>
                <a:t>80 formulaires papier </a:t>
              </a:r>
            </a:p>
          </p:txBody>
        </p:sp>
        <p:sp>
          <p:nvSpPr>
            <p:cNvPr id="16" name="Rectangle 15"/>
            <p:cNvSpPr/>
            <p:nvPr/>
          </p:nvSpPr>
          <p:spPr>
            <a:xfrm>
              <a:off x="3875032" y="4515250"/>
              <a:ext cx="2763701" cy="729271"/>
            </a:xfrm>
            <a:prstGeom prst="rect">
              <a:avLst/>
            </a:prstGeom>
          </p:spPr>
          <p:txBody>
            <a:bodyPr wrap="square">
              <a:spAutoFit/>
            </a:bodyPr>
            <a:lstStyle/>
            <a:p>
              <a:pPr algn="ctr"/>
              <a:r>
                <a:rPr lang="fr-BE" sz="1600" dirty="0"/>
                <a:t>30 processus électroniques</a:t>
              </a:r>
            </a:p>
          </p:txBody>
        </p:sp>
      </p:grpSp>
    </p:spTree>
    <p:extLst>
      <p:ext uri="{BB962C8B-B14F-4D97-AF65-F5344CB8AC3E}">
        <p14:creationId xmlns:p14="http://schemas.microsoft.com/office/powerpoint/2010/main" val="3940534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Simplification de processus</a:t>
            </a:r>
            <a:endParaRPr lang="en-US" dirty="0"/>
          </a:p>
        </p:txBody>
      </p:sp>
      <p:sp>
        <p:nvSpPr>
          <p:cNvPr id="3" name="Content Placeholder 2"/>
          <p:cNvSpPr>
            <a:spLocks noGrp="1"/>
          </p:cNvSpPr>
          <p:nvPr>
            <p:ph idx="1"/>
          </p:nvPr>
        </p:nvSpPr>
        <p:spPr/>
        <p:txBody>
          <a:bodyPr>
            <a:normAutofit/>
          </a:bodyPr>
          <a:lstStyle/>
          <a:p>
            <a:r>
              <a:rPr lang="fr-FR" sz="2000" dirty="0"/>
              <a:t>messages électroniques en moyenne réduits à 1/3 des rubriques des formulaires papier</a:t>
            </a:r>
          </a:p>
          <a:p>
            <a:endParaRPr lang="fr-BE" dirty="0" smtClean="0"/>
          </a:p>
          <a:p>
            <a:endParaRPr lang="fr-BE" dirty="0"/>
          </a:p>
          <a:p>
            <a:endParaRPr lang="fr-BE" dirty="0" smtClean="0"/>
          </a:p>
          <a:p>
            <a:r>
              <a:rPr lang="fr-FR" sz="2000" dirty="0" smtClean="0"/>
              <a:t>Bureau </a:t>
            </a:r>
            <a:r>
              <a:rPr lang="fr-FR" sz="2000" dirty="0"/>
              <a:t>du plan : les charges pour les entreprises sur le plan des formalités administratives </a:t>
            </a:r>
            <a:r>
              <a:rPr lang="fr-FR" sz="2000" dirty="0" smtClean="0"/>
              <a:t/>
            </a:r>
            <a:br>
              <a:rPr lang="fr-FR" sz="2000" dirty="0" smtClean="0"/>
            </a:br>
            <a:r>
              <a:rPr lang="fr-FR" sz="2000" dirty="0" smtClean="0"/>
              <a:t>dans </a:t>
            </a:r>
            <a:r>
              <a:rPr lang="fr-FR" sz="2000" dirty="0"/>
              <a:t>le secteur social ont diminué de &gt; 1 milliard € par </a:t>
            </a:r>
            <a:r>
              <a:rPr lang="fr-FR" sz="2000" dirty="0" smtClean="0"/>
              <a:t>an</a:t>
            </a:r>
            <a:endParaRPr lang="fr-BE" sz="2000" dirty="0" smtClean="0">
              <a:sym typeface="Arial" charset="0"/>
            </a:endParaRPr>
          </a:p>
          <a:p>
            <a:pPr marL="363538" lvl="1" indent="0">
              <a:buNone/>
            </a:pPr>
            <a:r>
              <a:rPr lang="fr-BE" sz="2800" dirty="0" smtClean="0">
                <a:sym typeface="Arial" charset="0"/>
              </a:rPr>
              <a:t>			    </a:t>
            </a:r>
          </a:p>
          <a:p>
            <a:endParaRPr lang="en-US" dirty="0"/>
          </a:p>
        </p:txBody>
      </p:sp>
      <p:grpSp>
        <p:nvGrpSpPr>
          <p:cNvPr id="5" name="Group 4"/>
          <p:cNvGrpSpPr>
            <a:grpSpLocks noChangeAspect="1"/>
          </p:cNvGrpSpPr>
          <p:nvPr/>
        </p:nvGrpSpPr>
        <p:grpSpPr>
          <a:xfrm>
            <a:off x="4023279" y="2274384"/>
            <a:ext cx="3226405" cy="909540"/>
            <a:chOff x="1732600" y="1836440"/>
            <a:chExt cx="3584895" cy="1010600"/>
          </a:xfrm>
        </p:grpSpPr>
        <p:pic>
          <p:nvPicPr>
            <p:cNvPr id="18" name="Picture 13"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600" y="18364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000" y="19888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400" y="21412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1695" y="2032004"/>
              <a:ext cx="705800" cy="7058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a:off x="3200391" y="2338225"/>
              <a:ext cx="954113" cy="7438"/>
            </a:xfrm>
            <a:prstGeom prst="straightConnector1">
              <a:avLst/>
            </a:prstGeom>
            <a:ln w="107950">
              <a:solidFill>
                <a:srgbClr val="008CB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a:grpSpLocks noChangeAspect="1"/>
          </p:cNvGrpSpPr>
          <p:nvPr/>
        </p:nvGrpSpPr>
        <p:grpSpPr>
          <a:xfrm>
            <a:off x="4906390" y="4415958"/>
            <a:ext cx="1979629" cy="766885"/>
            <a:chOff x="4986776" y="5085185"/>
            <a:chExt cx="1979629" cy="766885"/>
          </a:xfrm>
        </p:grpSpPr>
        <p:grpSp>
          <p:nvGrpSpPr>
            <p:cNvPr id="23" name="Group 22"/>
            <p:cNvGrpSpPr>
              <a:grpSpLocks noChangeAspect="1"/>
            </p:cNvGrpSpPr>
            <p:nvPr/>
          </p:nvGrpSpPr>
          <p:grpSpPr>
            <a:xfrm>
              <a:off x="5298157" y="5085185"/>
              <a:ext cx="1147021" cy="766885"/>
              <a:chOff x="1619672" y="5061460"/>
              <a:chExt cx="1296144" cy="866587"/>
            </a:xfrm>
          </p:grpSpPr>
          <p:cxnSp>
            <p:nvCxnSpPr>
              <p:cNvPr id="24" name="Straight Connector 23"/>
              <p:cNvCxnSpPr/>
              <p:nvPr/>
            </p:nvCxnSpPr>
            <p:spPr>
              <a:xfrm flipV="1">
                <a:off x="1619672" y="5061461"/>
                <a:ext cx="1296144" cy="866586"/>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5" name="Straight Connector 24"/>
              <p:cNvCxnSpPr/>
              <p:nvPr/>
            </p:nvCxnSpPr>
            <p:spPr>
              <a:xfrm>
                <a:off x="1619672" y="5061460"/>
                <a:ext cx="1296144" cy="866587"/>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grpSp>
        <p:sp>
          <p:nvSpPr>
            <p:cNvPr id="6" name="TextBox 5"/>
            <p:cNvSpPr txBox="1"/>
            <p:nvPr/>
          </p:nvSpPr>
          <p:spPr>
            <a:xfrm>
              <a:off x="4986776" y="5113466"/>
              <a:ext cx="1979629" cy="553998"/>
            </a:xfrm>
            <a:prstGeom prst="rect">
              <a:avLst/>
            </a:prstGeom>
            <a:noFill/>
          </p:spPr>
          <p:txBody>
            <a:bodyPr wrap="square" rtlCol="0">
              <a:spAutoFit/>
            </a:bodyPr>
            <a:lstStyle/>
            <a:p>
              <a:r>
                <a:rPr lang="fr-BE" sz="3000" dirty="0">
                  <a:sym typeface="Arial" charset="0"/>
                </a:rPr>
                <a:t>1 milliard €</a:t>
              </a:r>
              <a:endParaRPr lang="en-US" sz="3000" dirty="0"/>
            </a:p>
          </p:txBody>
        </p:sp>
      </p:grpSp>
    </p:spTree>
    <p:extLst>
      <p:ext uri="{BB962C8B-B14F-4D97-AF65-F5344CB8AC3E}">
        <p14:creationId xmlns:p14="http://schemas.microsoft.com/office/powerpoint/2010/main" val="1886420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Disponibilités</a:t>
            </a:r>
            <a:r>
              <a:rPr lang="en-US" dirty="0" smtClean="0"/>
              <a:t> et </a:t>
            </a:r>
            <a:r>
              <a:rPr lang="en-US" dirty="0" err="1" smtClean="0"/>
              <a:t>traitement</a:t>
            </a:r>
            <a:r>
              <a:rPr lang="en-US" dirty="0" smtClean="0"/>
              <a:t> </a:t>
            </a:r>
            <a:endParaRPr lang="en-US" dirty="0"/>
          </a:p>
        </p:txBody>
      </p:sp>
      <p:sp>
        <p:nvSpPr>
          <p:cNvPr id="3" name="Content Placeholder 2"/>
          <p:cNvSpPr>
            <a:spLocks noGrp="1"/>
          </p:cNvSpPr>
          <p:nvPr>
            <p:ph idx="1"/>
          </p:nvPr>
        </p:nvSpPr>
        <p:spPr/>
        <p:txBody>
          <a:bodyPr/>
          <a:lstStyle/>
          <a:p>
            <a:r>
              <a:rPr lang="fr-BE" dirty="0"/>
              <a:t>disponibilité des services  (norme: </a:t>
            </a:r>
            <a:r>
              <a:rPr lang="fr-BE" dirty="0">
                <a:solidFill>
                  <a:srgbClr val="008CB2"/>
                </a:solidFill>
              </a:rPr>
              <a:t>99%</a:t>
            </a:r>
            <a:r>
              <a:rPr lang="fr-BE" dirty="0"/>
              <a:t>)</a:t>
            </a:r>
            <a:endParaRPr lang="fr-FR" dirty="0"/>
          </a:p>
          <a:p>
            <a:pPr lvl="1"/>
            <a:r>
              <a:rPr lang="fr-FR" dirty="0"/>
              <a:t> </a:t>
            </a:r>
            <a:r>
              <a:rPr lang="fr-BE" dirty="0">
                <a:solidFill>
                  <a:srgbClr val="008CB2"/>
                </a:solidFill>
              </a:rPr>
              <a:t>99,99 %  </a:t>
            </a:r>
            <a:r>
              <a:rPr lang="fr-BE" dirty="0"/>
              <a:t>de disponibilité du système informatique de la BCSS </a:t>
            </a:r>
          </a:p>
          <a:p>
            <a:pPr lvl="1"/>
            <a:r>
              <a:rPr lang="fr-BE" dirty="0"/>
              <a:t> </a:t>
            </a:r>
            <a:r>
              <a:rPr lang="fr-BE" dirty="0">
                <a:solidFill>
                  <a:srgbClr val="008CB2"/>
                </a:solidFill>
              </a:rPr>
              <a:t>99,91 %</a:t>
            </a:r>
            <a:r>
              <a:rPr lang="fr-BE" b="1" dirty="0">
                <a:solidFill>
                  <a:srgbClr val="008CB2"/>
                </a:solidFill>
              </a:rPr>
              <a:t> </a:t>
            </a:r>
            <a:r>
              <a:rPr lang="fr-BE" dirty="0"/>
              <a:t>de disponibilité pour les services du Registre national </a:t>
            </a:r>
          </a:p>
          <a:p>
            <a:pPr lvl="1"/>
            <a:r>
              <a:rPr lang="fr-BE" dirty="0"/>
              <a:t> </a:t>
            </a:r>
            <a:r>
              <a:rPr lang="fr-BE" dirty="0">
                <a:solidFill>
                  <a:srgbClr val="008CB2"/>
                </a:solidFill>
              </a:rPr>
              <a:t>99,98 %</a:t>
            </a:r>
            <a:r>
              <a:rPr lang="fr-BE" dirty="0">
                <a:solidFill>
                  <a:srgbClr val="0082B8"/>
                </a:solidFill>
              </a:rPr>
              <a:t> </a:t>
            </a:r>
            <a:r>
              <a:rPr lang="fr-BE" dirty="0"/>
              <a:t>de disponibilité pour les services de l’ONSS</a:t>
            </a:r>
          </a:p>
          <a:p>
            <a:pPr lvl="1"/>
            <a:endParaRPr lang="fr-BE" sz="600" dirty="0"/>
          </a:p>
          <a:p>
            <a:r>
              <a:rPr lang="fr-BE" dirty="0"/>
              <a:t>délais de traitement (normes: </a:t>
            </a:r>
            <a:r>
              <a:rPr lang="fr-BE" dirty="0">
                <a:solidFill>
                  <a:srgbClr val="008CB2"/>
                </a:solidFill>
              </a:rPr>
              <a:t>99% - 99,5%) </a:t>
            </a:r>
          </a:p>
          <a:p>
            <a:pPr lvl="1"/>
            <a:r>
              <a:rPr lang="fr-BE" dirty="0"/>
              <a:t>délai maximal de 1 seconde dans </a:t>
            </a:r>
            <a:r>
              <a:rPr lang="fr-BE" dirty="0">
                <a:solidFill>
                  <a:srgbClr val="008CB2"/>
                </a:solidFill>
              </a:rPr>
              <a:t>99,66 %</a:t>
            </a:r>
            <a:r>
              <a:rPr lang="fr-BE" dirty="0">
                <a:solidFill>
                  <a:srgbClr val="0082B8"/>
                </a:solidFill>
              </a:rPr>
              <a:t> </a:t>
            </a:r>
            <a:r>
              <a:rPr lang="fr-BE" dirty="0"/>
              <a:t>des cas</a:t>
            </a:r>
          </a:p>
          <a:p>
            <a:pPr lvl="1"/>
            <a:r>
              <a:rPr lang="fr-BE" dirty="0"/>
              <a:t>délai maximal de 2 secondes dans </a:t>
            </a:r>
            <a:r>
              <a:rPr lang="fr-BE" dirty="0">
                <a:solidFill>
                  <a:srgbClr val="008CB2"/>
                </a:solidFill>
              </a:rPr>
              <a:t>99,93 %</a:t>
            </a:r>
            <a:r>
              <a:rPr lang="fr-BE" dirty="0">
                <a:solidFill>
                  <a:srgbClr val="0082B8"/>
                </a:solidFill>
              </a:rPr>
              <a:t>  </a:t>
            </a:r>
            <a:r>
              <a:rPr lang="fr-BE" dirty="0"/>
              <a:t>des cas </a:t>
            </a:r>
          </a:p>
          <a:p>
            <a:pPr lvl="1"/>
            <a:r>
              <a:rPr lang="fr-BE" dirty="0"/>
              <a:t> </a:t>
            </a:r>
            <a:r>
              <a:rPr lang="fr-BE" dirty="0">
                <a:solidFill>
                  <a:srgbClr val="008CB2"/>
                </a:solidFill>
              </a:rPr>
              <a:t>99,85 %</a:t>
            </a:r>
            <a:r>
              <a:rPr lang="fr-BE" dirty="0">
                <a:solidFill>
                  <a:srgbClr val="0082B8"/>
                </a:solidFill>
              </a:rPr>
              <a:t> </a:t>
            </a:r>
            <a:r>
              <a:rPr lang="fr-BE" dirty="0"/>
              <a:t>des services traités en mode batch dans les 4 jours calendrier</a:t>
            </a:r>
          </a:p>
          <a:p>
            <a:pPr lvl="1"/>
            <a:r>
              <a:rPr lang="fr-BE" dirty="0"/>
              <a:t>travaux batch exceptionnels : </a:t>
            </a:r>
            <a:r>
              <a:rPr lang="fr-BE" dirty="0">
                <a:solidFill>
                  <a:srgbClr val="008CB2"/>
                </a:solidFill>
              </a:rPr>
              <a:t>100</a:t>
            </a:r>
            <a:r>
              <a:rPr lang="fr-BE" b="1" dirty="0">
                <a:solidFill>
                  <a:srgbClr val="008CB2"/>
                </a:solidFill>
              </a:rPr>
              <a:t> </a:t>
            </a:r>
            <a:r>
              <a:rPr lang="fr-BE" dirty="0">
                <a:solidFill>
                  <a:srgbClr val="008CB2"/>
                </a:solidFill>
              </a:rPr>
              <a:t>%</a:t>
            </a:r>
            <a:r>
              <a:rPr lang="fr-BE" b="1" dirty="0">
                <a:solidFill>
                  <a:srgbClr val="5591C3"/>
                </a:solidFill>
              </a:rPr>
              <a:t> </a:t>
            </a:r>
            <a:r>
              <a:rPr lang="fr-BE" dirty="0"/>
              <a:t>des services traités dans les délais convenus avec les institutions</a:t>
            </a:r>
          </a:p>
        </p:txBody>
      </p:sp>
    </p:spTree>
    <p:extLst>
      <p:ext uri="{BB962C8B-B14F-4D97-AF65-F5344CB8AC3E}">
        <p14:creationId xmlns:p14="http://schemas.microsoft.com/office/powerpoint/2010/main" val="871754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BE" altLang="en-US" sz="4400" i="0" u="none" strike="noStrike" kern="1200" cap="none" spc="0" normalizeH="0" baseline="0" noProof="0" dirty="0" smtClean="0">
                <a:ln>
                  <a:noFill/>
                </a:ln>
                <a:solidFill>
                  <a:srgbClr val="008CB2"/>
                </a:solidFill>
                <a:effectLst/>
                <a:uLnTx/>
                <a:uFillTx/>
                <a:latin typeface="+mj-lt"/>
                <a:ea typeface="+mn-ea"/>
                <a:cs typeface="+mn-cs"/>
              </a:rPr>
              <a:t>Secteur social</a:t>
            </a:r>
            <a:endParaRPr kumimoji="0" lang="fr-BE" altLang="en-US" sz="4400" i="0" u="none" strike="noStrike" kern="1200" cap="none" spc="0" normalizeH="0" baseline="0" noProof="0" dirty="0">
              <a:ln>
                <a:noFill/>
              </a:ln>
              <a:solidFill>
                <a:srgbClr val="008CB2"/>
              </a:solidFill>
              <a:effectLst/>
              <a:uLnTx/>
              <a:uFillTx/>
              <a:latin typeface="+mj-lt"/>
              <a:ea typeface="+mn-ea"/>
              <a:cs typeface="+mn-cs"/>
            </a:endParaRPr>
          </a:p>
        </p:txBody>
      </p:sp>
    </p:spTree>
    <p:extLst>
      <p:ext uri="{BB962C8B-B14F-4D97-AF65-F5344CB8AC3E}">
        <p14:creationId xmlns:p14="http://schemas.microsoft.com/office/powerpoint/2010/main" val="3557044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Répertoire des références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08596422"/>
              </p:ext>
            </p:extLst>
          </p:nvPr>
        </p:nvGraphicFramePr>
        <p:xfrm>
          <a:off x="1775520" y="1664921"/>
          <a:ext cx="8445624" cy="4599395"/>
        </p:xfrm>
        <a:graphic>
          <a:graphicData uri="http://schemas.openxmlformats.org/drawingml/2006/table">
            <a:tbl>
              <a:tblPr firstRow="1" bandRow="1">
                <a:tableStyleId>{2D5ABB26-0587-4C30-8999-92F81FD0307C}</a:tableStyleId>
              </a:tblPr>
              <a:tblGrid>
                <a:gridCol w="2815208">
                  <a:extLst>
                    <a:ext uri="{9D8B030D-6E8A-4147-A177-3AD203B41FA5}">
                      <a16:colId xmlns:a16="http://schemas.microsoft.com/office/drawing/2014/main" val="3535139148"/>
                    </a:ext>
                  </a:extLst>
                </a:gridCol>
                <a:gridCol w="2815208">
                  <a:extLst>
                    <a:ext uri="{9D8B030D-6E8A-4147-A177-3AD203B41FA5}">
                      <a16:colId xmlns:a16="http://schemas.microsoft.com/office/drawing/2014/main" val="3690414120"/>
                    </a:ext>
                  </a:extLst>
                </a:gridCol>
                <a:gridCol w="2815208">
                  <a:extLst>
                    <a:ext uri="{9D8B030D-6E8A-4147-A177-3AD203B41FA5}">
                      <a16:colId xmlns:a16="http://schemas.microsoft.com/office/drawing/2014/main" val="3950036739"/>
                    </a:ext>
                  </a:extLst>
                </a:gridCol>
              </a:tblGrid>
              <a:tr h="1552629">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522856"/>
                  </a:ext>
                </a:extLst>
              </a:tr>
              <a:tr h="2587715">
                <a:tc>
                  <a:txBody>
                    <a:bodyPr/>
                    <a:lstStyle/>
                    <a:p>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200" kern="1200" dirty="0">
                        <a:solidFill>
                          <a:schemeClr val="tx1">
                            <a:lumMod val="85000"/>
                            <a:lumOff val="1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kern="1200" dirty="0">
                        <a:solidFill>
                          <a:schemeClr val="tx1">
                            <a:lumMod val="85000"/>
                            <a:lumOff val="1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683006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23954088"/>
              </p:ext>
            </p:extLst>
          </p:nvPr>
        </p:nvGraphicFramePr>
        <p:xfrm>
          <a:off x="1775520" y="2137162"/>
          <a:ext cx="8445624" cy="2587715"/>
        </p:xfrm>
        <a:graphic>
          <a:graphicData uri="http://schemas.openxmlformats.org/drawingml/2006/table">
            <a:tbl>
              <a:tblPr firstRow="1" bandRow="1">
                <a:tableStyleId>{2D5ABB26-0587-4C30-8999-92F81FD0307C}</a:tableStyleId>
              </a:tblPr>
              <a:tblGrid>
                <a:gridCol w="2815208">
                  <a:extLst>
                    <a:ext uri="{9D8B030D-6E8A-4147-A177-3AD203B41FA5}">
                      <a16:colId xmlns:a16="http://schemas.microsoft.com/office/drawing/2014/main" val="775544470"/>
                    </a:ext>
                  </a:extLst>
                </a:gridCol>
                <a:gridCol w="2815208">
                  <a:extLst>
                    <a:ext uri="{9D8B030D-6E8A-4147-A177-3AD203B41FA5}">
                      <a16:colId xmlns:a16="http://schemas.microsoft.com/office/drawing/2014/main" val="3832686862"/>
                    </a:ext>
                  </a:extLst>
                </a:gridCol>
                <a:gridCol w="2815208">
                  <a:extLst>
                    <a:ext uri="{9D8B030D-6E8A-4147-A177-3AD203B41FA5}">
                      <a16:colId xmlns:a16="http://schemas.microsoft.com/office/drawing/2014/main" val="2878700219"/>
                    </a:ext>
                  </a:extLst>
                </a:gridCol>
              </a:tblGrid>
              <a:tr h="2587715">
                <a:tc>
                  <a:txBody>
                    <a:bodyPr/>
                    <a:lstStyle/>
                    <a:p>
                      <a:endParaRPr lang="en-US"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en-US" sz="2200" dirty="0" smtClean="0">
                          <a:solidFill>
                            <a:schemeClr val="tx1">
                              <a:lumMod val="85000"/>
                              <a:lumOff val="15000"/>
                            </a:schemeClr>
                          </a:solidFill>
                        </a:rPr>
                        <a:t>personnes différentes inscrites dans le répertoire des références</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smtClean="0"/>
                    </a:p>
                    <a:p>
                      <a:pPr algn="ctr"/>
                      <a:r>
                        <a:rPr lang="fr-FR" altLang="en-US" sz="2200" kern="1200" dirty="0" smtClean="0">
                          <a:solidFill>
                            <a:schemeClr val="tx1">
                              <a:lumMod val="85000"/>
                              <a:lumOff val="15000"/>
                            </a:schemeClr>
                          </a:solidFill>
                          <a:latin typeface="+mn-lt"/>
                          <a:ea typeface="+mn-ea"/>
                          <a:cs typeface="+mn-cs"/>
                        </a:rPr>
                        <a:t>nombre de secteurs dans lesquels chaque personne est connue (= moyenne) </a:t>
                      </a:r>
                      <a:endParaRPr lang="en-US" sz="2200" kern="1200" dirty="0">
                        <a:solidFill>
                          <a:schemeClr val="tx1">
                            <a:lumMod val="85000"/>
                            <a:lumOff val="1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8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en-US" sz="2200" kern="1200" dirty="0" smtClean="0">
                          <a:solidFill>
                            <a:schemeClr val="tx1">
                              <a:lumMod val="85000"/>
                              <a:lumOff val="15000"/>
                            </a:schemeClr>
                          </a:solidFill>
                          <a:latin typeface="+mn-lt"/>
                          <a:ea typeface="+mn-ea"/>
                          <a:cs typeface="+mn-cs"/>
                        </a:rPr>
                        <a:t>dossiers actifs </a:t>
                      </a:r>
                      <a:r>
                        <a:rPr lang="en-US" sz="2200" kern="1200" dirty="0" err="1" smtClean="0">
                          <a:solidFill>
                            <a:schemeClr val="tx1">
                              <a:lumMod val="85000"/>
                              <a:lumOff val="15000"/>
                            </a:schemeClr>
                          </a:solidFill>
                          <a:latin typeface="+mn-lt"/>
                          <a:ea typeface="+mn-ea"/>
                          <a:cs typeface="+mn-cs"/>
                        </a:rPr>
                        <a:t>dans</a:t>
                      </a:r>
                      <a:r>
                        <a:rPr lang="en-US" sz="2200" kern="1200" dirty="0" smtClean="0">
                          <a:solidFill>
                            <a:schemeClr val="tx1">
                              <a:lumMod val="85000"/>
                              <a:lumOff val="15000"/>
                            </a:schemeClr>
                          </a:solidFill>
                          <a:latin typeface="+mn-lt"/>
                          <a:ea typeface="+mn-ea"/>
                          <a:cs typeface="+mn-cs"/>
                        </a:rPr>
                        <a:t/>
                      </a:r>
                      <a:br>
                        <a:rPr lang="en-US" sz="2200" kern="1200" dirty="0" smtClean="0">
                          <a:solidFill>
                            <a:schemeClr val="tx1">
                              <a:lumMod val="85000"/>
                              <a:lumOff val="15000"/>
                            </a:schemeClr>
                          </a:solidFill>
                          <a:latin typeface="+mn-lt"/>
                          <a:ea typeface="+mn-ea"/>
                          <a:cs typeface="+mn-cs"/>
                        </a:rPr>
                      </a:br>
                      <a:r>
                        <a:rPr lang="en-US" sz="2200" kern="1200" dirty="0" smtClean="0">
                          <a:solidFill>
                            <a:schemeClr val="tx1">
                              <a:lumMod val="85000"/>
                              <a:lumOff val="15000"/>
                            </a:schemeClr>
                          </a:solidFill>
                          <a:latin typeface="+mn-lt"/>
                          <a:ea typeface="+mn-ea"/>
                          <a:cs typeface="+mn-cs"/>
                        </a:rPr>
                        <a:t>le </a:t>
                      </a:r>
                      <a:r>
                        <a:rPr lang="fr-FR" altLang="en-US" sz="2200" kern="1200" dirty="0" smtClean="0">
                          <a:solidFill>
                            <a:schemeClr val="tx1">
                              <a:lumMod val="85000"/>
                              <a:lumOff val="15000"/>
                            </a:schemeClr>
                          </a:solidFill>
                          <a:latin typeface="+mn-lt"/>
                          <a:ea typeface="+mn-ea"/>
                          <a:cs typeface="+mn-cs"/>
                        </a:rPr>
                        <a:t>répertoire des personnes </a:t>
                      </a:r>
                      <a:endParaRPr lang="en-US" sz="2200" kern="1200" dirty="0">
                        <a:solidFill>
                          <a:schemeClr val="tx1">
                            <a:lumMod val="85000"/>
                            <a:lumOff val="1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1896943"/>
                  </a:ext>
                </a:extLst>
              </a:tr>
            </a:tbl>
          </a:graphicData>
        </a:graphic>
      </p:graphicFrame>
      <p:grpSp>
        <p:nvGrpSpPr>
          <p:cNvPr id="10" name="Group 9"/>
          <p:cNvGrpSpPr/>
          <p:nvPr/>
        </p:nvGrpSpPr>
        <p:grpSpPr>
          <a:xfrm>
            <a:off x="2430265" y="4116969"/>
            <a:ext cx="7502515" cy="1656184"/>
            <a:chOff x="2337902" y="1844824"/>
            <a:chExt cx="7502515" cy="1656184"/>
          </a:xfrm>
        </p:grpSpPr>
        <p:sp>
          <p:nvSpPr>
            <p:cNvPr id="11" name="Flowchart: Connector 10"/>
            <p:cNvSpPr/>
            <p:nvPr/>
          </p:nvSpPr>
          <p:spPr>
            <a:xfrm>
              <a:off x="5242249" y="1844824"/>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n-US" sz="3400" dirty="0" smtClean="0"/>
                <a:t>14,33</a:t>
              </a:r>
              <a:r>
                <a:rPr lang="fr-FR" altLang="en-US" sz="2000" i="1" dirty="0" smtClean="0">
                  <a:solidFill>
                    <a:schemeClr val="tx1">
                      <a:lumMod val="85000"/>
                      <a:lumOff val="15000"/>
                    </a:schemeClr>
                  </a:solidFill>
                </a:rPr>
                <a:t> </a:t>
              </a:r>
              <a:r>
                <a:rPr lang="fr-FR" altLang="en-US" sz="2000" dirty="0"/>
                <a:t>secteurs</a:t>
              </a:r>
              <a:endParaRPr lang="en-US" sz="2000" dirty="0"/>
            </a:p>
          </p:txBody>
        </p:sp>
        <p:sp>
          <p:nvSpPr>
            <p:cNvPr id="12" name="Flowchart: Connector 11"/>
            <p:cNvSpPr/>
            <p:nvPr/>
          </p:nvSpPr>
          <p:spPr>
            <a:xfrm>
              <a:off x="8112225" y="1844824"/>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400" dirty="0" smtClean="0"/>
                <a:t>377</a:t>
              </a:r>
              <a:r>
                <a:rPr lang="en-US" altLang="en-US" sz="2600" dirty="0" smtClean="0"/>
                <a:t> </a:t>
              </a:r>
              <a:r>
                <a:rPr lang="en-US" altLang="en-US" sz="2000" dirty="0"/>
                <a:t>millions</a:t>
              </a:r>
              <a:endParaRPr lang="en-US" sz="2000" dirty="0"/>
            </a:p>
          </p:txBody>
        </p:sp>
        <p:sp>
          <p:nvSpPr>
            <p:cNvPr id="13" name="Flowchart: Connector 12"/>
            <p:cNvSpPr/>
            <p:nvPr/>
          </p:nvSpPr>
          <p:spPr>
            <a:xfrm>
              <a:off x="2337902" y="1844824"/>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smtClean="0"/>
                <a:t>25,3</a:t>
              </a:r>
              <a:r>
                <a:rPr lang="en-US" sz="2600" dirty="0" smtClean="0">
                  <a:solidFill>
                    <a:schemeClr val="tx1">
                      <a:lumMod val="85000"/>
                      <a:lumOff val="15000"/>
                    </a:schemeClr>
                  </a:solidFill>
                </a:rPr>
                <a:t> </a:t>
              </a:r>
              <a:r>
                <a:rPr lang="en-US" sz="2000" dirty="0"/>
                <a:t>millions</a:t>
              </a:r>
            </a:p>
          </p:txBody>
        </p:sp>
      </p:grpSp>
    </p:spTree>
    <p:extLst>
      <p:ext uri="{BB962C8B-B14F-4D97-AF65-F5344CB8AC3E}">
        <p14:creationId xmlns:p14="http://schemas.microsoft.com/office/powerpoint/2010/main" val="1050774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87488" y="169836"/>
            <a:ext cx="9486132" cy="6305040"/>
          </a:xfrm>
          <a:prstGeom prst="rect">
            <a:avLst/>
          </a:prstGeom>
        </p:spPr>
      </p:pic>
    </p:spTree>
    <p:extLst>
      <p:ext uri="{BB962C8B-B14F-4D97-AF65-F5344CB8AC3E}">
        <p14:creationId xmlns:p14="http://schemas.microsoft.com/office/powerpoint/2010/main" val="2356584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dirty="0"/>
              <a:t>Banque Carrefour de la sécurité sociale</a:t>
            </a:r>
            <a:endParaRPr lang="en-US" dirty="0"/>
          </a:p>
        </p:txBody>
      </p:sp>
      <p:graphicFrame>
        <p:nvGraphicFramePr>
          <p:cNvPr id="5" name="Content Placeholder 4"/>
          <p:cNvGraphicFramePr>
            <a:graphicFrameLocks noChangeAspect="1"/>
          </p:cNvGraphicFramePr>
          <p:nvPr>
            <p:extLst>
              <p:ext uri="{D42A27DB-BD31-4B8C-83A1-F6EECF244321}">
                <p14:modId xmlns:p14="http://schemas.microsoft.com/office/powerpoint/2010/main" val="2940618119"/>
              </p:ext>
            </p:extLst>
          </p:nvPr>
        </p:nvGraphicFramePr>
        <p:xfrm>
          <a:off x="1718698" y="1380943"/>
          <a:ext cx="8685581" cy="5113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121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BE" altLang="en-US" sz="4400" dirty="0" smtClean="0">
                <a:solidFill>
                  <a:srgbClr val="008CB2"/>
                </a:solidFill>
                <a:latin typeface="+mj-lt"/>
              </a:rPr>
              <a:t>Priorités et projets</a:t>
            </a:r>
            <a:endParaRPr lang="fr-BE" altLang="en-US" sz="4400" dirty="0">
              <a:solidFill>
                <a:srgbClr val="008CB2"/>
              </a:solidFill>
              <a:latin typeface="+mj-lt"/>
            </a:endParaRPr>
          </a:p>
        </p:txBody>
      </p:sp>
    </p:spTree>
    <p:extLst>
      <p:ext uri="{BB962C8B-B14F-4D97-AF65-F5344CB8AC3E}">
        <p14:creationId xmlns:p14="http://schemas.microsoft.com/office/powerpoint/2010/main" val="1797505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dirty="0" smtClean="0"/>
              <a:t>Projets de la BCSS</a:t>
            </a:r>
            <a:endParaRPr lang="en-US" altLang="en-US" dirty="0" smtClean="0"/>
          </a:p>
        </p:txBody>
      </p:sp>
      <p:sp>
        <p:nvSpPr>
          <p:cNvPr id="39939" name="Content Placeholder 2"/>
          <p:cNvSpPr>
            <a:spLocks noGrp="1"/>
          </p:cNvSpPr>
          <p:nvPr>
            <p:ph idx="1"/>
          </p:nvPr>
        </p:nvSpPr>
        <p:spPr/>
        <p:txBody>
          <a:bodyPr>
            <a:normAutofit/>
          </a:bodyPr>
          <a:lstStyle/>
          <a:p>
            <a:pPr>
              <a:defRPr/>
            </a:pPr>
            <a:r>
              <a:rPr lang="fr-BE" altLang="en-US" dirty="0" smtClean="0"/>
              <a:t>de manière globale, l’accent est mis sur les projets liés à la simplification administrative et au principe de collecte unique des données (only once) avec  pour corollaire un bon Return On Invest (ROI) et la recherche de l’efficience</a:t>
            </a:r>
          </a:p>
          <a:p>
            <a:pPr lvl="1">
              <a:defRPr/>
            </a:pPr>
            <a:r>
              <a:rPr lang="fr-BE" altLang="en-US" dirty="0"/>
              <a:t>o</a:t>
            </a:r>
            <a:r>
              <a:rPr lang="fr-BE" altLang="en-US" dirty="0" smtClean="0"/>
              <a:t>ptimalisation des processus</a:t>
            </a:r>
          </a:p>
          <a:p>
            <a:pPr lvl="1">
              <a:defRPr/>
            </a:pPr>
            <a:r>
              <a:rPr lang="fr-BE" altLang="en-US" dirty="0" smtClean="0"/>
              <a:t>réutilisation des flux / messages existants</a:t>
            </a:r>
          </a:p>
          <a:p>
            <a:pPr lvl="1">
              <a:defRPr/>
            </a:pPr>
            <a:r>
              <a:rPr lang="fr-BE" altLang="en-US" dirty="0" smtClean="0"/>
              <a:t>penser les applications de manière générique</a:t>
            </a:r>
            <a:endParaRPr lang="fr-BE" sz="600" dirty="0"/>
          </a:p>
          <a:p>
            <a:pPr>
              <a:defRPr/>
            </a:pPr>
            <a:r>
              <a:rPr lang="fr-BE" dirty="0"/>
              <a:t>l</a:t>
            </a:r>
            <a:r>
              <a:rPr lang="fr-BE" dirty="0" smtClean="0"/>
              <a:t>a matrice </a:t>
            </a:r>
            <a:r>
              <a:rPr lang="fr-BE" dirty="0" err="1" smtClean="0"/>
              <a:t>only</a:t>
            </a:r>
            <a:r>
              <a:rPr lang="fr-BE" dirty="0" smtClean="0"/>
              <a:t> once présente </a:t>
            </a:r>
            <a:r>
              <a:rPr lang="fr-FR" dirty="0"/>
              <a:t>en un coup </a:t>
            </a:r>
            <a:r>
              <a:rPr lang="fr-FR" dirty="0" smtClean="0"/>
              <a:t>d'œil les échanges </a:t>
            </a:r>
            <a:r>
              <a:rPr lang="fr-FR" dirty="0"/>
              <a:t>de </a:t>
            </a:r>
            <a:r>
              <a:rPr lang="fr-FR" dirty="0" smtClean="0"/>
              <a:t>données dans le secteur social</a:t>
            </a:r>
            <a:endParaRPr lang="fr-BE" dirty="0" smtClean="0"/>
          </a:p>
          <a:p>
            <a:pPr lvl="1">
              <a:defRPr/>
            </a:pPr>
            <a:r>
              <a:rPr lang="fr-FR" dirty="0"/>
              <a:t>état des lieux du programme </a:t>
            </a:r>
            <a:r>
              <a:rPr lang="fr-FR" dirty="0" err="1"/>
              <a:t>only</a:t>
            </a:r>
            <a:r>
              <a:rPr lang="fr-FR" dirty="0"/>
              <a:t> once </a:t>
            </a:r>
          </a:p>
          <a:p>
            <a:pPr lvl="1">
              <a:defRPr/>
            </a:pPr>
            <a:r>
              <a:rPr lang="fr-FR" dirty="0"/>
              <a:t>échanges de données à partir du réseau de la sécurité sociale et vers celui-ci </a:t>
            </a:r>
          </a:p>
          <a:p>
            <a:pPr lvl="1">
              <a:defRPr/>
            </a:pPr>
            <a:r>
              <a:rPr lang="fr-FR" dirty="0"/>
              <a:t>mention de la réutilisation des sources authentiques </a:t>
            </a:r>
            <a:r>
              <a:rPr lang="fr-FR" dirty="0" smtClean="0"/>
              <a:t>pertinentes</a:t>
            </a:r>
          </a:p>
          <a:p>
            <a:pPr lvl="1">
              <a:defRPr/>
            </a:pPr>
            <a:endParaRPr lang="fr-FR" sz="600" dirty="0"/>
          </a:p>
          <a:p>
            <a:pPr lvl="1">
              <a:defRPr/>
            </a:pPr>
            <a:endParaRPr lang="fr-BE" dirty="0"/>
          </a:p>
          <a:p>
            <a:pPr lvl="1">
              <a:defRPr/>
            </a:pPr>
            <a:endParaRPr lang="fr-FR" dirty="0"/>
          </a:p>
          <a:p>
            <a:pPr>
              <a:defRPr/>
            </a:pPr>
            <a:endParaRPr lang="fr-BE" dirty="0" smtClean="0"/>
          </a:p>
        </p:txBody>
      </p:sp>
    </p:spTree>
    <p:extLst>
      <p:ext uri="{BB962C8B-B14F-4D97-AF65-F5344CB8AC3E}">
        <p14:creationId xmlns:p14="http://schemas.microsoft.com/office/powerpoint/2010/main" val="1874742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Matrice</a:t>
            </a:r>
            <a:r>
              <a:rPr lang="en-US" dirty="0" smtClean="0"/>
              <a:t> only once</a:t>
            </a:r>
            <a:endParaRPr lang="en-US" dirty="0"/>
          </a:p>
        </p:txBody>
      </p:sp>
      <p:sp>
        <p:nvSpPr>
          <p:cNvPr id="3" name="Content Placeholder 2"/>
          <p:cNvSpPr>
            <a:spLocks noGrp="1"/>
          </p:cNvSpPr>
          <p:nvPr>
            <p:ph idx="1"/>
          </p:nvPr>
        </p:nvSpPr>
        <p:spPr/>
        <p:txBody>
          <a:bodyPr/>
          <a:lstStyle/>
          <a:p>
            <a:r>
              <a:rPr lang="fr-FR" dirty="0" smtClean="0">
                <a:solidFill>
                  <a:srgbClr val="2E3031"/>
                </a:solidFill>
                <a:latin typeface="+mn-lt"/>
              </a:rPr>
              <a:t>aperçu </a:t>
            </a:r>
            <a:r>
              <a:rPr lang="fr-FR" dirty="0">
                <a:solidFill>
                  <a:srgbClr val="2E3031"/>
                </a:solidFill>
                <a:latin typeface="+mn-lt"/>
              </a:rPr>
              <a:t>global des échanges de </a:t>
            </a:r>
            <a:r>
              <a:rPr lang="fr-FR" dirty="0" smtClean="0">
                <a:solidFill>
                  <a:srgbClr val="2E3031"/>
                </a:solidFill>
                <a:latin typeface="+mn-lt"/>
              </a:rPr>
              <a:t>données, organisés </a:t>
            </a:r>
            <a:r>
              <a:rPr lang="fr-FR" dirty="0">
                <a:solidFill>
                  <a:srgbClr val="2E3031"/>
                </a:solidFill>
                <a:latin typeface="+mn-lt"/>
              </a:rPr>
              <a:t>par la BCSS afin de garantir le principe de collecte de données « </a:t>
            </a:r>
            <a:r>
              <a:rPr lang="fr-FR" dirty="0" err="1">
                <a:solidFill>
                  <a:srgbClr val="2E3031"/>
                </a:solidFill>
                <a:latin typeface="+mn-lt"/>
              </a:rPr>
              <a:t>only</a:t>
            </a:r>
            <a:r>
              <a:rPr lang="fr-FR" dirty="0">
                <a:solidFill>
                  <a:srgbClr val="2E3031"/>
                </a:solidFill>
                <a:latin typeface="+mn-lt"/>
              </a:rPr>
              <a:t> once » auprès des citoyens et des </a:t>
            </a:r>
            <a:r>
              <a:rPr lang="fr-FR" dirty="0" smtClean="0">
                <a:solidFill>
                  <a:srgbClr val="2E3031"/>
                </a:solidFill>
                <a:latin typeface="+mn-lt"/>
              </a:rPr>
              <a:t>entreprises</a:t>
            </a:r>
          </a:p>
          <a:p>
            <a:r>
              <a:rPr lang="fr-FR" dirty="0" smtClean="0">
                <a:solidFill>
                  <a:srgbClr val="2E3031"/>
                </a:solidFill>
                <a:latin typeface="+mn-lt"/>
              </a:rPr>
              <a:t>4 </a:t>
            </a:r>
            <a:r>
              <a:rPr lang="fr-FR" dirty="0">
                <a:solidFill>
                  <a:srgbClr val="2E3031"/>
                </a:solidFill>
                <a:latin typeface="+mn-lt"/>
              </a:rPr>
              <a:t>tableaux </a:t>
            </a:r>
          </a:p>
          <a:p>
            <a:pPr lvl="1"/>
            <a:r>
              <a:rPr lang="fr-FR" dirty="0">
                <a:solidFill>
                  <a:srgbClr val="2E3031"/>
                </a:solidFill>
              </a:rPr>
              <a:t>types de données à caractère personnel qui sont échangés entre les institutions de sécurité sociale </a:t>
            </a:r>
          </a:p>
          <a:p>
            <a:pPr lvl="1"/>
            <a:r>
              <a:rPr lang="fr-FR" dirty="0">
                <a:solidFill>
                  <a:srgbClr val="2E3031"/>
                </a:solidFill>
              </a:rPr>
              <a:t>types de données à caractère personnel qui sont fournis par les institutions publiques actives en dehors du secteur social aux institutions de sécurité sociale </a:t>
            </a:r>
          </a:p>
          <a:p>
            <a:pPr lvl="1"/>
            <a:r>
              <a:rPr lang="fr-FR" dirty="0">
                <a:solidFill>
                  <a:srgbClr val="2E3031"/>
                </a:solidFill>
              </a:rPr>
              <a:t>types de données à caractère personnel qui sont fournis par les institutions de sécurité sociale à des institutions publiques actives en dehors du secteur social </a:t>
            </a:r>
          </a:p>
          <a:p>
            <a:pPr lvl="1"/>
            <a:r>
              <a:rPr lang="fr-FR" dirty="0">
                <a:solidFill>
                  <a:srgbClr val="2E3031"/>
                </a:solidFill>
              </a:rPr>
              <a:t>types de données à caractère personnel qui sont fournis par les institutions de sécurité sociale à diverses institutions publiques des Communautés et Régions (précision des 4 dernières colonnes du tableau précédent</a:t>
            </a:r>
            <a:r>
              <a:rPr lang="fr-FR" dirty="0" smtClean="0">
                <a:solidFill>
                  <a:srgbClr val="2E3031"/>
                </a:solidFill>
              </a:rPr>
              <a:t>)</a:t>
            </a:r>
          </a:p>
          <a:p>
            <a:pPr marL="360000" lvl="1" indent="0">
              <a:buNone/>
            </a:pPr>
            <a:r>
              <a:rPr lang="fr-FR" dirty="0" smtClean="0">
                <a:solidFill>
                  <a:srgbClr val="2E3031"/>
                </a:solidFill>
                <a:sym typeface="Wingdings" panose="05000000000000000000" pitchFamily="2" charset="2"/>
              </a:rPr>
              <a:t> </a:t>
            </a:r>
            <a:r>
              <a:rPr lang="fr-FR" dirty="0" smtClean="0">
                <a:solidFill>
                  <a:srgbClr val="2E3031"/>
                </a:solidFill>
                <a:sym typeface="Wingdings" panose="05000000000000000000" pitchFamily="2" charset="2"/>
                <a:hlinkClick r:id="rId2"/>
              </a:rPr>
              <a:t>visualiser les tableaux de la matrice sur le site web de la BCSS</a:t>
            </a:r>
            <a:endParaRPr lang="fr-FR" b="0" i="0" dirty="0">
              <a:solidFill>
                <a:srgbClr val="2E3031"/>
              </a:solidFill>
              <a:effectLst/>
            </a:endParaRPr>
          </a:p>
        </p:txBody>
      </p:sp>
    </p:spTree>
    <p:extLst>
      <p:ext uri="{BB962C8B-B14F-4D97-AF65-F5344CB8AC3E}">
        <p14:creationId xmlns:p14="http://schemas.microsoft.com/office/powerpoint/2010/main" val="554124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Priorités 2023</a:t>
            </a:r>
            <a:endParaRPr lang="en-US" dirty="0">
              <a:solidFill>
                <a:srgbClr val="FF0000"/>
              </a:solidFill>
            </a:endParaRPr>
          </a:p>
        </p:txBody>
      </p:sp>
      <p:sp>
        <p:nvSpPr>
          <p:cNvPr id="3" name="Content Placeholder 2"/>
          <p:cNvSpPr>
            <a:spLocks noGrp="1"/>
          </p:cNvSpPr>
          <p:nvPr>
            <p:ph idx="1"/>
          </p:nvPr>
        </p:nvSpPr>
        <p:spPr/>
        <p:txBody>
          <a:bodyPr>
            <a:normAutofit/>
          </a:bodyPr>
          <a:lstStyle/>
          <a:p>
            <a:pPr>
              <a:defRPr/>
            </a:pPr>
            <a:r>
              <a:rPr lang="fr-BE" dirty="0"/>
              <a:t>liste des priorités </a:t>
            </a:r>
            <a:r>
              <a:rPr lang="fr-BE" dirty="0" smtClean="0"/>
              <a:t>2023</a:t>
            </a:r>
            <a:endParaRPr lang="fr-BE" dirty="0"/>
          </a:p>
          <a:p>
            <a:pPr lvl="1">
              <a:defRPr/>
            </a:pPr>
            <a:r>
              <a:rPr lang="fr-BE" dirty="0"/>
              <a:t>portfolio consolidé de </a:t>
            </a:r>
            <a:r>
              <a:rPr lang="fr-BE" dirty="0" smtClean="0">
                <a:solidFill>
                  <a:srgbClr val="008CB2"/>
                </a:solidFill>
              </a:rPr>
              <a:t>158</a:t>
            </a:r>
            <a:r>
              <a:rPr lang="fr-BE" dirty="0" smtClean="0"/>
              <a:t> </a:t>
            </a:r>
            <a:r>
              <a:rPr lang="fr-BE" dirty="0"/>
              <a:t>demandes, disponible sur la page comité général de Coordination du site web</a:t>
            </a:r>
          </a:p>
          <a:p>
            <a:pPr marL="742950" lvl="1" indent="-285750">
              <a:buFont typeface="Wingdings" panose="05000000000000000000" pitchFamily="2" charset="2"/>
              <a:buChar char="à"/>
              <a:defRPr/>
            </a:pPr>
            <a:r>
              <a:rPr lang="fr-BE" sz="1600" dirty="0" smtClean="0">
                <a:hlinkClick r:id="rId2"/>
              </a:rPr>
              <a:t>https</a:t>
            </a:r>
            <a:r>
              <a:rPr lang="fr-BE" sz="1600" dirty="0">
                <a:hlinkClick r:id="rId2"/>
              </a:rPr>
              <a:t>://</a:t>
            </a:r>
            <a:r>
              <a:rPr lang="fr-BE" sz="1600" dirty="0" smtClean="0">
                <a:hlinkClick r:id="rId2"/>
              </a:rPr>
              <a:t>www.ksz-bcss.fgov.be/fr/a-propos-de-la-bcss/gouvernance/comite-general-de-coordination</a:t>
            </a:r>
            <a:endParaRPr lang="fr-BE" sz="1600" dirty="0"/>
          </a:p>
          <a:p>
            <a:pPr marL="457200" lvl="1" indent="0">
              <a:buNone/>
              <a:defRPr/>
            </a:pPr>
            <a:endParaRPr lang="fr-BE" sz="1600" dirty="0"/>
          </a:p>
          <a:p>
            <a:pPr lvl="1"/>
            <a:endParaRPr lang="fr-BE" sz="600" dirty="0" smtClean="0"/>
          </a:p>
          <a:p>
            <a:pPr lvl="0"/>
            <a:endParaRPr lang="fr-BE" dirty="0" smtClean="0"/>
          </a:p>
          <a:p>
            <a:pPr lvl="1"/>
            <a:endParaRPr lang="fr-BE" dirty="0"/>
          </a:p>
          <a:p>
            <a:pPr lvl="1"/>
            <a:endParaRPr lang="fr-BE" dirty="0" smtClean="0"/>
          </a:p>
          <a:p>
            <a:pPr lvl="1"/>
            <a:endParaRPr lang="fr-BE" dirty="0"/>
          </a:p>
          <a:p>
            <a:pPr lvl="1"/>
            <a:endParaRPr lang="fr-BE" dirty="0"/>
          </a:p>
          <a:p>
            <a:pPr lvl="2">
              <a:defRPr/>
            </a:pPr>
            <a:endParaRPr lang="fr-FR" sz="400" dirty="0"/>
          </a:p>
          <a:p>
            <a:pPr marL="0" indent="0">
              <a:buNone/>
              <a:defRPr/>
            </a:pPr>
            <a:endParaRPr lang="en-US" dirty="0"/>
          </a:p>
        </p:txBody>
      </p:sp>
      <p:graphicFrame>
        <p:nvGraphicFramePr>
          <p:cNvPr id="5" name="Chart 4"/>
          <p:cNvGraphicFramePr>
            <a:graphicFrameLocks noChangeAspect="1"/>
          </p:cNvGraphicFramePr>
          <p:nvPr>
            <p:extLst>
              <p:ext uri="{D42A27DB-BD31-4B8C-83A1-F6EECF244321}">
                <p14:modId xmlns:p14="http://schemas.microsoft.com/office/powerpoint/2010/main" val="2416563440"/>
              </p:ext>
            </p:extLst>
          </p:nvPr>
        </p:nvGraphicFramePr>
        <p:xfrm>
          <a:off x="2891531" y="2700217"/>
          <a:ext cx="6718665" cy="4031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0808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fr-BE" altLang="en-US" dirty="0" smtClean="0"/>
              <a:t>Priorités 2023</a:t>
            </a:r>
            <a:endParaRPr lang="en-US" dirty="0"/>
          </a:p>
        </p:txBody>
      </p:sp>
      <p:pic>
        <p:nvPicPr>
          <p:cNvPr id="5" name="Picture 4"/>
          <p:cNvPicPr>
            <a:picLocks noChangeAspect="1"/>
          </p:cNvPicPr>
          <p:nvPr/>
        </p:nvPicPr>
        <p:blipFill>
          <a:blip r:embed="rId2"/>
          <a:stretch>
            <a:fillRect/>
          </a:stretch>
        </p:blipFill>
        <p:spPr>
          <a:xfrm>
            <a:off x="3793282" y="551235"/>
            <a:ext cx="6701398" cy="6137230"/>
          </a:xfrm>
          <a:prstGeom prst="rect">
            <a:avLst/>
          </a:prstGeom>
          <a:ln>
            <a:solidFill>
              <a:schemeClr val="bg1">
                <a:lumMod val="65000"/>
              </a:schemeClr>
            </a:solidFill>
          </a:ln>
        </p:spPr>
      </p:pic>
    </p:spTree>
    <p:extLst>
      <p:ext uri="{BB962C8B-B14F-4D97-AF65-F5344CB8AC3E}">
        <p14:creationId xmlns:p14="http://schemas.microsoft.com/office/powerpoint/2010/main" val="420059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err="1" smtClean="0"/>
              <a:t>Priorités</a:t>
            </a:r>
            <a:r>
              <a:rPr lang="nl-BE" dirty="0" smtClean="0"/>
              <a:t> 2023</a:t>
            </a:r>
            <a:endParaRPr lang="nl-BE" dirty="0"/>
          </a:p>
        </p:txBody>
      </p:sp>
      <p:sp>
        <p:nvSpPr>
          <p:cNvPr id="3" name="Content Placeholder 2"/>
          <p:cNvSpPr>
            <a:spLocks noGrp="1"/>
          </p:cNvSpPr>
          <p:nvPr>
            <p:ph idx="1"/>
          </p:nvPr>
        </p:nvSpPr>
        <p:spPr/>
        <p:txBody>
          <a:bodyPr>
            <a:normAutofit/>
          </a:bodyPr>
          <a:lstStyle/>
          <a:p>
            <a:r>
              <a:rPr lang="fr-FR" dirty="0"/>
              <a:t>poursuite de l’élargissement vers davantage de simplification </a:t>
            </a:r>
          </a:p>
          <a:p>
            <a:pPr lvl="1"/>
            <a:r>
              <a:rPr lang="fr-FR" dirty="0"/>
              <a:t>au niveau des régions </a:t>
            </a:r>
          </a:p>
          <a:p>
            <a:pPr lvl="2"/>
            <a:r>
              <a:rPr lang="fr-FR" dirty="0"/>
              <a:t>communication de données avec les institutions régionales responsables de l'éducation dans le cadre du compte individuel de formation (</a:t>
            </a:r>
            <a:r>
              <a:rPr lang="fr-FR" dirty="0" err="1"/>
              <a:t>Individual</a:t>
            </a:r>
            <a:r>
              <a:rPr lang="fr-FR" dirty="0"/>
              <a:t> Learning </a:t>
            </a:r>
            <a:r>
              <a:rPr lang="fr-FR" dirty="0" err="1"/>
              <a:t>Account</a:t>
            </a:r>
            <a:r>
              <a:rPr lang="fr-FR" dirty="0"/>
              <a:t> of ILA)</a:t>
            </a:r>
          </a:p>
          <a:p>
            <a:pPr lvl="2"/>
            <a:r>
              <a:rPr lang="fr-FR" dirty="0"/>
              <a:t>intensification de la communication de données entre les services régionaux de l'emploi</a:t>
            </a:r>
          </a:p>
          <a:p>
            <a:pPr lvl="1"/>
            <a:r>
              <a:rPr lang="fr-FR" dirty="0"/>
              <a:t>opérationnalisation de la communication de données sur l’invalidité (augmenter la qualité / ajouter des montants / migration technique)</a:t>
            </a:r>
          </a:p>
          <a:p>
            <a:pPr lvl="1"/>
            <a:r>
              <a:rPr lang="fr-FR" dirty="0"/>
              <a:t>mise en place d'une communication de données structurelles avec FEDASIL</a:t>
            </a:r>
          </a:p>
          <a:p>
            <a:pPr lvl="1"/>
            <a:r>
              <a:rPr lang="fr-FR" dirty="0"/>
              <a:t>révision de DOLSIS (application web + services sous-jacents)</a:t>
            </a:r>
          </a:p>
          <a:p>
            <a:pPr lvl="1"/>
            <a:r>
              <a:rPr lang="fr-FR" dirty="0"/>
              <a:t>développement du service web BELCOTAX avec le SPF Finances afin de disposer de revenus plus actualisés</a:t>
            </a:r>
          </a:p>
          <a:p>
            <a:pPr lvl="1"/>
            <a:r>
              <a:rPr lang="fr-FR" dirty="0"/>
              <a:t>SPF Justice</a:t>
            </a:r>
          </a:p>
          <a:p>
            <a:pPr lvl="2"/>
            <a:r>
              <a:rPr lang="fr-FR" dirty="0"/>
              <a:t>inscription d'institutions supplémentaires pour le flux des détenus</a:t>
            </a:r>
          </a:p>
          <a:p>
            <a:pPr lvl="1"/>
            <a:r>
              <a:rPr lang="fr-FR" dirty="0"/>
              <a:t>…</a:t>
            </a:r>
          </a:p>
          <a:p>
            <a:pPr lvl="1"/>
            <a:endParaRPr lang="fr-BE" sz="400" dirty="0"/>
          </a:p>
          <a:p>
            <a:pPr lvl="1"/>
            <a:endParaRPr lang="fr-BE" sz="400" dirty="0"/>
          </a:p>
          <a:p>
            <a:pPr lvl="1"/>
            <a:endParaRPr lang="nl-NL" dirty="0" smtClean="0"/>
          </a:p>
          <a:p>
            <a:pPr lvl="1"/>
            <a:endParaRPr lang="nl-NL" dirty="0" smtClean="0"/>
          </a:p>
          <a:p>
            <a:pPr lvl="1"/>
            <a:endParaRPr lang="nl-NL" dirty="0" smtClean="0"/>
          </a:p>
          <a:p>
            <a:pPr lvl="1"/>
            <a:endParaRPr lang="en-US" dirty="0"/>
          </a:p>
        </p:txBody>
      </p:sp>
    </p:spTree>
    <p:extLst>
      <p:ext uri="{BB962C8B-B14F-4D97-AF65-F5344CB8AC3E}">
        <p14:creationId xmlns:p14="http://schemas.microsoft.com/office/powerpoint/2010/main" val="2012005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BE" altLang="en-US" sz="4400" dirty="0" smtClean="0">
                <a:solidFill>
                  <a:srgbClr val="008CB2"/>
                </a:solidFill>
                <a:latin typeface="+mj-lt"/>
              </a:rPr>
              <a:t>Quelques projets</a:t>
            </a:r>
            <a:endParaRPr lang="fr-BE" altLang="en-US" sz="4400" dirty="0">
              <a:solidFill>
                <a:srgbClr val="008CB2"/>
              </a:solidFill>
              <a:latin typeface="+mj-lt"/>
            </a:endParaRPr>
          </a:p>
        </p:txBody>
      </p:sp>
    </p:spTree>
    <p:extLst>
      <p:ext uri="{BB962C8B-B14F-4D97-AF65-F5344CB8AC3E}">
        <p14:creationId xmlns:p14="http://schemas.microsoft.com/office/powerpoint/2010/main" val="3470474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Parties concernées</a:t>
            </a:r>
            <a:endParaRPr lang="en-US" dirty="0"/>
          </a:p>
        </p:txBody>
      </p:sp>
      <p:grpSp>
        <p:nvGrpSpPr>
          <p:cNvPr id="21" name="Group 20"/>
          <p:cNvGrpSpPr>
            <a:grpSpLocks noChangeAspect="1"/>
          </p:cNvGrpSpPr>
          <p:nvPr/>
        </p:nvGrpSpPr>
        <p:grpSpPr>
          <a:xfrm>
            <a:off x="1975105" y="1360763"/>
            <a:ext cx="7818121" cy="5128795"/>
            <a:chOff x="457200" y="991888"/>
            <a:chExt cx="8229600" cy="5398732"/>
          </a:xfrm>
        </p:grpSpPr>
        <p:sp>
          <p:nvSpPr>
            <p:cNvPr id="5" name="Content Placeholder 2"/>
            <p:cNvSpPr txBox="1">
              <a:spLocks/>
            </p:cNvSpPr>
            <p:nvPr/>
          </p:nvSpPr>
          <p:spPr>
            <a:xfrm>
              <a:off x="457200" y="1196752"/>
              <a:ext cx="8229600" cy="5112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540000" indent="-1800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720000" indent="-180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900000" indent="-180000" algn="l" defTabSz="914400" rtl="0" eaLnBrk="1" latinLnBrk="0" hangingPunct="1">
                <a:lnSpc>
                  <a:spcPct val="90000"/>
                </a:lnSpc>
                <a:spcBef>
                  <a:spcPts val="500"/>
                </a:spcBef>
                <a:buFontTx/>
                <a:buChar char="-"/>
                <a:defRPr sz="1800" kern="1200">
                  <a:solidFill>
                    <a:schemeClr val="tx1"/>
                  </a:solidFill>
                  <a:latin typeface="+mn-lt"/>
                  <a:ea typeface="+mn-ea"/>
                  <a:cs typeface="+mn-cs"/>
                </a:defRPr>
              </a:lvl4pPr>
              <a:lvl5pPr marL="1152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mtClean="0"/>
            </a:p>
            <a:p>
              <a:endParaRPr lang="en-US" dirty="0"/>
            </a:p>
          </p:txBody>
        </p:sp>
        <p:grpSp>
          <p:nvGrpSpPr>
            <p:cNvPr id="7" name="Group 6"/>
            <p:cNvGrpSpPr/>
            <p:nvPr/>
          </p:nvGrpSpPr>
          <p:grpSpPr>
            <a:xfrm>
              <a:off x="4696404" y="1228542"/>
              <a:ext cx="3283335" cy="2056441"/>
              <a:chOff x="4696404" y="1228542"/>
              <a:chExt cx="3283335" cy="2056441"/>
            </a:xfrm>
          </p:grpSpPr>
          <p:sp>
            <p:nvSpPr>
              <p:cNvPr id="18" name="Rectangle 17"/>
              <p:cNvSpPr/>
              <p:nvPr/>
            </p:nvSpPr>
            <p:spPr>
              <a:xfrm>
                <a:off x="4696404" y="2823318"/>
                <a:ext cx="3283335" cy="461665"/>
              </a:xfrm>
              <a:prstGeom prst="rect">
                <a:avLst/>
              </a:prstGeom>
            </p:spPr>
            <p:txBody>
              <a:bodyPr wrap="none">
                <a:spAutoFit/>
              </a:bodyPr>
              <a:lstStyle/>
              <a:p>
                <a:r>
                  <a:rPr lang="fr-BE" sz="2400" dirty="0"/>
                  <a:t>&gt; 1 million d'indépendants</a:t>
                </a:r>
              </a:p>
            </p:txBody>
          </p:sp>
          <p:pic>
            <p:nvPicPr>
              <p:cNvPr id="19" name="Picture 2" descr="http://icons.iconarchive.com/icons/aha-soft/large-user/512/Notary-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1341" y="1268361"/>
                <a:ext cx="1483348" cy="14833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689" y="1228542"/>
                <a:ext cx="1121664" cy="1121664"/>
              </a:xfrm>
              <a:prstGeom prst="rect">
                <a:avLst/>
              </a:prstGeom>
            </p:spPr>
          </p:pic>
        </p:grpSp>
        <p:grpSp>
          <p:nvGrpSpPr>
            <p:cNvPr id="8" name="Group 7"/>
            <p:cNvGrpSpPr/>
            <p:nvPr/>
          </p:nvGrpSpPr>
          <p:grpSpPr>
            <a:xfrm>
              <a:off x="827584" y="3697287"/>
              <a:ext cx="3189253" cy="2348299"/>
              <a:chOff x="827584" y="3697287"/>
              <a:chExt cx="3189253" cy="2348299"/>
            </a:xfrm>
          </p:grpSpPr>
          <p:sp>
            <p:nvSpPr>
              <p:cNvPr id="15" name="Rectangle 14"/>
              <p:cNvSpPr/>
              <p:nvPr/>
            </p:nvSpPr>
            <p:spPr>
              <a:xfrm>
                <a:off x="827584" y="5559623"/>
                <a:ext cx="3107328" cy="485963"/>
              </a:xfrm>
              <a:prstGeom prst="rect">
                <a:avLst/>
              </a:prstGeom>
            </p:spPr>
            <p:txBody>
              <a:bodyPr wrap="none">
                <a:spAutoFit/>
              </a:bodyPr>
              <a:lstStyle/>
              <a:p>
                <a:r>
                  <a:rPr lang="fr-BE" sz="2400" dirty="0"/>
                  <a:t>&gt; </a:t>
                </a:r>
                <a:r>
                  <a:rPr lang="fr-BE" sz="2400" dirty="0" smtClean="0"/>
                  <a:t>225.000 </a:t>
                </a:r>
                <a:r>
                  <a:rPr lang="fr-BE" sz="2400" dirty="0"/>
                  <a:t>employeurs</a:t>
                </a:r>
              </a:p>
            </p:txBody>
          </p:sp>
          <p:pic>
            <p:nvPicPr>
              <p:cNvPr id="16" name="Picture 4" descr="http://iconizer.net/files/Free_Business_Desktop_Icons/orig/Compan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752" y="3717032"/>
                <a:ext cx="1861048" cy="18610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789" y="3697287"/>
                <a:ext cx="1861048" cy="1861048"/>
              </a:xfrm>
              <a:prstGeom prst="rect">
                <a:avLst/>
              </a:prstGeom>
            </p:spPr>
          </p:pic>
        </p:grpSp>
        <p:grpSp>
          <p:nvGrpSpPr>
            <p:cNvPr id="9" name="Group 8"/>
            <p:cNvGrpSpPr/>
            <p:nvPr/>
          </p:nvGrpSpPr>
          <p:grpSpPr>
            <a:xfrm>
              <a:off x="4880593" y="3697287"/>
              <a:ext cx="3288016" cy="2693333"/>
              <a:chOff x="4880593" y="3697287"/>
              <a:chExt cx="3288016" cy="2693333"/>
            </a:xfrm>
          </p:grpSpPr>
          <p:pic>
            <p:nvPicPr>
              <p:cNvPr id="13" name="Picture 3"/>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3910" y="3697287"/>
                <a:ext cx="1862336" cy="186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0"/>
              <p:cNvSpPr/>
              <p:nvPr/>
            </p:nvSpPr>
            <p:spPr>
              <a:xfrm>
                <a:off x="4880593" y="5559623"/>
                <a:ext cx="3288016" cy="830997"/>
              </a:xfrm>
              <a:prstGeom prst="rect">
                <a:avLst/>
              </a:prstGeom>
            </p:spPr>
            <p:txBody>
              <a:bodyPr wrap="none">
                <a:spAutoFit/>
              </a:bodyPr>
              <a:lstStyle/>
              <a:p>
                <a:pPr algn="ctr"/>
                <a:r>
                  <a:rPr lang="fr-BE" sz="2400" dirty="0"/>
                  <a:t>3.000 acteurs chargés de</a:t>
                </a:r>
              </a:p>
              <a:p>
                <a:pPr algn="ctr"/>
                <a:r>
                  <a:rPr lang="fr-BE" sz="2400" dirty="0"/>
                  <a:t>la protection sociale</a:t>
                </a:r>
              </a:p>
            </p:txBody>
          </p:sp>
        </p:grpSp>
        <p:grpSp>
          <p:nvGrpSpPr>
            <p:cNvPr id="10" name="Group 9"/>
            <p:cNvGrpSpPr/>
            <p:nvPr/>
          </p:nvGrpSpPr>
          <p:grpSpPr>
            <a:xfrm>
              <a:off x="839322" y="991888"/>
              <a:ext cx="3659775" cy="2317394"/>
              <a:chOff x="839322" y="991888"/>
              <a:chExt cx="3659775" cy="2317394"/>
            </a:xfrm>
          </p:grpSpPr>
          <p:sp>
            <p:nvSpPr>
              <p:cNvPr id="11" name="Rectangle 10"/>
              <p:cNvSpPr/>
              <p:nvPr/>
            </p:nvSpPr>
            <p:spPr>
              <a:xfrm>
                <a:off x="839322" y="2823319"/>
                <a:ext cx="3659775" cy="485963"/>
              </a:xfrm>
              <a:prstGeom prst="rect">
                <a:avLst/>
              </a:prstGeom>
            </p:spPr>
            <p:txBody>
              <a:bodyPr wrap="none">
                <a:spAutoFit/>
              </a:bodyPr>
              <a:lstStyle/>
              <a:p>
                <a:r>
                  <a:rPr lang="fr-BE" sz="2400" dirty="0"/>
                  <a:t>&gt; </a:t>
                </a:r>
                <a:r>
                  <a:rPr lang="fr-BE" sz="2400" dirty="0" smtClean="0"/>
                  <a:t>11,5 </a:t>
                </a:r>
                <a:r>
                  <a:rPr lang="fr-BE" sz="2400" dirty="0"/>
                  <a:t>millions de citoyens</a:t>
                </a:r>
              </a:p>
            </p:txBody>
          </p:sp>
          <p:pic>
            <p:nvPicPr>
              <p:cNvPr id="12" name="Picture 4" descr="Afbeeldingsresultaat voor crowdfunding icon"/>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196000"/>
                        </a14:imgEffect>
                      </a14:imgLayer>
                    </a14:imgProps>
                  </a:ext>
                  <a:ext uri="{28A0092B-C50C-407E-A947-70E740481C1C}">
                    <a14:useLocalDpi xmlns:a14="http://schemas.microsoft.com/office/drawing/2010/main" val="0"/>
                  </a:ext>
                </a:extLst>
              </a:blip>
              <a:srcRect/>
              <a:stretch>
                <a:fillRect/>
              </a:stretch>
            </p:blipFill>
            <p:spPr bwMode="auto">
              <a:xfrm>
                <a:off x="1589114" y="991888"/>
                <a:ext cx="1861048" cy="1861048"/>
              </a:xfrm>
              <a:prstGeom prst="rect">
                <a:avLst/>
              </a:prstGeom>
              <a:solidFill>
                <a:srgbClr val="FFFFFF"/>
              </a:solidFill>
              <a:extLst/>
            </p:spPr>
          </p:pic>
        </p:grpSp>
      </p:grpSp>
    </p:spTree>
    <p:extLst>
      <p:ext uri="{BB962C8B-B14F-4D97-AF65-F5344CB8AC3E}">
        <p14:creationId xmlns:p14="http://schemas.microsoft.com/office/powerpoint/2010/main" val="484618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Parmis</a:t>
            </a:r>
            <a:r>
              <a:rPr lang="en-US" dirty="0" smtClean="0"/>
              <a:t> les </a:t>
            </a:r>
            <a:r>
              <a:rPr lang="en-US" dirty="0" err="1" smtClean="0"/>
              <a:t>projets</a:t>
            </a:r>
            <a:r>
              <a:rPr lang="en-US" dirty="0" smtClean="0"/>
              <a:t> BCSS </a:t>
            </a:r>
            <a:r>
              <a:rPr lang="en-US" dirty="0" err="1" smtClean="0"/>
              <a:t>ou</a:t>
            </a:r>
            <a:r>
              <a:rPr lang="en-US" dirty="0" smtClean="0"/>
              <a:t> </a:t>
            </a:r>
            <a:r>
              <a:rPr lang="en-US" dirty="0" err="1" smtClean="0"/>
              <a:t>auxquels</a:t>
            </a:r>
            <a:r>
              <a:rPr lang="en-US" dirty="0" smtClean="0"/>
              <a:t> </a:t>
            </a:r>
            <a:r>
              <a:rPr lang="en-US" dirty="0" err="1" smtClean="0"/>
              <a:t>elle</a:t>
            </a:r>
            <a:r>
              <a:rPr lang="en-US" dirty="0" smtClean="0"/>
              <a:t> </a:t>
            </a:r>
            <a:r>
              <a:rPr lang="en-US" dirty="0" err="1" smtClean="0"/>
              <a:t>est</a:t>
            </a:r>
            <a:r>
              <a:rPr lang="en-US" dirty="0" smtClean="0"/>
              <a:t> </a:t>
            </a:r>
            <a:r>
              <a:rPr lang="en-US" dirty="0" err="1" smtClean="0"/>
              <a:t>associée</a:t>
            </a:r>
            <a:endParaRPr lang="en-US" dirty="0"/>
          </a:p>
        </p:txBody>
      </p:sp>
      <p:sp>
        <p:nvSpPr>
          <p:cNvPr id="3" name="Content Placeholder 2"/>
          <p:cNvSpPr>
            <a:spLocks noGrp="1"/>
          </p:cNvSpPr>
          <p:nvPr>
            <p:ph idx="1"/>
          </p:nvPr>
        </p:nvSpPr>
        <p:spPr/>
        <p:txBody>
          <a:bodyPr>
            <a:normAutofit fontScale="92500" lnSpcReduction="20000"/>
          </a:bodyPr>
          <a:lstStyle/>
          <a:p>
            <a:r>
              <a:rPr lang="fr-FR" dirty="0"/>
              <a:t>d</a:t>
            </a:r>
            <a:r>
              <a:rPr lang="fr-FR" dirty="0" smtClean="0"/>
              <a:t>roits complémentaires - SSH &amp; </a:t>
            </a:r>
            <a:r>
              <a:rPr lang="fr-FR" dirty="0" err="1" smtClean="0"/>
              <a:t>MyBEnefits</a:t>
            </a:r>
            <a:endParaRPr lang="fr-FR" dirty="0" smtClean="0"/>
          </a:p>
          <a:p>
            <a:r>
              <a:rPr lang="fr-FR" dirty="0" err="1"/>
              <a:t>eBox</a:t>
            </a:r>
            <a:r>
              <a:rPr lang="fr-FR" dirty="0"/>
              <a:t> </a:t>
            </a:r>
            <a:r>
              <a:rPr lang="fr-FR" dirty="0" smtClean="0"/>
              <a:t>citoyen</a:t>
            </a:r>
          </a:p>
          <a:p>
            <a:r>
              <a:rPr lang="fr-FR" dirty="0" smtClean="0"/>
              <a:t>régionalisation</a:t>
            </a:r>
          </a:p>
          <a:p>
            <a:r>
              <a:rPr lang="fr-FR" dirty="0" smtClean="0"/>
              <a:t>CPAS</a:t>
            </a:r>
          </a:p>
          <a:p>
            <a:r>
              <a:rPr lang="fr-FR" dirty="0"/>
              <a:t>l</a:t>
            </a:r>
            <a:r>
              <a:rPr lang="fr-FR" dirty="0" smtClean="0"/>
              <a:t>utte contre la fraude</a:t>
            </a:r>
          </a:p>
          <a:p>
            <a:r>
              <a:rPr lang="fr-FR" dirty="0" smtClean="0"/>
              <a:t>Carte </a:t>
            </a:r>
            <a:r>
              <a:rPr lang="fr-FR" dirty="0" err="1" smtClean="0"/>
              <a:t>isi</a:t>
            </a:r>
            <a:r>
              <a:rPr lang="fr-FR" dirty="0" smtClean="0"/>
              <a:t>+</a:t>
            </a:r>
            <a:endParaRPr lang="fr-FR" dirty="0"/>
          </a:p>
          <a:p>
            <a:r>
              <a:rPr lang="fr-FR" dirty="0" smtClean="0"/>
              <a:t>G-Cloud</a:t>
            </a:r>
            <a:endParaRPr lang="fr-FR" dirty="0"/>
          </a:p>
          <a:p>
            <a:r>
              <a:rPr lang="fr-FR" dirty="0" err="1"/>
              <a:t>Datawarehouse</a:t>
            </a:r>
            <a:r>
              <a:rPr lang="fr-FR" dirty="0"/>
              <a:t> marché du travail et protection sociale</a:t>
            </a:r>
          </a:p>
          <a:p>
            <a:r>
              <a:rPr lang="fr-FR" dirty="0"/>
              <a:t>services pour les employeurs (Dimona – </a:t>
            </a:r>
            <a:r>
              <a:rPr lang="fr-FR" dirty="0" err="1"/>
              <a:t>DmfA</a:t>
            </a:r>
            <a:r>
              <a:rPr lang="fr-FR" dirty="0"/>
              <a:t> – DRS)</a:t>
            </a:r>
          </a:p>
          <a:p>
            <a:r>
              <a:rPr lang="fr-FR" dirty="0"/>
              <a:t>services pour les citoyens</a:t>
            </a:r>
          </a:p>
          <a:p>
            <a:r>
              <a:rPr lang="fr-FR" dirty="0"/>
              <a:t>services pour des </a:t>
            </a:r>
            <a:r>
              <a:rPr lang="fr-FR" dirty="0" smtClean="0"/>
              <a:t>tiers</a:t>
            </a:r>
          </a:p>
          <a:p>
            <a:r>
              <a:rPr lang="fr-FR" dirty="0"/>
              <a:t>p</a:t>
            </a:r>
            <a:r>
              <a:rPr lang="fr-FR" dirty="0" smtClean="0"/>
              <a:t>ortail de la sécurité sociale</a:t>
            </a:r>
            <a:endParaRPr lang="fr-FR" dirty="0"/>
          </a:p>
          <a:p>
            <a:r>
              <a:rPr lang="fr-FR" dirty="0"/>
              <a:t>d</a:t>
            </a:r>
            <a:r>
              <a:rPr lang="fr-FR" dirty="0" smtClean="0"/>
              <a:t>ossiers européens</a:t>
            </a:r>
            <a:endParaRPr lang="fr-FR" dirty="0"/>
          </a:p>
          <a:p>
            <a:endParaRPr lang="fr-FR" dirty="0"/>
          </a:p>
        </p:txBody>
      </p:sp>
    </p:spTree>
    <p:extLst>
      <p:ext uri="{BB962C8B-B14F-4D97-AF65-F5344CB8AC3E}">
        <p14:creationId xmlns:p14="http://schemas.microsoft.com/office/powerpoint/2010/main" val="2590523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Droits </a:t>
            </a:r>
            <a:r>
              <a:rPr lang="en-US" dirty="0" err="1"/>
              <a:t>complémentaires</a:t>
            </a:r>
            <a:endParaRPr lang="en-US" dirty="0"/>
          </a:p>
        </p:txBody>
      </p:sp>
      <p:sp>
        <p:nvSpPr>
          <p:cNvPr id="3" name="Content Placeholder 2"/>
          <p:cNvSpPr>
            <a:spLocks noGrp="1"/>
          </p:cNvSpPr>
          <p:nvPr>
            <p:ph idx="1"/>
          </p:nvPr>
        </p:nvSpPr>
        <p:spPr/>
        <p:txBody>
          <a:bodyPr>
            <a:normAutofit/>
          </a:bodyPr>
          <a:lstStyle/>
          <a:p>
            <a:r>
              <a:rPr lang="nl-NL" dirty="0" smtClean="0"/>
              <a:t>‘</a:t>
            </a:r>
            <a:r>
              <a:rPr lang="fr-FR" dirty="0"/>
              <a:t>s</a:t>
            </a:r>
            <a:r>
              <a:rPr lang="fr-FR" dirty="0" smtClean="0"/>
              <a:t>tatut social’ </a:t>
            </a:r>
            <a:r>
              <a:rPr lang="fr-FR" dirty="0"/>
              <a:t>pour quelque 2 millions de </a:t>
            </a:r>
            <a:r>
              <a:rPr lang="fr-FR" dirty="0" smtClean="0"/>
              <a:t>citoyens en Belgique</a:t>
            </a:r>
            <a:endParaRPr lang="fr-FR" dirty="0"/>
          </a:p>
          <a:p>
            <a:pPr lvl="1"/>
            <a:r>
              <a:rPr lang="nl-NL" dirty="0" smtClean="0"/>
              <a:t>revenu </a:t>
            </a:r>
            <a:r>
              <a:rPr lang="nl-NL" dirty="0" err="1"/>
              <a:t>limité</a:t>
            </a:r>
            <a:r>
              <a:rPr lang="nl-NL" dirty="0"/>
              <a:t> </a:t>
            </a:r>
            <a:endParaRPr lang="nl-NL" dirty="0" smtClean="0"/>
          </a:p>
          <a:p>
            <a:pPr lvl="1"/>
            <a:r>
              <a:rPr lang="fr-FR" dirty="0" smtClean="0"/>
              <a:t>handicap</a:t>
            </a:r>
            <a:r>
              <a:rPr lang="fr-FR" dirty="0"/>
              <a:t>, déficience physique ou mentale</a:t>
            </a:r>
          </a:p>
          <a:p>
            <a:pPr lvl="1"/>
            <a:r>
              <a:rPr lang="nl-NL" dirty="0" smtClean="0"/>
              <a:t>enfant </a:t>
            </a:r>
            <a:r>
              <a:rPr lang="nl-NL" dirty="0" err="1"/>
              <a:t>aux</a:t>
            </a:r>
            <a:r>
              <a:rPr lang="nl-NL" dirty="0"/>
              <a:t> </a:t>
            </a:r>
            <a:r>
              <a:rPr lang="nl-NL" dirty="0" err="1"/>
              <a:t>besoins</a:t>
            </a:r>
            <a:r>
              <a:rPr lang="nl-NL" dirty="0"/>
              <a:t> particuliers</a:t>
            </a:r>
          </a:p>
          <a:p>
            <a:r>
              <a:rPr lang="nl-NL" dirty="0" smtClean="0"/>
              <a:t>les citoyens </a:t>
            </a:r>
            <a:r>
              <a:rPr lang="fr-FR" dirty="0"/>
              <a:t>ayant un statut social reçoivent des </a:t>
            </a:r>
            <a:r>
              <a:rPr lang="fr-FR" dirty="0" smtClean="0"/>
              <a:t> ‘droits </a:t>
            </a:r>
            <a:r>
              <a:rPr lang="fr-FR" dirty="0"/>
              <a:t>complémentaires</a:t>
            </a:r>
            <a:r>
              <a:rPr lang="nl-NL" dirty="0" smtClean="0"/>
              <a:t>’</a:t>
            </a:r>
            <a:endParaRPr lang="nl-NL" dirty="0"/>
          </a:p>
          <a:p>
            <a:pPr lvl="1"/>
            <a:r>
              <a:rPr lang="nl-NL" dirty="0" err="1"/>
              <a:t>t</a:t>
            </a:r>
            <a:r>
              <a:rPr lang="nl-NL" dirty="0" err="1" smtClean="0"/>
              <a:t>arif</a:t>
            </a:r>
            <a:r>
              <a:rPr lang="nl-NL" dirty="0" smtClean="0"/>
              <a:t> </a:t>
            </a:r>
            <a:r>
              <a:rPr lang="nl-NL" dirty="0" err="1" smtClean="0"/>
              <a:t>social</a:t>
            </a:r>
            <a:r>
              <a:rPr lang="nl-NL" dirty="0" smtClean="0"/>
              <a:t> </a:t>
            </a:r>
            <a:r>
              <a:rPr lang="nl-NL" dirty="0"/>
              <a:t>tarief </a:t>
            </a:r>
            <a:r>
              <a:rPr lang="fr-FR" dirty="0"/>
              <a:t>pour le gaz, l'électricité, l'eau, les </a:t>
            </a:r>
            <a:r>
              <a:rPr lang="fr-FR" dirty="0" smtClean="0"/>
              <a:t>télécommunications</a:t>
            </a:r>
          </a:p>
          <a:p>
            <a:pPr lvl="1"/>
            <a:r>
              <a:rPr lang="nl-NL" dirty="0" err="1" smtClean="0"/>
              <a:t>transports</a:t>
            </a:r>
            <a:r>
              <a:rPr lang="nl-NL" dirty="0" smtClean="0"/>
              <a:t> </a:t>
            </a:r>
            <a:r>
              <a:rPr lang="nl-NL" dirty="0"/>
              <a:t>en </a:t>
            </a:r>
            <a:r>
              <a:rPr lang="nl-NL" dirty="0" err="1"/>
              <a:t>commun</a:t>
            </a:r>
            <a:r>
              <a:rPr lang="nl-NL" dirty="0"/>
              <a:t> (SNCB, De Lijn, TEC...)</a:t>
            </a:r>
          </a:p>
          <a:p>
            <a:pPr lvl="1"/>
            <a:r>
              <a:rPr lang="nl-NL" dirty="0" smtClean="0"/>
              <a:t>logement</a:t>
            </a:r>
            <a:endParaRPr lang="nl-NL" dirty="0"/>
          </a:p>
          <a:p>
            <a:pPr lvl="1"/>
            <a:r>
              <a:rPr lang="fr-FR" dirty="0" smtClean="0"/>
              <a:t>réduction </a:t>
            </a:r>
            <a:r>
              <a:rPr lang="fr-FR" dirty="0"/>
              <a:t>d'impôts, ramassage gratuit des ordures ménagères</a:t>
            </a:r>
          </a:p>
          <a:p>
            <a:pPr lvl="1"/>
            <a:r>
              <a:rPr lang="fr-FR" dirty="0" smtClean="0"/>
              <a:t>réduction </a:t>
            </a:r>
            <a:r>
              <a:rPr lang="fr-FR" dirty="0"/>
              <a:t>pour des activités socioculturelles et sportives</a:t>
            </a:r>
          </a:p>
          <a:p>
            <a:pPr lvl="1"/>
            <a:r>
              <a:rPr lang="nl-NL" dirty="0" smtClean="0"/>
              <a:t>…</a:t>
            </a:r>
            <a:endParaRPr lang="nl-NL" dirty="0"/>
          </a:p>
          <a:p>
            <a:endParaRPr lang="en-US" dirty="0"/>
          </a:p>
        </p:txBody>
      </p:sp>
    </p:spTree>
    <p:extLst>
      <p:ext uri="{BB962C8B-B14F-4D97-AF65-F5344CB8AC3E}">
        <p14:creationId xmlns:p14="http://schemas.microsoft.com/office/powerpoint/2010/main" val="991208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Droits </a:t>
            </a:r>
            <a:r>
              <a:rPr lang="en-US" dirty="0" err="1" smtClean="0"/>
              <a:t>complémentaires</a:t>
            </a:r>
            <a:endParaRPr lang="en-US" dirty="0"/>
          </a:p>
        </p:txBody>
      </p:sp>
      <p:sp>
        <p:nvSpPr>
          <p:cNvPr id="3" name="Content Placeholder 2"/>
          <p:cNvSpPr>
            <a:spLocks noGrp="1"/>
          </p:cNvSpPr>
          <p:nvPr>
            <p:ph idx="1"/>
          </p:nvPr>
        </p:nvSpPr>
        <p:spPr/>
        <p:txBody>
          <a:bodyPr>
            <a:normAutofit/>
          </a:bodyPr>
          <a:lstStyle/>
          <a:p>
            <a:r>
              <a:rPr lang="nl-NL" dirty="0"/>
              <a:t> </a:t>
            </a:r>
            <a:r>
              <a:rPr lang="nl-NL" dirty="0" err="1" smtClean="0"/>
              <a:t>constat</a:t>
            </a:r>
            <a:r>
              <a:rPr lang="nl-NL" dirty="0" smtClean="0"/>
              <a:t> de non-take </a:t>
            </a:r>
            <a:r>
              <a:rPr lang="nl-NL" dirty="0"/>
              <a:t>up </a:t>
            </a:r>
          </a:p>
          <a:p>
            <a:pPr lvl="1"/>
            <a:r>
              <a:rPr lang="nl-NL" dirty="0" err="1" smtClean="0"/>
              <a:t>intransparance</a:t>
            </a:r>
            <a:r>
              <a:rPr lang="nl-NL" dirty="0"/>
              <a:t>: </a:t>
            </a:r>
            <a:r>
              <a:rPr lang="nl-NL" dirty="0" smtClean="0"/>
              <a:t>les </a:t>
            </a:r>
            <a:r>
              <a:rPr lang="nl-NL" dirty="0" err="1" smtClean="0"/>
              <a:t>personnes</a:t>
            </a:r>
            <a:r>
              <a:rPr lang="nl-NL" dirty="0" smtClean="0"/>
              <a:t> </a:t>
            </a:r>
            <a:r>
              <a:rPr lang="nl-NL" dirty="0" err="1" smtClean="0"/>
              <a:t>sont</a:t>
            </a:r>
            <a:r>
              <a:rPr lang="nl-NL" dirty="0" smtClean="0"/>
              <a:t> </a:t>
            </a:r>
            <a:r>
              <a:rPr lang="nl-NL" dirty="0" err="1" smtClean="0"/>
              <a:t>peu</a:t>
            </a:r>
            <a:r>
              <a:rPr lang="nl-NL" dirty="0" smtClean="0"/>
              <a:t> </a:t>
            </a:r>
            <a:r>
              <a:rPr lang="nl-NL" dirty="0" err="1" smtClean="0"/>
              <a:t>ou</a:t>
            </a:r>
            <a:r>
              <a:rPr lang="nl-NL" dirty="0" smtClean="0"/>
              <a:t> pas au courant de </a:t>
            </a:r>
            <a:r>
              <a:rPr lang="nl-NL" dirty="0" err="1" smtClean="0"/>
              <a:t>leurs</a:t>
            </a:r>
            <a:r>
              <a:rPr lang="nl-NL" dirty="0" smtClean="0"/>
              <a:t> </a:t>
            </a:r>
            <a:r>
              <a:rPr lang="nl-NL" dirty="0" err="1" smtClean="0"/>
              <a:t>droits</a:t>
            </a:r>
            <a:r>
              <a:rPr lang="nl-NL" dirty="0" smtClean="0"/>
              <a:t> </a:t>
            </a:r>
            <a:endParaRPr lang="nl-NL" dirty="0"/>
          </a:p>
          <a:p>
            <a:pPr lvl="1"/>
            <a:r>
              <a:rPr lang="nl-NL" dirty="0"/>
              <a:t>Matthew effect: </a:t>
            </a:r>
            <a:r>
              <a:rPr lang="fr-FR" dirty="0" smtClean="0"/>
              <a:t>les </a:t>
            </a:r>
            <a:r>
              <a:rPr lang="fr-FR" dirty="0"/>
              <a:t>droits n'atteignent pas le groupe cible (vulnérable) prévu</a:t>
            </a:r>
            <a:endParaRPr lang="nl-NL" dirty="0"/>
          </a:p>
          <a:p>
            <a:pPr lvl="1"/>
            <a:r>
              <a:rPr lang="fr-FR" dirty="0"/>
              <a:t>seuil : la procédure de demande et d'octroi des droits sociaux est souvent lourde et longue</a:t>
            </a:r>
            <a:endParaRPr lang="nl-NL" dirty="0" smtClean="0"/>
          </a:p>
          <a:p>
            <a:pPr lvl="1"/>
            <a:r>
              <a:rPr lang="fr-FR" dirty="0"/>
              <a:t>inefficacité : les mesures sociales n'atteignent pas leur but</a:t>
            </a:r>
            <a:endParaRPr lang="nl-NL" dirty="0" smtClean="0"/>
          </a:p>
          <a:p>
            <a:pPr lvl="1"/>
            <a:r>
              <a:rPr lang="fr-FR" dirty="0" smtClean="0"/>
              <a:t>statu </a:t>
            </a:r>
            <a:r>
              <a:rPr lang="fr-FR" dirty="0"/>
              <a:t>quo du ratio de pauvreté plutôt que de l'inclusion sociale : le nombre de pauvres ne diminue pas proportionnellement</a:t>
            </a:r>
            <a:endParaRPr lang="nl-NL" dirty="0"/>
          </a:p>
          <a:p>
            <a:endParaRPr lang="en-US" dirty="0"/>
          </a:p>
        </p:txBody>
      </p:sp>
    </p:spTree>
    <p:extLst>
      <p:ext uri="{BB962C8B-B14F-4D97-AF65-F5344CB8AC3E}">
        <p14:creationId xmlns:p14="http://schemas.microsoft.com/office/powerpoint/2010/main" val="1384112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Statuts</a:t>
            </a:r>
            <a:r>
              <a:rPr lang="en-US" dirty="0"/>
              <a:t> </a:t>
            </a:r>
            <a:r>
              <a:rPr lang="en-US" dirty="0" err="1"/>
              <a:t>sociaux</a:t>
            </a:r>
            <a:r>
              <a:rPr lang="en-US" dirty="0"/>
              <a:t> </a:t>
            </a:r>
            <a:r>
              <a:rPr lang="en-US" dirty="0" err="1"/>
              <a:t>harmonisés</a:t>
            </a:r>
            <a:r>
              <a:rPr lang="en-US" dirty="0"/>
              <a:t> (SSH)</a:t>
            </a:r>
          </a:p>
        </p:txBody>
      </p:sp>
      <p:sp>
        <p:nvSpPr>
          <p:cNvPr id="3" name="Content Placeholder 2"/>
          <p:cNvSpPr>
            <a:spLocks noGrp="1"/>
          </p:cNvSpPr>
          <p:nvPr>
            <p:ph idx="1"/>
          </p:nvPr>
        </p:nvSpPr>
        <p:spPr/>
        <p:txBody>
          <a:bodyPr>
            <a:normAutofit/>
          </a:bodyPr>
          <a:lstStyle/>
          <a:p>
            <a:r>
              <a:rPr lang="nl-NL" dirty="0" err="1" smtClean="0"/>
              <a:t>contexte</a:t>
            </a:r>
            <a:endParaRPr lang="nl-NL" dirty="0"/>
          </a:p>
          <a:p>
            <a:pPr lvl="1"/>
            <a:r>
              <a:rPr lang="fr-FR" dirty="0"/>
              <a:t>il existe déjà de nombreux </a:t>
            </a:r>
            <a:r>
              <a:rPr lang="fr-FR" dirty="0" smtClean="0"/>
              <a:t> échanges de données </a:t>
            </a:r>
            <a:r>
              <a:rPr lang="nl-NL" dirty="0"/>
              <a:t>(</a:t>
            </a:r>
            <a:r>
              <a:rPr lang="nl-NL" dirty="0" err="1"/>
              <a:t>tarifs</a:t>
            </a:r>
            <a:r>
              <a:rPr lang="nl-NL" dirty="0"/>
              <a:t> </a:t>
            </a:r>
            <a:r>
              <a:rPr lang="nl-NL" dirty="0" err="1"/>
              <a:t>préférentiels</a:t>
            </a:r>
            <a:r>
              <a:rPr lang="nl-NL" dirty="0"/>
              <a:t>, </a:t>
            </a:r>
            <a:r>
              <a:rPr lang="nl-NL" dirty="0" err="1"/>
              <a:t>exemption</a:t>
            </a:r>
            <a:r>
              <a:rPr lang="nl-NL" dirty="0"/>
              <a:t> </a:t>
            </a:r>
            <a:r>
              <a:rPr lang="nl-NL" dirty="0" smtClean="0"/>
              <a:t>de </a:t>
            </a:r>
            <a:r>
              <a:rPr lang="nl-NL" dirty="0" err="1" smtClean="0"/>
              <a:t>taxes</a:t>
            </a:r>
            <a:r>
              <a:rPr lang="nl-NL" dirty="0" smtClean="0"/>
              <a:t>, </a:t>
            </a:r>
            <a:r>
              <a:rPr lang="nl-NL" dirty="0"/>
              <a:t>…)</a:t>
            </a:r>
          </a:p>
          <a:p>
            <a:pPr lvl="1"/>
            <a:r>
              <a:rPr lang="fr-FR" dirty="0"/>
              <a:t>de nouveaux droits complémentaires sont mis en œuvre régulièrement et nécessitent des développements ad hoc</a:t>
            </a:r>
            <a:endParaRPr lang="nl-NL" dirty="0"/>
          </a:p>
          <a:p>
            <a:pPr lvl="1"/>
            <a:r>
              <a:rPr lang="fr-FR" dirty="0"/>
              <a:t>des statuts sociaux souvent complexes, pas toujours compris par les différents intervenants</a:t>
            </a:r>
          </a:p>
          <a:p>
            <a:pPr lvl="1"/>
            <a:r>
              <a:rPr lang="nl-NL" dirty="0" err="1" smtClean="0"/>
              <a:t>Régionalisation</a:t>
            </a:r>
            <a:r>
              <a:rPr lang="nl-NL" dirty="0" smtClean="0"/>
              <a:t> </a:t>
            </a:r>
            <a:r>
              <a:rPr lang="nl-NL" dirty="0"/>
              <a:t>des </a:t>
            </a:r>
            <a:r>
              <a:rPr lang="nl-NL" dirty="0" err="1"/>
              <a:t>statuts</a:t>
            </a:r>
            <a:r>
              <a:rPr lang="nl-NL" dirty="0"/>
              <a:t> </a:t>
            </a:r>
            <a:r>
              <a:rPr lang="nl-NL" dirty="0" err="1"/>
              <a:t>sociaux</a:t>
            </a:r>
            <a:endParaRPr lang="nl-NL" dirty="0"/>
          </a:p>
          <a:p>
            <a:pPr lvl="1"/>
            <a:r>
              <a:rPr lang="fr-FR" dirty="0"/>
              <a:t>la réglementation pour l’octroi d’avantages complémentaires est aussi  complexe (avantages/conditions/périodes de référence</a:t>
            </a:r>
            <a:r>
              <a:rPr lang="fr-FR" dirty="0" smtClean="0"/>
              <a:t>)</a:t>
            </a:r>
          </a:p>
          <a:p>
            <a:pPr lvl="1"/>
            <a:r>
              <a:rPr lang="fr-FR" dirty="0"/>
              <a:t>manque, au niveau des concepts, d’une formulation </a:t>
            </a:r>
            <a:r>
              <a:rPr lang="fr-FR" dirty="0" smtClean="0"/>
              <a:t>univoque</a:t>
            </a:r>
            <a:endParaRPr lang="en-US" dirty="0"/>
          </a:p>
        </p:txBody>
      </p:sp>
    </p:spTree>
    <p:extLst>
      <p:ext uri="{BB962C8B-B14F-4D97-AF65-F5344CB8AC3E}">
        <p14:creationId xmlns:p14="http://schemas.microsoft.com/office/powerpoint/2010/main" val="3382692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a:t>Statuts sociaux </a:t>
            </a:r>
            <a:r>
              <a:rPr lang="fr-BE" altLang="en-US" dirty="0" smtClean="0"/>
              <a:t>harmonisés (SSH)</a:t>
            </a:r>
            <a:endParaRPr lang="en-US" dirty="0"/>
          </a:p>
        </p:txBody>
      </p:sp>
      <p:sp>
        <p:nvSpPr>
          <p:cNvPr id="3" name="Content Placeholder 2"/>
          <p:cNvSpPr>
            <a:spLocks noGrp="1"/>
          </p:cNvSpPr>
          <p:nvPr>
            <p:ph idx="1"/>
          </p:nvPr>
        </p:nvSpPr>
        <p:spPr>
          <a:xfrm>
            <a:off x="902677" y="1753214"/>
            <a:ext cx="10515600" cy="4351338"/>
          </a:xfrm>
        </p:spPr>
        <p:txBody>
          <a:bodyPr>
            <a:normAutofit/>
          </a:bodyPr>
          <a:lstStyle/>
          <a:p>
            <a:r>
              <a:rPr lang="fr-FR" dirty="0"/>
              <a:t>e</a:t>
            </a:r>
            <a:r>
              <a:rPr lang="fr-FR" dirty="0" smtClean="0"/>
              <a:t>n Belgique environ 2 millions de </a:t>
            </a:r>
            <a:r>
              <a:rPr lang="fr-FR" dirty="0"/>
              <a:t>citoyens </a:t>
            </a:r>
            <a:r>
              <a:rPr lang="fr-FR" dirty="0" smtClean="0"/>
              <a:t>ont un ‘statut social’ et reçoivent </a:t>
            </a:r>
            <a:r>
              <a:rPr lang="fr-FR" dirty="0"/>
              <a:t>des </a:t>
            </a:r>
            <a:br>
              <a:rPr lang="fr-FR" dirty="0"/>
            </a:br>
            <a:r>
              <a:rPr lang="fr-FR" dirty="0"/>
              <a:t>‘droits complémentaires’ </a:t>
            </a:r>
            <a:r>
              <a:rPr lang="fr-FR" dirty="0" err="1"/>
              <a:t>càd</a:t>
            </a:r>
            <a:r>
              <a:rPr lang="fr-FR" dirty="0"/>
              <a:t> des droits dérivés de leur statut </a:t>
            </a:r>
            <a:r>
              <a:rPr lang="fr-FR" dirty="0" smtClean="0"/>
              <a:t>social </a:t>
            </a:r>
            <a:r>
              <a:rPr lang="fr-FR" dirty="0" err="1" smtClean="0"/>
              <a:t>p.e</a:t>
            </a:r>
            <a:r>
              <a:rPr lang="fr-FR" dirty="0" smtClean="0"/>
              <a:t>.</a:t>
            </a:r>
            <a:endParaRPr lang="fr-FR" dirty="0"/>
          </a:p>
          <a:p>
            <a:pPr lvl="1"/>
            <a:r>
              <a:rPr lang="fr-FR" dirty="0"/>
              <a:t>tarif social pour le gaz, l'électricité, l'eau, les télécommunications</a:t>
            </a:r>
          </a:p>
          <a:p>
            <a:pPr lvl="1"/>
            <a:r>
              <a:rPr lang="fr-FR" dirty="0"/>
              <a:t>a</a:t>
            </a:r>
            <a:r>
              <a:rPr lang="fr-FR" dirty="0" smtClean="0"/>
              <a:t>vantage pour les transports </a:t>
            </a:r>
            <a:r>
              <a:rPr lang="fr-FR" dirty="0"/>
              <a:t>en commun (SNCB, De </a:t>
            </a:r>
            <a:r>
              <a:rPr lang="fr-FR" dirty="0" err="1"/>
              <a:t>Lijn</a:t>
            </a:r>
            <a:r>
              <a:rPr lang="fr-FR" dirty="0"/>
              <a:t>, TEC...)</a:t>
            </a:r>
          </a:p>
          <a:p>
            <a:pPr lvl="1"/>
            <a:r>
              <a:rPr lang="fr-FR" dirty="0" smtClean="0"/>
              <a:t>réduction </a:t>
            </a:r>
            <a:r>
              <a:rPr lang="fr-FR" dirty="0"/>
              <a:t>d'impôts, ramassage gratuit des ordures ménagères</a:t>
            </a:r>
          </a:p>
          <a:p>
            <a:pPr lvl="1"/>
            <a:r>
              <a:rPr lang="fr-FR" dirty="0"/>
              <a:t>réduction pour des activités socioculturelles et </a:t>
            </a:r>
            <a:r>
              <a:rPr lang="fr-FR" dirty="0" smtClean="0"/>
              <a:t>sportives</a:t>
            </a:r>
          </a:p>
          <a:p>
            <a:pPr lvl="1"/>
            <a:r>
              <a:rPr lang="fr-FR" dirty="0" smtClean="0"/>
              <a:t>avantage au niveau du logement</a:t>
            </a:r>
            <a:endParaRPr lang="fr-FR" dirty="0"/>
          </a:p>
          <a:p>
            <a:pPr lvl="1"/>
            <a:endParaRPr lang="fr-FR" sz="600" dirty="0"/>
          </a:p>
          <a:p>
            <a:r>
              <a:rPr lang="fr-FR" dirty="0" smtClean="0"/>
              <a:t>l’objectif derrière SSH est de </a:t>
            </a:r>
            <a:r>
              <a:rPr lang="fr-FR" dirty="0"/>
              <a:t>simplifier et </a:t>
            </a:r>
            <a:r>
              <a:rPr lang="fr-FR" dirty="0" smtClean="0"/>
              <a:t>d’étendre </a:t>
            </a:r>
            <a:r>
              <a:rPr lang="fr-FR" dirty="0"/>
              <a:t>l'attribution automatique des </a:t>
            </a:r>
            <a:r>
              <a:rPr lang="fr-FR" dirty="0" smtClean="0"/>
              <a:t>droits</a:t>
            </a:r>
          </a:p>
          <a:p>
            <a:r>
              <a:rPr lang="fr-FR" dirty="0"/>
              <a:t>la BCSS et les sources authentiques travaillent pour mettre à disposition </a:t>
            </a:r>
          </a:p>
          <a:p>
            <a:pPr marL="542925" lvl="1" indent="-231775">
              <a:buFont typeface="+mj-lt"/>
              <a:buAutoNum type="arabicPeriod"/>
            </a:pPr>
            <a:r>
              <a:rPr lang="fr-FR" dirty="0" smtClean="0"/>
              <a:t>une </a:t>
            </a:r>
            <a:r>
              <a:rPr lang="fr-FR" dirty="0"/>
              <a:t>utilisation en mode batch de la banque de données dite ‘tampon</a:t>
            </a:r>
            <a:r>
              <a:rPr lang="fr-FR" dirty="0" smtClean="0"/>
              <a:t>’</a:t>
            </a:r>
          </a:p>
          <a:p>
            <a:pPr marL="542925" lvl="1" indent="-231775">
              <a:buFont typeface="+mj-lt"/>
              <a:buAutoNum type="arabicPeriod"/>
            </a:pPr>
            <a:r>
              <a:rPr lang="fr-FR" dirty="0"/>
              <a:t>une consultation en ligne des sources authentiques par les instances d’octroi</a:t>
            </a:r>
          </a:p>
          <a:p>
            <a:pPr marL="542925" lvl="1" indent="-231775">
              <a:buFont typeface="+mj-lt"/>
              <a:buAutoNum type="arabicPeriod"/>
            </a:pPr>
            <a:r>
              <a:rPr lang="fr-FR" dirty="0"/>
              <a:t>une consultation des statuts sociaux via l’application </a:t>
            </a:r>
            <a:r>
              <a:rPr lang="fr-FR" dirty="0" err="1"/>
              <a:t>MyBEnefits</a:t>
            </a:r>
            <a:endParaRPr lang="fr-FR" dirty="0"/>
          </a:p>
          <a:p>
            <a:pPr marL="311150" lvl="1" indent="0">
              <a:buNone/>
            </a:pPr>
            <a:endParaRPr lang="fr-FR" dirty="0"/>
          </a:p>
          <a:p>
            <a:endParaRPr lang="fr-FR" dirty="0"/>
          </a:p>
          <a:p>
            <a:endParaRPr lang="fr-FR" dirty="0"/>
          </a:p>
          <a:p>
            <a:endParaRPr lang="en-US" dirty="0"/>
          </a:p>
        </p:txBody>
      </p:sp>
    </p:spTree>
    <p:extLst>
      <p:ext uri="{BB962C8B-B14F-4D97-AF65-F5344CB8AC3E}">
        <p14:creationId xmlns:p14="http://schemas.microsoft.com/office/powerpoint/2010/main" val="1265579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noFill/>
        </p:spPr>
        <p:txBody>
          <a:bodyPr>
            <a:normAutofit/>
          </a:bodyPr>
          <a:lstStyle/>
          <a:p>
            <a:r>
              <a:rPr lang="fr-BE" altLang="fr-FR" dirty="0" smtClean="0"/>
              <a:t>SSH - statuts sociaux / exemples</a:t>
            </a:r>
          </a:p>
        </p:txBody>
      </p:sp>
      <p:pic>
        <p:nvPicPr>
          <p:cNvPr id="102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23879" y="1535430"/>
            <a:ext cx="7759339" cy="532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AutoShape 5"/>
          <p:cNvSpPr>
            <a:spLocks noChangeAspect="1" noChangeArrowheads="1"/>
          </p:cNvSpPr>
          <p:nvPr/>
        </p:nvSpPr>
        <p:spPr bwMode="auto">
          <a:xfrm>
            <a:off x="1524001" y="1125539"/>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fr-FR" sz="1800"/>
          </a:p>
        </p:txBody>
      </p:sp>
    </p:spTree>
    <p:extLst>
      <p:ext uri="{BB962C8B-B14F-4D97-AF65-F5344CB8AC3E}">
        <p14:creationId xmlns:p14="http://schemas.microsoft.com/office/powerpoint/2010/main" val="6509546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SSH - </a:t>
            </a:r>
            <a:r>
              <a:rPr lang="en-US" dirty="0" err="1"/>
              <a:t>p</a:t>
            </a:r>
            <a:r>
              <a:rPr lang="en-US" dirty="0" err="1" smtClean="0"/>
              <a:t>rincipes</a:t>
            </a:r>
            <a:endParaRPr lang="en-US" dirty="0"/>
          </a:p>
        </p:txBody>
      </p:sp>
      <p:sp>
        <p:nvSpPr>
          <p:cNvPr id="3" name="Content Placeholder 2"/>
          <p:cNvSpPr>
            <a:spLocks noGrp="1"/>
          </p:cNvSpPr>
          <p:nvPr>
            <p:ph idx="1"/>
          </p:nvPr>
        </p:nvSpPr>
        <p:spPr/>
        <p:txBody>
          <a:bodyPr/>
          <a:lstStyle/>
          <a:p>
            <a:r>
              <a:rPr lang="fr-FR" dirty="0"/>
              <a:t>les informations factuelles disponibles auprès d'un ou plusieurs </a:t>
            </a:r>
            <a:r>
              <a:rPr lang="fr-FR" dirty="0" smtClean="0"/>
              <a:t>sources authentiques </a:t>
            </a:r>
            <a:r>
              <a:rPr lang="fr-FR" dirty="0"/>
              <a:t>sont mises à la disposition </a:t>
            </a:r>
            <a:r>
              <a:rPr lang="fr-FR" dirty="0" smtClean="0"/>
              <a:t>d'acteurs </a:t>
            </a:r>
            <a:r>
              <a:rPr lang="fr-FR" dirty="0"/>
              <a:t>qui, sur cette base, accordent automatiquement des droits au citoyen sans </a:t>
            </a:r>
            <a:r>
              <a:rPr lang="fr-FR" dirty="0" smtClean="0"/>
              <a:t>qu'ils aient à les demander </a:t>
            </a:r>
            <a:endParaRPr lang="nl-NL" dirty="0" smtClean="0"/>
          </a:p>
          <a:p>
            <a:r>
              <a:rPr lang="fr-FR" dirty="0"/>
              <a:t>des services standardisés pour répondre autant que possible aux demandes d'information et éviter/limiter les développements multiples, tant pour les fournisseurs de données (sources authentiques) que pour les instances octroyant les </a:t>
            </a:r>
            <a:r>
              <a:rPr lang="fr-FR" dirty="0" smtClean="0"/>
              <a:t>avantages</a:t>
            </a:r>
            <a:endParaRPr lang="nl-NL" dirty="0" smtClean="0"/>
          </a:p>
          <a:p>
            <a:r>
              <a:rPr lang="fr-FR" dirty="0" smtClean="0"/>
              <a:t>une </a:t>
            </a:r>
            <a:r>
              <a:rPr lang="fr-FR" dirty="0"/>
              <a:t>réduction du nombre de statuts utilisés et de leur complexité, </a:t>
            </a:r>
            <a:r>
              <a:rPr lang="fr-FR" dirty="0" smtClean="0"/>
              <a:t>une </a:t>
            </a:r>
            <a:r>
              <a:rPr lang="fr-FR" dirty="0"/>
              <a:t>réduction des échanges de données</a:t>
            </a:r>
            <a:endParaRPr lang="nl-NL" dirty="0" smtClean="0"/>
          </a:p>
          <a:p>
            <a:r>
              <a:rPr lang="fr-FR" dirty="0"/>
              <a:t>u</a:t>
            </a:r>
            <a:r>
              <a:rPr lang="fr-FR" dirty="0" smtClean="0"/>
              <a:t>ne réduction du </a:t>
            </a:r>
            <a:r>
              <a:rPr lang="fr-FR" dirty="0"/>
              <a:t>nombre de formalités administratives et </a:t>
            </a:r>
            <a:r>
              <a:rPr lang="fr-FR" dirty="0" smtClean="0"/>
              <a:t>d’attestations </a:t>
            </a:r>
            <a:r>
              <a:rPr lang="fr-FR" dirty="0"/>
              <a:t>papier </a:t>
            </a:r>
            <a:r>
              <a:rPr lang="fr-FR" dirty="0" smtClean="0"/>
              <a:t>qui sont demandées à cette population fragilisée</a:t>
            </a:r>
            <a:endParaRPr lang="nl-NL" dirty="0" smtClean="0"/>
          </a:p>
        </p:txBody>
      </p:sp>
    </p:spTree>
    <p:extLst>
      <p:ext uri="{BB962C8B-B14F-4D97-AF65-F5344CB8AC3E}">
        <p14:creationId xmlns:p14="http://schemas.microsoft.com/office/powerpoint/2010/main" val="3142813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smtClean="0"/>
              <a:t>SSH - objectifs</a:t>
            </a:r>
            <a:endParaRPr lang="fr-BE" dirty="0"/>
          </a:p>
        </p:txBody>
      </p:sp>
      <p:sp>
        <p:nvSpPr>
          <p:cNvPr id="3" name="Content Placeholder 2"/>
          <p:cNvSpPr>
            <a:spLocks noGrp="1"/>
          </p:cNvSpPr>
          <p:nvPr>
            <p:ph idx="1"/>
          </p:nvPr>
        </p:nvSpPr>
        <p:spPr/>
        <p:txBody>
          <a:bodyPr/>
          <a:lstStyle/>
          <a:p>
            <a:r>
              <a:rPr lang="fr-BE" dirty="0" smtClean="0"/>
              <a:t>pour les assurés sociaux</a:t>
            </a:r>
          </a:p>
          <a:p>
            <a:pPr lvl="1"/>
            <a:r>
              <a:rPr lang="fr-FR" dirty="0" smtClean="0"/>
              <a:t>les faire bénéficier des droits complémentaires auxquels ils ont droit pour éviter </a:t>
            </a:r>
            <a:r>
              <a:rPr lang="fr-FR" dirty="0"/>
              <a:t>le ‘non </a:t>
            </a:r>
            <a:r>
              <a:rPr lang="fr-FR" dirty="0" err="1"/>
              <a:t>take-up</a:t>
            </a:r>
            <a:r>
              <a:rPr lang="fr-FR" dirty="0" smtClean="0"/>
              <a:t>’</a:t>
            </a:r>
          </a:p>
          <a:p>
            <a:pPr lvl="1"/>
            <a:r>
              <a:rPr lang="fr-FR" dirty="0" smtClean="0"/>
              <a:t>leur épargner un maximum de formalités administratives en tenant compte, au mieux, de leur situation sociale réelle</a:t>
            </a:r>
            <a:endParaRPr lang="fr-FR" sz="400" dirty="0" smtClean="0"/>
          </a:p>
          <a:p>
            <a:r>
              <a:rPr lang="fr-FR" dirty="0" smtClean="0"/>
              <a:t>pour les instances qui octroient l'avantage</a:t>
            </a:r>
          </a:p>
          <a:p>
            <a:pPr lvl="1"/>
            <a:r>
              <a:rPr lang="fr-FR" dirty="0" smtClean="0"/>
              <a:t>leur permettre d’obtenir facilement un ou plusieurs statuts sociaux à un moment donné afin de déterminer aisément l’octroi de l’avantage</a:t>
            </a:r>
          </a:p>
          <a:p>
            <a:pPr lvl="1"/>
            <a:r>
              <a:rPr lang="fr-FR" dirty="0"/>
              <a:t>é</a:t>
            </a:r>
            <a:r>
              <a:rPr lang="fr-FR" dirty="0" smtClean="0"/>
              <a:t>viter un éventuel abus</a:t>
            </a:r>
            <a:endParaRPr lang="fr-FR" dirty="0"/>
          </a:p>
          <a:p>
            <a:pPr marL="360000" lvl="1" indent="0">
              <a:buNone/>
            </a:pPr>
            <a:endParaRPr lang="fr-FR" dirty="0" smtClean="0"/>
          </a:p>
          <a:p>
            <a:endParaRPr lang="fr-BE" dirty="0"/>
          </a:p>
        </p:txBody>
      </p:sp>
      <p:grpSp>
        <p:nvGrpSpPr>
          <p:cNvPr id="5" name="Group 4"/>
          <p:cNvGrpSpPr/>
          <p:nvPr/>
        </p:nvGrpSpPr>
        <p:grpSpPr>
          <a:xfrm>
            <a:off x="2783632" y="4688270"/>
            <a:ext cx="6768752" cy="612938"/>
            <a:chOff x="1259632" y="4688270"/>
            <a:chExt cx="6768752" cy="612938"/>
          </a:xfrm>
        </p:grpSpPr>
        <p:sp>
          <p:nvSpPr>
            <p:cNvPr id="6" name="Rounded Rectangle 5"/>
            <p:cNvSpPr/>
            <p:nvPr/>
          </p:nvSpPr>
          <p:spPr>
            <a:xfrm>
              <a:off x="1259632" y="4688270"/>
              <a:ext cx="6696744" cy="612938"/>
            </a:xfrm>
            <a:prstGeom prst="round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1259632" y="4749029"/>
              <a:ext cx="6768752" cy="430887"/>
            </a:xfrm>
            <a:prstGeom prst="rect">
              <a:avLst/>
            </a:prstGeom>
          </p:spPr>
          <p:txBody>
            <a:bodyPr wrap="square">
              <a:spAutoFit/>
            </a:bodyPr>
            <a:lstStyle/>
            <a:p>
              <a:pPr lvl="0" algn="ctr">
                <a:defRPr/>
              </a:pPr>
              <a:r>
                <a:rPr lang="fr-FR" sz="2200" dirty="0">
                  <a:solidFill>
                    <a:srgbClr val="0070C0"/>
                  </a:solidFill>
                  <a:latin typeface="+mj-lt"/>
                  <a:ea typeface="+mj-ea"/>
                  <a:cs typeface="+mj-cs"/>
                  <a:sym typeface="Wingdings" panose="05000000000000000000" pitchFamily="2" charset="2"/>
                </a:rPr>
                <a:t>simplifier et étendre l'attribution automatique des droits</a:t>
              </a:r>
              <a:endParaRPr lang="fr-BE" sz="2200" b="1" dirty="0">
                <a:solidFill>
                  <a:srgbClr val="0070C0"/>
                </a:solidFill>
                <a:latin typeface="+mj-lt"/>
                <a:ea typeface="+mj-ea"/>
                <a:cs typeface="+mj-cs"/>
                <a:sym typeface="Wingdings" panose="05000000000000000000" pitchFamily="2" charset="2"/>
              </a:endParaRPr>
            </a:p>
          </p:txBody>
        </p:sp>
      </p:grpSp>
    </p:spTree>
    <p:extLst>
      <p:ext uri="{BB962C8B-B14F-4D97-AF65-F5344CB8AC3E}">
        <p14:creationId xmlns:p14="http://schemas.microsoft.com/office/powerpoint/2010/main" val="2473417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BE" altLang="en-US" dirty="0" smtClean="0"/>
              <a:t>SSH </a:t>
            </a:r>
            <a:r>
              <a:rPr lang="fr-BE" altLang="en-US" dirty="0"/>
              <a:t>-</a:t>
            </a:r>
            <a:r>
              <a:rPr lang="fr-BE" altLang="en-US" dirty="0" smtClean="0"/>
              <a:t> approche (1)</a:t>
            </a:r>
            <a:endParaRPr lang="fr-BE" dirty="0"/>
          </a:p>
        </p:txBody>
      </p:sp>
      <p:sp>
        <p:nvSpPr>
          <p:cNvPr id="3" name="Content Placeholder 2"/>
          <p:cNvSpPr>
            <a:spLocks noGrp="1"/>
          </p:cNvSpPr>
          <p:nvPr>
            <p:ph idx="1"/>
          </p:nvPr>
        </p:nvSpPr>
        <p:spPr/>
        <p:txBody>
          <a:bodyPr>
            <a:normAutofit fontScale="92500"/>
          </a:bodyPr>
          <a:lstStyle/>
          <a:p>
            <a:r>
              <a:rPr lang="fr-FR" dirty="0"/>
              <a:t>l</a:t>
            </a:r>
            <a:r>
              <a:rPr lang="fr-FR" dirty="0" smtClean="0"/>
              <a:t>a BCSS </a:t>
            </a:r>
            <a:r>
              <a:rPr lang="fr-FR" dirty="0"/>
              <a:t>et </a:t>
            </a:r>
            <a:r>
              <a:rPr lang="fr-FR" dirty="0" smtClean="0"/>
              <a:t>les sources authentiques travaillent </a:t>
            </a:r>
            <a:r>
              <a:rPr lang="fr-FR" dirty="0"/>
              <a:t>pour mettre à disposition </a:t>
            </a:r>
            <a:r>
              <a:rPr lang="fr-FR" dirty="0" smtClean="0"/>
              <a:t>3 méthodes complémentaires</a:t>
            </a:r>
          </a:p>
          <a:p>
            <a:pPr marL="0" indent="0">
              <a:buNone/>
            </a:pPr>
            <a:endParaRPr lang="fr-FR" sz="400" dirty="0" smtClean="0"/>
          </a:p>
          <a:p>
            <a:pPr marL="534988" lvl="1" indent="-263525">
              <a:buFont typeface="+mj-lt"/>
              <a:buAutoNum type="arabicPeriod"/>
            </a:pPr>
            <a:r>
              <a:rPr lang="fr-FR" dirty="0" smtClean="0"/>
              <a:t>une utilisation </a:t>
            </a:r>
            <a:r>
              <a:rPr lang="fr-FR" dirty="0"/>
              <a:t>en mode batch de la </a:t>
            </a:r>
            <a:r>
              <a:rPr lang="fr-FR" b="1" dirty="0"/>
              <a:t>banque de données dite </a:t>
            </a:r>
            <a:r>
              <a:rPr lang="fr-FR" b="1" dirty="0" smtClean="0"/>
              <a:t>‘tampon’  </a:t>
            </a:r>
            <a:r>
              <a:rPr lang="fr-FR" dirty="0" smtClean="0"/>
              <a:t>(voir schéma au slide suivant)</a:t>
            </a:r>
          </a:p>
          <a:p>
            <a:pPr lvl="2">
              <a:buFont typeface="Calibri" panose="020F0502020204030204" pitchFamily="34" charset="0"/>
              <a:buChar char="-"/>
            </a:pPr>
            <a:r>
              <a:rPr lang="fr-BE" altLang="en-US" dirty="0">
                <a:sym typeface="Arial" charset="0"/>
              </a:rPr>
              <a:t>a</a:t>
            </a:r>
            <a:r>
              <a:rPr lang="fr-BE" altLang="en-US" dirty="0" smtClean="0">
                <a:sym typeface="Arial" charset="0"/>
              </a:rPr>
              <a:t>limentée tous les 3 mois par 10 sources </a:t>
            </a:r>
            <a:r>
              <a:rPr lang="fr-BE" altLang="en-US" dirty="0">
                <a:sym typeface="Arial" charset="0"/>
              </a:rPr>
              <a:t>authentiques </a:t>
            </a:r>
            <a:r>
              <a:rPr lang="fr-BE" altLang="en-US" dirty="0" smtClean="0">
                <a:sym typeface="Arial" charset="0"/>
              </a:rPr>
              <a:t>autorisées: </a:t>
            </a:r>
            <a:r>
              <a:rPr lang="fr-BE" altLang="en-US" dirty="0">
                <a:sym typeface="Arial" charset="0"/>
              </a:rPr>
              <a:t>SFP, DGPH, SPP IS, mutualités, VSB, </a:t>
            </a:r>
            <a:r>
              <a:rPr lang="fr-BE" altLang="en-US" dirty="0" err="1" smtClean="0">
                <a:sym typeface="Arial" charset="0"/>
              </a:rPr>
              <a:t>Kind&amp;Gezin</a:t>
            </a:r>
            <a:r>
              <a:rPr lang="fr-BE" altLang="en-US" dirty="0" smtClean="0">
                <a:sym typeface="Arial" charset="0"/>
              </a:rPr>
              <a:t>, </a:t>
            </a:r>
            <a:r>
              <a:rPr lang="fr-FR" dirty="0" err="1" smtClean="0"/>
              <a:t>Iriscare</a:t>
            </a:r>
            <a:r>
              <a:rPr lang="fr-FR" dirty="0" smtClean="0"/>
              <a:t>, </a:t>
            </a:r>
            <a:r>
              <a:rPr lang="fr-FR" dirty="0" err="1" smtClean="0"/>
              <a:t>AViQ</a:t>
            </a:r>
            <a:r>
              <a:rPr lang="fr-FR" dirty="0" smtClean="0"/>
              <a:t>, Organismes assureurs </a:t>
            </a:r>
            <a:r>
              <a:rPr lang="fr-FR" dirty="0"/>
              <a:t>wallons </a:t>
            </a:r>
            <a:r>
              <a:rPr lang="fr-FR" dirty="0" smtClean="0"/>
              <a:t>(</a:t>
            </a:r>
            <a:r>
              <a:rPr lang="fr-FR" dirty="0" err="1" smtClean="0"/>
              <a:t>OAw’s</a:t>
            </a:r>
            <a:r>
              <a:rPr lang="fr-FR" dirty="0" smtClean="0"/>
              <a:t>) </a:t>
            </a:r>
            <a:r>
              <a:rPr lang="fr-FR" dirty="0"/>
              <a:t>et </a:t>
            </a:r>
            <a:r>
              <a:rPr lang="fr-FR" dirty="0" smtClean="0"/>
              <a:t>DSL (</a:t>
            </a:r>
            <a:r>
              <a:rPr lang="fr-FR" dirty="0" err="1" smtClean="0"/>
              <a:t>Dienststelle</a:t>
            </a:r>
            <a:r>
              <a:rPr lang="fr-FR" dirty="0" smtClean="0"/>
              <a:t> </a:t>
            </a:r>
            <a:r>
              <a:rPr lang="fr-FR" dirty="0" err="1"/>
              <a:t>für</a:t>
            </a:r>
            <a:r>
              <a:rPr lang="fr-FR" dirty="0"/>
              <a:t> </a:t>
            </a:r>
            <a:r>
              <a:rPr lang="fr-FR" dirty="0" err="1"/>
              <a:t>Selbstbestimmtes</a:t>
            </a:r>
            <a:r>
              <a:rPr lang="fr-FR" dirty="0"/>
              <a:t> </a:t>
            </a:r>
            <a:r>
              <a:rPr lang="fr-FR" dirty="0" smtClean="0"/>
              <a:t>Leben) + 1 source authentique actuellement en préparation (MDG:2023)</a:t>
            </a:r>
          </a:p>
          <a:p>
            <a:pPr lvl="2">
              <a:buFont typeface="Calibri" panose="020F0502020204030204" pitchFamily="34" charset="0"/>
              <a:buChar char="-"/>
            </a:pPr>
            <a:r>
              <a:rPr lang="fr-FR" dirty="0" smtClean="0"/>
              <a:t>services </a:t>
            </a:r>
            <a:r>
              <a:rPr lang="fr-FR" dirty="0"/>
              <a:t>standards pour charger </a:t>
            </a:r>
            <a:r>
              <a:rPr lang="fr-FR" dirty="0" smtClean="0"/>
              <a:t>et pour </a:t>
            </a:r>
            <a:r>
              <a:rPr lang="fr-FR" dirty="0"/>
              <a:t>utiliser des statuts </a:t>
            </a:r>
            <a:r>
              <a:rPr lang="fr-FR" dirty="0" smtClean="0"/>
              <a:t>sociaux, permet </a:t>
            </a:r>
            <a:r>
              <a:rPr lang="fr-FR" dirty="0"/>
              <a:t>l’automatisation des droits d’une catégorie de personnes (catégorie pré-connue par l’instance d’octroi</a:t>
            </a:r>
            <a:r>
              <a:rPr lang="fr-FR" dirty="0" smtClean="0"/>
              <a:t>), permet de traiter des volumes importants</a:t>
            </a:r>
          </a:p>
          <a:p>
            <a:pPr lvl="2">
              <a:buFont typeface="Calibri" panose="020F0502020204030204" pitchFamily="34" charset="0"/>
              <a:buChar char="-"/>
            </a:pPr>
            <a:r>
              <a:rPr lang="fr-FR" dirty="0"/>
              <a:t>q</a:t>
            </a:r>
            <a:r>
              <a:rPr lang="fr-FR" dirty="0" smtClean="0"/>
              <a:t>uelques exemples</a:t>
            </a:r>
          </a:p>
          <a:p>
            <a:pPr lvl="3">
              <a:buFont typeface="Arial" panose="020B0604020202020204" pitchFamily="34" charset="0"/>
              <a:buChar char="•"/>
            </a:pPr>
            <a:r>
              <a:rPr lang="fr-FR" dirty="0"/>
              <a:t>t</a:t>
            </a:r>
            <a:r>
              <a:rPr lang="fr-FR" dirty="0" smtClean="0"/>
              <a:t>arif social gaz </a:t>
            </a:r>
            <a:r>
              <a:rPr lang="fr-FR" dirty="0"/>
              <a:t>/ </a:t>
            </a:r>
            <a:r>
              <a:rPr lang="fr-FR" dirty="0" smtClean="0"/>
              <a:t>électricité en Belgique</a:t>
            </a:r>
            <a:endParaRPr lang="fr-FR" dirty="0"/>
          </a:p>
          <a:p>
            <a:pPr lvl="3">
              <a:buFont typeface="Arial" panose="020B0604020202020204" pitchFamily="34" charset="0"/>
              <a:buChar char="•"/>
            </a:pPr>
            <a:r>
              <a:rPr lang="fr-FR" dirty="0"/>
              <a:t>t</a:t>
            </a:r>
            <a:r>
              <a:rPr lang="fr-FR" dirty="0" smtClean="0"/>
              <a:t>arif social eau en Flandre</a:t>
            </a:r>
            <a:endParaRPr lang="fr-FR" dirty="0"/>
          </a:p>
          <a:p>
            <a:pPr lvl="3">
              <a:buFont typeface="Arial" panose="020B0604020202020204" pitchFamily="34" charset="0"/>
              <a:buChar char="•"/>
            </a:pPr>
            <a:r>
              <a:rPr lang="fr-FR" dirty="0"/>
              <a:t>e</a:t>
            </a:r>
            <a:r>
              <a:rPr lang="fr-FR" dirty="0" smtClean="0"/>
              <a:t>xonération </a:t>
            </a:r>
            <a:r>
              <a:rPr lang="fr-FR" dirty="0"/>
              <a:t>de la taxe de circulation en Région Bruxelloise</a:t>
            </a:r>
          </a:p>
          <a:p>
            <a:pPr lvl="3">
              <a:buFont typeface="Arial" panose="020B0604020202020204" pitchFamily="34" charset="0"/>
              <a:buChar char="•"/>
            </a:pPr>
            <a:r>
              <a:rPr lang="fr-FR" dirty="0"/>
              <a:t>d</a:t>
            </a:r>
            <a:r>
              <a:rPr lang="fr-FR" dirty="0" smtClean="0"/>
              <a:t>ans certaines Provinces, réduction sur l’impôt provincial</a:t>
            </a:r>
            <a:endParaRPr lang="fr-FR" dirty="0"/>
          </a:p>
          <a:p>
            <a:pPr lvl="3">
              <a:buFont typeface="Arial" panose="020B0604020202020204" pitchFamily="34" charset="0"/>
              <a:buChar char="•"/>
            </a:pPr>
            <a:r>
              <a:rPr lang="fr-FR" dirty="0"/>
              <a:t>d</a:t>
            </a:r>
            <a:r>
              <a:rPr lang="fr-FR" dirty="0" smtClean="0"/>
              <a:t>ans certaines communes </a:t>
            </a:r>
            <a:r>
              <a:rPr lang="fr-FR" dirty="0" err="1" smtClean="0"/>
              <a:t>p.e</a:t>
            </a:r>
            <a:r>
              <a:rPr lang="fr-FR" dirty="0" smtClean="0"/>
              <a:t>. diminution de tarif sur l’accueil extra-scolaire</a:t>
            </a:r>
            <a:r>
              <a:rPr lang="fr-FR" dirty="0"/>
              <a:t>, réduction </a:t>
            </a:r>
            <a:r>
              <a:rPr lang="fr-FR" dirty="0" smtClean="0"/>
              <a:t>de </a:t>
            </a:r>
            <a:r>
              <a:rPr lang="fr-FR" dirty="0"/>
              <a:t>frais de collecte des déchets ménagers)</a:t>
            </a:r>
          </a:p>
          <a:p>
            <a:pPr lvl="3">
              <a:buFont typeface="Arial" panose="020B0604020202020204" pitchFamily="34" charset="0"/>
              <a:buChar char="•"/>
            </a:pPr>
            <a:r>
              <a:rPr lang="fr-FR" dirty="0" smtClean="0"/>
              <a:t>CPAS (bons </a:t>
            </a:r>
            <a:r>
              <a:rPr lang="fr-FR" dirty="0" err="1" smtClean="0"/>
              <a:t>Covid</a:t>
            </a:r>
            <a:r>
              <a:rPr lang="fr-FR" dirty="0" smtClean="0"/>
              <a:t>)</a:t>
            </a:r>
          </a:p>
          <a:p>
            <a:pPr marL="702900" lvl="1" indent="-342900">
              <a:buFont typeface="+mj-lt"/>
              <a:buAutoNum type="arabicPeriod"/>
            </a:pPr>
            <a:r>
              <a:rPr lang="fr-FR" dirty="0">
                <a:solidFill>
                  <a:schemeClr val="bg1">
                    <a:lumMod val="75000"/>
                  </a:schemeClr>
                </a:solidFill>
              </a:rPr>
              <a:t>une consultation en ligne des sources authentiques par les instances </a:t>
            </a:r>
            <a:r>
              <a:rPr lang="fr-FR" dirty="0" smtClean="0">
                <a:solidFill>
                  <a:schemeClr val="bg1">
                    <a:lumMod val="75000"/>
                  </a:schemeClr>
                </a:solidFill>
              </a:rPr>
              <a:t>d’octroi</a:t>
            </a:r>
          </a:p>
          <a:p>
            <a:pPr marL="702900" lvl="1" indent="-342900">
              <a:buFont typeface="+mj-lt"/>
              <a:buAutoNum type="arabicPeriod"/>
            </a:pPr>
            <a:r>
              <a:rPr lang="fr-FR" dirty="0">
                <a:solidFill>
                  <a:schemeClr val="bg1">
                    <a:lumMod val="75000"/>
                  </a:schemeClr>
                </a:solidFill>
              </a:rPr>
              <a:t>une consultation des statuts </a:t>
            </a:r>
            <a:r>
              <a:rPr lang="fr-FR" dirty="0" smtClean="0">
                <a:solidFill>
                  <a:schemeClr val="bg1">
                    <a:lumMod val="75000"/>
                  </a:schemeClr>
                </a:solidFill>
              </a:rPr>
              <a:t>sociaux via une application</a:t>
            </a:r>
            <a:endParaRPr lang="fr-FR" dirty="0">
              <a:solidFill>
                <a:schemeClr val="bg1">
                  <a:lumMod val="75000"/>
                </a:schemeClr>
              </a:solidFill>
            </a:endParaRPr>
          </a:p>
          <a:p>
            <a:pPr lvl="1"/>
            <a:endParaRPr lang="fr-FR" dirty="0" smtClean="0"/>
          </a:p>
          <a:p>
            <a:pPr marL="720000" lvl="3" indent="0">
              <a:buNone/>
            </a:pPr>
            <a:endParaRPr lang="fr-FR" dirty="0" smtClean="0"/>
          </a:p>
          <a:p>
            <a:pPr marL="720000" lvl="3" indent="0">
              <a:buNone/>
            </a:pPr>
            <a:endParaRPr lang="fr-FR" dirty="0" smtClean="0"/>
          </a:p>
          <a:p>
            <a:pPr lvl="2">
              <a:buFont typeface="Calibri" panose="020F0502020204030204" pitchFamily="34" charset="0"/>
              <a:buChar char="-"/>
            </a:pPr>
            <a:endParaRPr lang="fr-FR" dirty="0"/>
          </a:p>
          <a:p>
            <a:pPr marL="271463" lvl="1" indent="0">
              <a:buNone/>
            </a:pPr>
            <a:endParaRPr lang="fr-FR" dirty="0"/>
          </a:p>
          <a:p>
            <a:pPr lvl="2">
              <a:buFont typeface="Calibri" panose="020F0502020204030204" pitchFamily="34" charset="0"/>
              <a:buChar char="-"/>
            </a:pPr>
            <a:endParaRPr lang="fr-FR" dirty="0"/>
          </a:p>
          <a:p>
            <a:pPr>
              <a:buFont typeface="Arial" panose="020B0604020202020204" pitchFamily="34" charset="0"/>
              <a:buChar char="•"/>
            </a:pPr>
            <a:endParaRPr lang="fr-FR" dirty="0"/>
          </a:p>
          <a:p>
            <a:pPr marL="0" indent="0">
              <a:buNone/>
            </a:pPr>
            <a:endParaRPr lang="fr-BE" dirty="0"/>
          </a:p>
        </p:txBody>
      </p:sp>
    </p:spTree>
    <p:extLst>
      <p:ext uri="{BB962C8B-B14F-4D97-AF65-F5344CB8AC3E}">
        <p14:creationId xmlns:p14="http://schemas.microsoft.com/office/powerpoint/2010/main" val="37814528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fr-BE" dirty="0" smtClean="0"/>
              <a:t>DB Tampon </a:t>
            </a:r>
            <a:r>
              <a:rPr lang="fr-BE" dirty="0"/>
              <a:t>-</a:t>
            </a:r>
            <a:r>
              <a:rPr lang="fr-BE" dirty="0" smtClean="0"/>
              <a:t> alimentation / utilisation</a:t>
            </a:r>
            <a:endParaRPr lang="fr-BE" altLang="fr-FR"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314" y="1700809"/>
            <a:ext cx="7560071" cy="4641513"/>
          </a:xfrm>
          <a:prstGeom prst="rect">
            <a:avLst/>
          </a:prstGeom>
        </p:spPr>
      </p:pic>
    </p:spTree>
    <p:extLst>
      <p:ext uri="{BB962C8B-B14F-4D97-AF65-F5344CB8AC3E}">
        <p14:creationId xmlns:p14="http://schemas.microsoft.com/office/powerpoint/2010/main" val="3803267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Attentes</a:t>
            </a:r>
            <a:r>
              <a:rPr lang="en-US" dirty="0"/>
              <a:t> &gt; </a:t>
            </a:r>
            <a:r>
              <a:rPr lang="en-US" dirty="0" err="1" smtClean="0"/>
              <a:t>citoyens</a:t>
            </a:r>
            <a:r>
              <a:rPr lang="en-US" dirty="0" smtClean="0"/>
              <a:t>/</a:t>
            </a:r>
            <a:r>
              <a:rPr lang="en-US" dirty="0" err="1" smtClean="0"/>
              <a:t>employeurs</a:t>
            </a:r>
            <a:endParaRPr lang="en-US" dirty="0"/>
          </a:p>
        </p:txBody>
      </p:sp>
      <p:sp>
        <p:nvSpPr>
          <p:cNvPr id="3" name="Content Placeholder 2"/>
          <p:cNvSpPr>
            <a:spLocks noGrp="1"/>
          </p:cNvSpPr>
          <p:nvPr>
            <p:ph idx="1"/>
          </p:nvPr>
        </p:nvSpPr>
        <p:spPr/>
        <p:txBody>
          <a:bodyPr>
            <a:noAutofit/>
          </a:bodyPr>
          <a:lstStyle/>
          <a:p>
            <a:r>
              <a:rPr lang="fr-FR" sz="2000" dirty="0"/>
              <a:t>protection sociale effective</a:t>
            </a:r>
          </a:p>
          <a:p>
            <a:r>
              <a:rPr lang="fr-FR" sz="2000" dirty="0"/>
              <a:t>services intégrés</a:t>
            </a:r>
          </a:p>
          <a:p>
            <a:pPr lvl="1"/>
            <a:r>
              <a:rPr lang="fr-FR" sz="1800" dirty="0"/>
              <a:t>adaptés à la situation concrète de l’utilisateur et si possible personnalisés</a:t>
            </a:r>
          </a:p>
          <a:p>
            <a:pPr lvl="1"/>
            <a:r>
              <a:rPr lang="fr-FR" sz="1800" dirty="0"/>
              <a:t>proposés à l'occasion d'événements se produisant au cours de la vie de l’utilisateur </a:t>
            </a:r>
          </a:p>
          <a:p>
            <a:pPr lvl="2"/>
            <a:r>
              <a:rPr lang="fr-FR" sz="1600" dirty="0" smtClean="0"/>
              <a:t>naissance</a:t>
            </a:r>
          </a:p>
          <a:p>
            <a:pPr lvl="2"/>
            <a:r>
              <a:rPr lang="fr-FR" sz="1600" dirty="0" smtClean="0"/>
              <a:t>école</a:t>
            </a:r>
          </a:p>
          <a:p>
            <a:pPr lvl="2"/>
            <a:r>
              <a:rPr lang="fr-FR" sz="1600" dirty="0" smtClean="0"/>
              <a:t>travail </a:t>
            </a:r>
          </a:p>
          <a:p>
            <a:pPr lvl="2"/>
            <a:r>
              <a:rPr lang="fr-FR" sz="1600" dirty="0" smtClean="0"/>
              <a:t>déménagement</a:t>
            </a:r>
          </a:p>
          <a:p>
            <a:pPr lvl="2"/>
            <a:r>
              <a:rPr lang="fr-FR" sz="1600" dirty="0" smtClean="0"/>
              <a:t>maladie</a:t>
            </a:r>
          </a:p>
          <a:p>
            <a:pPr lvl="2"/>
            <a:r>
              <a:rPr lang="fr-FR" sz="1600" dirty="0" smtClean="0"/>
              <a:t>pension</a:t>
            </a:r>
          </a:p>
          <a:p>
            <a:pPr lvl="2"/>
            <a:r>
              <a:rPr lang="fr-FR" sz="1600" dirty="0" smtClean="0"/>
              <a:t>décès</a:t>
            </a:r>
          </a:p>
          <a:p>
            <a:pPr lvl="2"/>
            <a:r>
              <a:rPr lang="fr-FR" sz="1600" dirty="0" smtClean="0"/>
              <a:t>création </a:t>
            </a:r>
            <a:r>
              <a:rPr lang="fr-FR" sz="1600" dirty="0"/>
              <a:t>d'une </a:t>
            </a:r>
            <a:r>
              <a:rPr lang="fr-FR" sz="1600" dirty="0" smtClean="0"/>
              <a:t>entreprise</a:t>
            </a:r>
          </a:p>
          <a:p>
            <a:pPr lvl="2"/>
            <a:r>
              <a:rPr lang="fr-FR" sz="1600" dirty="0" smtClean="0"/>
              <a:t>…</a:t>
            </a:r>
            <a:endParaRPr lang="fr-FR" sz="1600" dirty="0"/>
          </a:p>
          <a:p>
            <a:pPr lvl="1"/>
            <a:r>
              <a:rPr lang="fr-FR" sz="1800" dirty="0"/>
              <a:t>tous niveaux de pouvoir, services publics et instances privées confondus</a:t>
            </a:r>
          </a:p>
        </p:txBody>
      </p:sp>
    </p:spTree>
    <p:extLst>
      <p:ext uri="{BB962C8B-B14F-4D97-AF65-F5344CB8AC3E}">
        <p14:creationId xmlns:p14="http://schemas.microsoft.com/office/powerpoint/2010/main" val="1353747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DB Tampon -</a:t>
            </a:r>
            <a:r>
              <a:rPr lang="en-US" dirty="0" smtClean="0"/>
              <a:t> sources </a:t>
            </a:r>
            <a:r>
              <a:rPr lang="en-US" dirty="0" err="1" smtClean="0"/>
              <a:t>authentiques</a:t>
            </a:r>
            <a:endParaRPr lang="en-US" dirty="0"/>
          </a:p>
        </p:txBody>
      </p:sp>
      <p:sp>
        <p:nvSpPr>
          <p:cNvPr id="3" name="Content Placeholder 2"/>
          <p:cNvSpPr>
            <a:spLocks noGrp="1"/>
          </p:cNvSpPr>
          <p:nvPr>
            <p:ph idx="1"/>
          </p:nvPr>
        </p:nvSpPr>
        <p:spPr/>
        <p:txBody>
          <a:bodyPr/>
          <a:lstStyle/>
          <a:p>
            <a:r>
              <a:rPr lang="en-US" dirty="0"/>
              <a:t>l</a:t>
            </a:r>
            <a:r>
              <a:rPr lang="en-US" dirty="0" smtClean="0"/>
              <a:t>es 10 sources </a:t>
            </a:r>
            <a:r>
              <a:rPr lang="en-US" dirty="0" err="1" smtClean="0"/>
              <a:t>authentiques</a:t>
            </a:r>
            <a:r>
              <a:rPr lang="en-US" dirty="0" smtClean="0"/>
              <a:t> </a:t>
            </a:r>
            <a:r>
              <a:rPr lang="en-US" dirty="0" err="1" smtClean="0"/>
              <a:t>actuelles</a:t>
            </a:r>
            <a:r>
              <a:rPr lang="en-US" dirty="0" smtClean="0"/>
              <a:t> </a:t>
            </a:r>
            <a:endParaRPr lang="en-US" dirty="0"/>
          </a:p>
          <a:p>
            <a:pPr lvl="1"/>
            <a:r>
              <a:rPr lang="fr-FR" dirty="0"/>
              <a:t>Service fédéral des pensions (ex. garantie de revenus aux personnes âgées - </a:t>
            </a:r>
            <a:r>
              <a:rPr lang="fr-FR" b="1" dirty="0"/>
              <a:t>GRAPA</a:t>
            </a:r>
            <a:r>
              <a:rPr lang="fr-FR" dirty="0"/>
              <a:t>)</a:t>
            </a:r>
          </a:p>
          <a:p>
            <a:pPr lvl="1"/>
            <a:r>
              <a:rPr lang="fr-FR" dirty="0"/>
              <a:t>CPAS (ex. revenu d'intégration </a:t>
            </a:r>
            <a:r>
              <a:rPr lang="fr-FR" b="1" dirty="0"/>
              <a:t>(e)RIS</a:t>
            </a:r>
            <a:r>
              <a:rPr lang="fr-FR" dirty="0"/>
              <a:t>)</a:t>
            </a:r>
          </a:p>
          <a:p>
            <a:pPr lvl="1"/>
            <a:r>
              <a:rPr lang="fr-FR" dirty="0"/>
              <a:t>DG Personnes handicapées (ex. handicap reconnu, allocation de remplacement de revenu </a:t>
            </a:r>
            <a:r>
              <a:rPr lang="fr-FR" b="1" dirty="0"/>
              <a:t>- ARR</a:t>
            </a:r>
            <a:r>
              <a:rPr lang="fr-FR" dirty="0"/>
              <a:t>)</a:t>
            </a:r>
          </a:p>
          <a:p>
            <a:pPr lvl="1"/>
            <a:r>
              <a:rPr lang="fr-FR" dirty="0"/>
              <a:t>mutualités (ex. intervention majorée - </a:t>
            </a:r>
            <a:r>
              <a:rPr lang="fr-FR" b="1" dirty="0"/>
              <a:t>BIM</a:t>
            </a:r>
            <a:r>
              <a:rPr lang="fr-FR" dirty="0"/>
              <a:t>)</a:t>
            </a:r>
          </a:p>
          <a:p>
            <a:pPr lvl="1"/>
            <a:r>
              <a:rPr lang="fr-FR" dirty="0"/>
              <a:t>protection sociale flamande (ex. allocation pour l'aide aux personnes âgées - </a:t>
            </a:r>
            <a:r>
              <a:rPr lang="fr-FR" b="1" dirty="0"/>
              <a:t>AAPA</a:t>
            </a:r>
            <a:r>
              <a:rPr lang="fr-FR" dirty="0"/>
              <a:t>)</a:t>
            </a:r>
          </a:p>
          <a:p>
            <a:pPr lvl="1"/>
            <a:r>
              <a:rPr lang="fr-FR" dirty="0" err="1"/>
              <a:t>Kind</a:t>
            </a:r>
            <a:r>
              <a:rPr lang="fr-FR" dirty="0"/>
              <a:t> &amp; </a:t>
            </a:r>
            <a:r>
              <a:rPr lang="fr-FR" dirty="0" err="1"/>
              <a:t>Gezin</a:t>
            </a:r>
            <a:r>
              <a:rPr lang="fr-FR" dirty="0"/>
              <a:t> (ex : </a:t>
            </a:r>
            <a:r>
              <a:rPr lang="nl-NL" dirty="0" err="1"/>
              <a:t>enfants</a:t>
            </a:r>
            <a:r>
              <a:rPr lang="nl-NL" dirty="0"/>
              <a:t> </a:t>
            </a:r>
            <a:r>
              <a:rPr lang="nl-NL" dirty="0" err="1"/>
              <a:t>ayant</a:t>
            </a:r>
            <a:r>
              <a:rPr lang="nl-NL" dirty="0"/>
              <a:t> </a:t>
            </a:r>
            <a:r>
              <a:rPr lang="nl-NL" dirty="0" err="1"/>
              <a:t>un</a:t>
            </a:r>
            <a:r>
              <a:rPr lang="nl-NL" dirty="0"/>
              <a:t> </a:t>
            </a:r>
            <a:r>
              <a:rPr lang="nl-NL" dirty="0" err="1"/>
              <a:t>besoin</a:t>
            </a:r>
            <a:r>
              <a:rPr lang="nl-NL" dirty="0"/>
              <a:t> de soutien </a:t>
            </a:r>
            <a:r>
              <a:rPr lang="nl-NL" dirty="0" err="1"/>
              <a:t>spécifique</a:t>
            </a:r>
            <a:r>
              <a:rPr lang="nl-NL" dirty="0"/>
              <a:t> - </a:t>
            </a:r>
            <a:r>
              <a:rPr lang="nl-NL" b="1" dirty="0"/>
              <a:t>P</a:t>
            </a:r>
            <a:r>
              <a:rPr lang="fr-FR" b="1" dirty="0"/>
              <a:t>1-4</a:t>
            </a:r>
            <a:r>
              <a:rPr lang="fr-FR" dirty="0"/>
              <a:t>)</a:t>
            </a:r>
          </a:p>
          <a:p>
            <a:pPr lvl="1"/>
            <a:r>
              <a:rPr lang="en-US" dirty="0" smtClean="0"/>
              <a:t>IRISCARE (ex. </a:t>
            </a:r>
            <a:r>
              <a:rPr lang="fr-FR" dirty="0"/>
              <a:t>allocation pour l'aide aux personnes âgées - </a:t>
            </a:r>
            <a:r>
              <a:rPr lang="fr-FR" b="1" dirty="0"/>
              <a:t>AAPA</a:t>
            </a:r>
            <a:r>
              <a:rPr lang="en-US" dirty="0" smtClean="0"/>
              <a:t>)</a:t>
            </a:r>
          </a:p>
          <a:p>
            <a:pPr lvl="1"/>
            <a:r>
              <a:rPr lang="en-US" dirty="0" err="1" smtClean="0"/>
              <a:t>AViQ</a:t>
            </a:r>
            <a:r>
              <a:rPr lang="en-US" dirty="0" smtClean="0"/>
              <a:t> </a:t>
            </a:r>
          </a:p>
          <a:p>
            <a:pPr lvl="1"/>
            <a:r>
              <a:rPr lang="en-US" dirty="0" err="1" smtClean="0"/>
              <a:t>Organismes</a:t>
            </a:r>
            <a:r>
              <a:rPr lang="en-US" dirty="0" smtClean="0"/>
              <a:t> </a:t>
            </a:r>
            <a:r>
              <a:rPr lang="en-US" dirty="0" err="1"/>
              <a:t>assureurs</a:t>
            </a:r>
            <a:r>
              <a:rPr lang="en-US" dirty="0"/>
              <a:t> </a:t>
            </a:r>
            <a:r>
              <a:rPr lang="en-US" dirty="0" err="1"/>
              <a:t>wallons</a:t>
            </a:r>
            <a:r>
              <a:rPr lang="en-US" dirty="0"/>
              <a:t> (</a:t>
            </a:r>
            <a:r>
              <a:rPr lang="en-US" dirty="0" err="1"/>
              <a:t>OAw’s</a:t>
            </a:r>
            <a:r>
              <a:rPr lang="en-US" dirty="0"/>
              <a:t>) </a:t>
            </a:r>
            <a:endParaRPr lang="en-US" dirty="0" smtClean="0"/>
          </a:p>
          <a:p>
            <a:pPr lvl="1"/>
            <a:r>
              <a:rPr lang="en-US" dirty="0" smtClean="0"/>
              <a:t>DSL </a:t>
            </a:r>
            <a:r>
              <a:rPr lang="en-US" dirty="0"/>
              <a:t>(</a:t>
            </a:r>
            <a:r>
              <a:rPr lang="en-US" dirty="0" err="1"/>
              <a:t>Dienststelle</a:t>
            </a:r>
            <a:r>
              <a:rPr lang="en-US" dirty="0"/>
              <a:t> </a:t>
            </a:r>
            <a:r>
              <a:rPr lang="en-US" dirty="0" err="1"/>
              <a:t>für</a:t>
            </a:r>
            <a:r>
              <a:rPr lang="en-US" dirty="0"/>
              <a:t> </a:t>
            </a:r>
            <a:r>
              <a:rPr lang="en-US" dirty="0" err="1"/>
              <a:t>Selbstbestimmtes</a:t>
            </a:r>
            <a:r>
              <a:rPr lang="en-US" dirty="0"/>
              <a:t> </a:t>
            </a:r>
            <a:r>
              <a:rPr lang="en-US" dirty="0" err="1"/>
              <a:t>Leben</a:t>
            </a:r>
            <a:r>
              <a:rPr lang="en-US" dirty="0"/>
              <a:t>)</a:t>
            </a:r>
            <a:endParaRPr lang="en-US" dirty="0" smtClean="0"/>
          </a:p>
          <a:p>
            <a:pPr lvl="1"/>
            <a:endParaRPr lang="en-US" dirty="0"/>
          </a:p>
          <a:p>
            <a:endParaRPr lang="en-US" dirty="0"/>
          </a:p>
        </p:txBody>
      </p:sp>
    </p:spTree>
    <p:extLst>
      <p:ext uri="{BB962C8B-B14F-4D97-AF65-F5344CB8AC3E}">
        <p14:creationId xmlns:p14="http://schemas.microsoft.com/office/powerpoint/2010/main" val="1822391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DB Tampon -</a:t>
            </a:r>
            <a:r>
              <a:rPr lang="en-US" dirty="0" smtClean="0"/>
              <a:t> </a:t>
            </a:r>
            <a:r>
              <a:rPr lang="en-US" dirty="0" err="1" smtClean="0"/>
              <a:t>avantages</a:t>
            </a:r>
            <a:endParaRPr lang="en-US" dirty="0"/>
          </a:p>
        </p:txBody>
      </p:sp>
      <p:sp>
        <p:nvSpPr>
          <p:cNvPr id="3" name="Content Placeholder 2"/>
          <p:cNvSpPr>
            <a:spLocks noGrp="1"/>
          </p:cNvSpPr>
          <p:nvPr>
            <p:ph idx="1"/>
          </p:nvPr>
        </p:nvSpPr>
        <p:spPr/>
        <p:txBody>
          <a:bodyPr/>
          <a:lstStyle/>
          <a:p>
            <a:r>
              <a:rPr lang="nl-NL" dirty="0"/>
              <a:t>p</a:t>
            </a:r>
            <a:r>
              <a:rPr lang="nl-NL" dirty="0" smtClean="0"/>
              <a:t>our les </a:t>
            </a:r>
            <a:r>
              <a:rPr lang="nl-NL" dirty="0" err="1" smtClean="0"/>
              <a:t>utilisateurs</a:t>
            </a:r>
            <a:r>
              <a:rPr lang="nl-NL" dirty="0" smtClean="0"/>
              <a:t> de </a:t>
            </a:r>
            <a:r>
              <a:rPr lang="nl-NL" dirty="0" err="1" smtClean="0"/>
              <a:t>données</a:t>
            </a:r>
            <a:endParaRPr lang="nl-NL" dirty="0"/>
          </a:p>
          <a:p>
            <a:pPr lvl="1"/>
            <a:r>
              <a:rPr lang="fr-FR" dirty="0"/>
              <a:t>un ensemble d'informations est disponible de manière coordonnée et </a:t>
            </a:r>
            <a:r>
              <a:rPr lang="fr-FR" dirty="0" smtClean="0"/>
              <a:t>validée</a:t>
            </a:r>
          </a:p>
          <a:p>
            <a:pPr lvl="1"/>
            <a:r>
              <a:rPr lang="fr-FR" dirty="0"/>
              <a:t>possibilité d'application des règles de décision par </a:t>
            </a:r>
            <a:r>
              <a:rPr lang="fr-FR" dirty="0" smtClean="0"/>
              <a:t>la BCSS </a:t>
            </a:r>
            <a:r>
              <a:rPr lang="fr-FR" dirty="0"/>
              <a:t>en fonction des besoins concrets de chaque utilisateur (garantie du principe de proportionnalité)</a:t>
            </a:r>
            <a:endParaRPr lang="nl-NL" dirty="0" smtClean="0"/>
          </a:p>
          <a:p>
            <a:r>
              <a:rPr lang="nl-NL" dirty="0"/>
              <a:t>p</a:t>
            </a:r>
            <a:r>
              <a:rPr lang="nl-NL" dirty="0" smtClean="0"/>
              <a:t>our les </a:t>
            </a:r>
            <a:r>
              <a:rPr lang="nl-NL" dirty="0" err="1" smtClean="0"/>
              <a:t>gestionaires</a:t>
            </a:r>
            <a:r>
              <a:rPr lang="nl-NL" dirty="0" smtClean="0"/>
              <a:t> des sources </a:t>
            </a:r>
            <a:r>
              <a:rPr lang="nl-NL" dirty="0" err="1" smtClean="0"/>
              <a:t>authentiques</a:t>
            </a:r>
            <a:endParaRPr lang="nl-NL" dirty="0"/>
          </a:p>
          <a:p>
            <a:pPr lvl="1"/>
            <a:r>
              <a:rPr lang="nl-NL" dirty="0" err="1"/>
              <a:t>é</a:t>
            </a:r>
            <a:r>
              <a:rPr lang="nl-NL" dirty="0" err="1" smtClean="0"/>
              <a:t>viter</a:t>
            </a:r>
            <a:r>
              <a:rPr lang="nl-NL" dirty="0" smtClean="0"/>
              <a:t> des </a:t>
            </a:r>
            <a:r>
              <a:rPr lang="nl-NL" dirty="0" err="1" smtClean="0"/>
              <a:t>développements</a:t>
            </a:r>
            <a:r>
              <a:rPr lang="nl-NL" dirty="0" smtClean="0"/>
              <a:t> ad hoc pour </a:t>
            </a:r>
            <a:r>
              <a:rPr lang="nl-NL" dirty="0" err="1" smtClean="0"/>
              <a:t>chaque</a:t>
            </a:r>
            <a:r>
              <a:rPr lang="nl-NL" dirty="0" smtClean="0"/>
              <a:t> </a:t>
            </a:r>
            <a:r>
              <a:rPr lang="nl-NL" dirty="0" err="1" smtClean="0"/>
              <a:t>demande</a:t>
            </a:r>
            <a:r>
              <a:rPr lang="nl-NL" dirty="0" smtClean="0"/>
              <a:t> de </a:t>
            </a:r>
            <a:r>
              <a:rPr lang="nl-NL" dirty="0" err="1" smtClean="0"/>
              <a:t>données</a:t>
            </a:r>
            <a:endParaRPr lang="nl-NL" dirty="0"/>
          </a:p>
          <a:p>
            <a:pPr lvl="1"/>
            <a:r>
              <a:rPr lang="fr-FR" dirty="0" smtClean="0"/>
              <a:t>éviter </a:t>
            </a:r>
            <a:r>
              <a:rPr lang="fr-FR" dirty="0"/>
              <a:t>de </a:t>
            </a:r>
            <a:r>
              <a:rPr lang="fr-FR" dirty="0" smtClean="0"/>
              <a:t>devoir rendre </a:t>
            </a:r>
            <a:r>
              <a:rPr lang="fr-FR" dirty="0"/>
              <a:t>les données disponibles en fonction des besoins de chaque </a:t>
            </a:r>
            <a:r>
              <a:rPr lang="fr-FR" dirty="0" smtClean="0"/>
              <a:t>utilisateur</a:t>
            </a:r>
          </a:p>
          <a:p>
            <a:r>
              <a:rPr lang="nl-NL" dirty="0"/>
              <a:t>p</a:t>
            </a:r>
            <a:r>
              <a:rPr lang="nl-NL" dirty="0" smtClean="0"/>
              <a:t>our </a:t>
            </a:r>
            <a:r>
              <a:rPr lang="nl-NL" dirty="0" err="1" smtClean="0"/>
              <a:t>le</a:t>
            </a:r>
            <a:r>
              <a:rPr lang="nl-NL" dirty="0" smtClean="0"/>
              <a:t> </a:t>
            </a:r>
            <a:r>
              <a:rPr lang="nl-NL" dirty="0" err="1" smtClean="0"/>
              <a:t>système</a:t>
            </a:r>
            <a:endParaRPr lang="nl-NL" dirty="0"/>
          </a:p>
          <a:p>
            <a:pPr lvl="1"/>
            <a:r>
              <a:rPr lang="fr-FR" dirty="0"/>
              <a:t>impulsion pour </a:t>
            </a:r>
            <a:r>
              <a:rPr lang="fr-FR" dirty="0" smtClean="0"/>
              <a:t>standardiser </a:t>
            </a:r>
            <a:r>
              <a:rPr lang="fr-FR" dirty="0"/>
              <a:t>les données </a:t>
            </a:r>
            <a:r>
              <a:rPr lang="fr-FR" dirty="0" smtClean="0"/>
              <a:t>factuelles </a:t>
            </a:r>
            <a:r>
              <a:rPr lang="fr-FR" dirty="0"/>
              <a:t>à prendre en compte pour déterminer les </a:t>
            </a:r>
            <a:r>
              <a:rPr lang="fr-FR" dirty="0" smtClean="0"/>
              <a:t>droits complémentaires </a:t>
            </a:r>
            <a:r>
              <a:rPr lang="fr-FR" dirty="0"/>
              <a:t>et le </a:t>
            </a:r>
            <a:r>
              <a:rPr lang="fr-FR" dirty="0" smtClean="0"/>
              <a:t>moment </a:t>
            </a:r>
            <a:r>
              <a:rPr lang="fr-FR" dirty="0"/>
              <a:t>ou la période pendant lesquels </a:t>
            </a:r>
            <a:r>
              <a:rPr lang="fr-FR" dirty="0" smtClean="0"/>
              <a:t>ces données </a:t>
            </a:r>
            <a:r>
              <a:rPr lang="fr-FR" dirty="0"/>
              <a:t>doivent être disponibles ("philosophie </a:t>
            </a:r>
            <a:r>
              <a:rPr lang="fr-FR" dirty="0" smtClean="0"/>
              <a:t>des blocs </a:t>
            </a:r>
            <a:r>
              <a:rPr lang="fr-FR" dirty="0"/>
              <a:t>lego</a:t>
            </a:r>
            <a:r>
              <a:rPr lang="fr-FR" dirty="0" smtClean="0"/>
              <a:t>")</a:t>
            </a:r>
            <a:endParaRPr lang="en-US" dirty="0"/>
          </a:p>
          <a:p>
            <a:endParaRPr lang="en-US" dirty="0"/>
          </a:p>
        </p:txBody>
      </p:sp>
    </p:spTree>
    <p:extLst>
      <p:ext uri="{BB962C8B-B14F-4D97-AF65-F5344CB8AC3E}">
        <p14:creationId xmlns:p14="http://schemas.microsoft.com/office/powerpoint/2010/main" val="537070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DB Tampon -</a:t>
            </a:r>
            <a:r>
              <a:rPr lang="en-US" dirty="0" smtClean="0"/>
              <a:t> aspects </a:t>
            </a:r>
            <a:r>
              <a:rPr lang="en-US" dirty="0" err="1" smtClean="0"/>
              <a:t>juridiques</a:t>
            </a:r>
            <a:endParaRPr lang="en-US" dirty="0"/>
          </a:p>
        </p:txBody>
      </p:sp>
      <p:sp>
        <p:nvSpPr>
          <p:cNvPr id="3" name="Content Placeholder 2"/>
          <p:cNvSpPr>
            <a:spLocks noGrp="1"/>
          </p:cNvSpPr>
          <p:nvPr>
            <p:ph idx="1"/>
          </p:nvPr>
        </p:nvSpPr>
        <p:spPr/>
        <p:txBody>
          <a:bodyPr/>
          <a:lstStyle/>
          <a:p>
            <a:r>
              <a:rPr lang="nl-NL" dirty="0" err="1"/>
              <a:t>d</a:t>
            </a:r>
            <a:r>
              <a:rPr lang="nl-NL" dirty="0" err="1" smtClean="0"/>
              <a:t>élibération</a:t>
            </a:r>
            <a:r>
              <a:rPr lang="nl-NL" dirty="0" smtClean="0"/>
              <a:t> générale n° 16/008 du 2 </a:t>
            </a:r>
            <a:r>
              <a:rPr lang="nl-NL" dirty="0" err="1" smtClean="0"/>
              <a:t>février</a:t>
            </a:r>
            <a:r>
              <a:rPr lang="nl-NL" dirty="0" smtClean="0"/>
              <a:t> 2016 </a:t>
            </a:r>
            <a:r>
              <a:rPr lang="nl-NL" dirty="0" err="1" smtClean="0"/>
              <a:t>relative</a:t>
            </a:r>
            <a:r>
              <a:rPr lang="nl-NL" dirty="0" smtClean="0"/>
              <a:t> à la c</a:t>
            </a:r>
            <a:r>
              <a:rPr lang="fr-FR" dirty="0" err="1" smtClean="0"/>
              <a:t>réation</a:t>
            </a:r>
            <a:r>
              <a:rPr lang="fr-FR" dirty="0" smtClean="0"/>
              <a:t> </a:t>
            </a:r>
            <a:r>
              <a:rPr lang="fr-FR" dirty="0"/>
              <a:t>de la banque de données "Tampon" auprès de la Banque Carrefour de la sécurité sociale pour l'octroi automatique de droits supplémentaires</a:t>
            </a:r>
            <a:endParaRPr lang="nl-NL" dirty="0" smtClean="0"/>
          </a:p>
          <a:p>
            <a:r>
              <a:rPr lang="fr-FR" dirty="0"/>
              <a:t>ce projet est étroitement lié à l'harmonisation des statuts utilisés pour l'octroi de droits supplémentaires ; cet aspect essentiel du projet sera réalisé, entre autres, en concertation avec les partenaires sociaux</a:t>
            </a:r>
            <a:endParaRPr lang="nl-NL" dirty="0" smtClean="0"/>
          </a:p>
          <a:p>
            <a:r>
              <a:rPr lang="fr-FR" dirty="0"/>
              <a:t>simplification nécessaire des </a:t>
            </a:r>
            <a:r>
              <a:rPr lang="fr-FR" dirty="0" smtClean="0"/>
              <a:t>législations </a:t>
            </a:r>
            <a:r>
              <a:rPr lang="fr-FR" dirty="0"/>
              <a:t>pour suivre la philosophie </a:t>
            </a:r>
            <a:r>
              <a:rPr lang="fr-FR" dirty="0" smtClean="0"/>
              <a:t>des blocs lego</a:t>
            </a:r>
            <a:endParaRPr lang="nl-NL" dirty="0" smtClean="0"/>
          </a:p>
          <a:p>
            <a:pPr lvl="1"/>
            <a:endParaRPr lang="en-US" dirty="0"/>
          </a:p>
          <a:p>
            <a:endParaRPr lang="en-US" dirty="0"/>
          </a:p>
        </p:txBody>
      </p:sp>
    </p:spTree>
    <p:extLst>
      <p:ext uri="{BB962C8B-B14F-4D97-AF65-F5344CB8AC3E}">
        <p14:creationId xmlns:p14="http://schemas.microsoft.com/office/powerpoint/2010/main" val="4042146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520" y="2587418"/>
            <a:ext cx="3960440" cy="3500958"/>
          </a:xfrm>
          <a:prstGeom prst="rect">
            <a:avLst/>
          </a:prstGeom>
        </p:spPr>
        <p:txBody>
          <a:bodyPr wrap="square">
            <a:spAutoFit/>
          </a:bodyPr>
          <a:lstStyle/>
          <a:p>
            <a:pPr marL="250984" indent="-80963"/>
            <a:endParaRPr lang="nl-BE" sz="135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fr-FR" sz="1600" dirty="0">
                <a:latin typeface="Calibri" panose="020F0502020204030204" pitchFamily="34" charset="0"/>
                <a:ea typeface="Calibri" panose="020F0502020204030204" pitchFamily="34" charset="0"/>
                <a:cs typeface="Times New Roman" panose="02020603050405020304" pitchFamily="18" charset="0"/>
              </a:rPr>
              <a:t>Une prime est accordée à la personne de référence de la famille inscrite dans la commune dont au moins 1 ou plusieurs membres de la famille sont bénéficiaires </a:t>
            </a:r>
            <a:r>
              <a:rPr lang="fr-FR" sz="1600" dirty="0" smtClean="0">
                <a:latin typeface="Calibri" panose="020F0502020204030204" pitchFamily="34" charset="0"/>
                <a:ea typeface="Calibri" panose="020F0502020204030204" pitchFamily="34" charset="0"/>
                <a:cs typeface="Times New Roman" panose="02020603050405020304" pitchFamily="18" charset="0"/>
              </a:rPr>
              <a:t>au 1</a:t>
            </a:r>
            <a:r>
              <a:rPr lang="fr-FR" sz="1600" baseline="30000" dirty="0" smtClean="0">
                <a:latin typeface="Calibri" panose="020F0502020204030204" pitchFamily="34" charset="0"/>
                <a:ea typeface="Calibri" panose="020F0502020204030204" pitchFamily="34" charset="0"/>
                <a:cs typeface="Times New Roman" panose="02020603050405020304" pitchFamily="18" charset="0"/>
              </a:rPr>
              <a:t>er</a:t>
            </a:r>
            <a:r>
              <a:rPr lang="fr-FR" sz="1600" dirty="0" smtClean="0">
                <a:latin typeface="Calibri" panose="020F050202020403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janvier de l'année de service </a:t>
            </a:r>
            <a:r>
              <a:rPr lang="fr-FR" sz="1600" dirty="0" smtClean="0">
                <a:latin typeface="Calibri" panose="020F0502020204030204" pitchFamily="34" charset="0"/>
                <a:ea typeface="Calibri" panose="020F0502020204030204" pitchFamily="34" charset="0"/>
                <a:cs typeface="Times New Roman" panose="02020603050405020304" pitchFamily="18" charset="0"/>
              </a:rPr>
              <a:t>concernée </a:t>
            </a:r>
            <a:r>
              <a:rPr lang="fr-FR" sz="1600" dirty="0">
                <a:latin typeface="Calibri" panose="020F0502020204030204" pitchFamily="34" charset="0"/>
                <a:ea typeface="Calibri" panose="020F0502020204030204" pitchFamily="34" charset="0"/>
                <a:cs typeface="Times New Roman" panose="02020603050405020304" pitchFamily="18" charset="0"/>
              </a:rPr>
              <a:t>de l'aide</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360363" indent="-179388">
              <a:buFont typeface="Arial" panose="020B0604020202020204" pitchFamily="34" charset="0"/>
              <a:buChar char="•"/>
            </a:pPr>
            <a:r>
              <a:rPr lang="fr-FR" sz="1600" dirty="0" smtClean="0">
                <a:latin typeface="Calibri" panose="020F0502020204030204" pitchFamily="34" charset="0"/>
                <a:ea typeface="Calibri" panose="020F0502020204030204" pitchFamily="34" charset="0"/>
                <a:cs typeface="Times New Roman" panose="02020603050405020304" pitchFamily="18" charset="0"/>
              </a:rPr>
              <a:t>Tarifs </a:t>
            </a:r>
            <a:r>
              <a:rPr lang="fr-FR" sz="1600" dirty="0">
                <a:latin typeface="Calibri" panose="020F0502020204030204" pitchFamily="34" charset="0"/>
                <a:ea typeface="Calibri" panose="020F0502020204030204" pitchFamily="34" charset="0"/>
                <a:cs typeface="Times New Roman" panose="02020603050405020304" pitchFamily="18" charset="0"/>
              </a:rPr>
              <a:t>préférentiels pour les soins de santé</a:t>
            </a:r>
          </a:p>
          <a:p>
            <a:pPr marL="360363" indent="-179388">
              <a:buFont typeface="Arial" panose="020B0604020202020204" pitchFamily="34" charset="0"/>
              <a:buChar char="•"/>
            </a:pPr>
            <a:r>
              <a:rPr lang="fr-FR" sz="1600" dirty="0">
                <a:latin typeface="Calibri" panose="020F0502020204030204" pitchFamily="34" charset="0"/>
                <a:ea typeface="Calibri" panose="020F0502020204030204" pitchFamily="34" charset="0"/>
                <a:cs typeface="Times New Roman" panose="02020603050405020304" pitchFamily="18" charset="0"/>
              </a:rPr>
              <a:t>Garantie de revenus pour les personnes âgées (IGO)</a:t>
            </a:r>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285750" indent="-104775">
              <a:buFont typeface="Arial" panose="020B0604020202020204" pitchFamily="34" charset="0"/>
              <a:buChar char="•"/>
            </a:pPr>
            <a:r>
              <a:rPr lang="nl-BE" sz="1600" dirty="0" err="1">
                <a:latin typeface="Calibri" panose="020F0502020204030204" pitchFamily="34" charset="0"/>
                <a:ea typeface="Calibri" panose="020F0502020204030204" pitchFamily="34" charset="0"/>
                <a:cs typeface="Times New Roman" panose="02020603050405020304" pitchFamily="18" charset="0"/>
              </a:rPr>
              <a:t>Allocation</a:t>
            </a:r>
            <a:r>
              <a:rPr lang="nl-BE" sz="1600" dirty="0">
                <a:latin typeface="Calibri" panose="020F0502020204030204" pitchFamily="34" charset="0"/>
                <a:ea typeface="Calibri" panose="020F0502020204030204" pitchFamily="34" charset="0"/>
                <a:cs typeface="Times New Roman" panose="02020603050405020304" pitchFamily="18" charset="0"/>
              </a:rPr>
              <a:t> </a:t>
            </a:r>
            <a:r>
              <a:rPr lang="nl-BE" sz="1600" dirty="0" err="1">
                <a:latin typeface="Calibri" panose="020F0502020204030204" pitchFamily="34" charset="0"/>
                <a:ea typeface="Calibri" panose="020F0502020204030204" pitchFamily="34" charset="0"/>
                <a:cs typeface="Times New Roman" panose="02020603050405020304" pitchFamily="18" charset="0"/>
              </a:rPr>
              <a:t>personne</a:t>
            </a:r>
            <a:r>
              <a:rPr lang="nl-BE" sz="1600" dirty="0">
                <a:latin typeface="Calibri" panose="020F0502020204030204" pitchFamily="34" charset="0"/>
                <a:ea typeface="Calibri" panose="020F0502020204030204" pitchFamily="34" charset="0"/>
                <a:cs typeface="Times New Roman" panose="02020603050405020304" pitchFamily="18" charset="0"/>
              </a:rPr>
              <a:t> </a:t>
            </a:r>
            <a:r>
              <a:rPr lang="nl-BE" sz="1600" dirty="0" err="1">
                <a:latin typeface="Calibri" panose="020F0502020204030204" pitchFamily="34" charset="0"/>
                <a:ea typeface="Calibri" panose="020F0502020204030204" pitchFamily="34" charset="0"/>
                <a:cs typeface="Times New Roman" panose="02020603050405020304" pitchFamily="18" charset="0"/>
              </a:rPr>
              <a:t>handicapée</a:t>
            </a:r>
            <a:endParaRPr lang="nl-BE" sz="1600" dirty="0">
              <a:latin typeface="Calibri" panose="020F0502020204030204" pitchFamily="34" charset="0"/>
              <a:ea typeface="Calibri" panose="020F0502020204030204" pitchFamily="34" charset="0"/>
              <a:cs typeface="Times New Roman" panose="02020603050405020304" pitchFamily="18" charset="0"/>
            </a:endParaRPr>
          </a:p>
          <a:p>
            <a:pPr marL="285750" indent="-104775">
              <a:buFont typeface="Arial" panose="020B0604020202020204" pitchFamily="34" charset="0"/>
              <a:buChar char="•"/>
            </a:pPr>
            <a:r>
              <a:rPr lang="fr-FR"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Allocations familiales majorées (régime des salariés ou des indépendants)</a:t>
            </a:r>
          </a:p>
        </p:txBody>
      </p:sp>
      <p:sp>
        <p:nvSpPr>
          <p:cNvPr id="5" name="Rectangle 4"/>
          <p:cNvSpPr/>
          <p:nvPr/>
        </p:nvSpPr>
        <p:spPr>
          <a:xfrm>
            <a:off x="6240016" y="2587418"/>
            <a:ext cx="4067944" cy="3516347"/>
          </a:xfrm>
          <a:prstGeom prst="rect">
            <a:avLst/>
          </a:prstGeom>
        </p:spPr>
        <p:txBody>
          <a:bodyPr wrap="square">
            <a:spAutoFit/>
          </a:bodyPr>
          <a:lstStyle/>
          <a:p>
            <a:pPr marL="250984" indent="-80963"/>
            <a:endParaRPr lang="nl-BE" sz="135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fr-FR" sz="1600" dirty="0">
                <a:latin typeface="Calibri" panose="020F0502020204030204" pitchFamily="34" charset="0"/>
                <a:ea typeface="Calibri" panose="020F0502020204030204" pitchFamily="34" charset="0"/>
                <a:cs typeface="Times New Roman" panose="02020603050405020304" pitchFamily="18" charset="0"/>
              </a:rPr>
              <a:t>Une prime est accordée à la personne de référence de la famille inscrite dans la commune dont au moins 1 ou plusieurs membres de la famille sont bénéficiaires au </a:t>
            </a:r>
            <a:r>
              <a:rPr lang="fr-FR" sz="1600" dirty="0" smtClean="0">
                <a:latin typeface="Calibri" panose="020F0502020204030204" pitchFamily="34" charset="0"/>
                <a:ea typeface="Calibri" panose="020F0502020204030204" pitchFamily="34" charset="0"/>
                <a:cs typeface="Times New Roman" panose="02020603050405020304" pitchFamily="18" charset="0"/>
              </a:rPr>
              <a:t>1</a:t>
            </a:r>
            <a:r>
              <a:rPr lang="fr-FR" sz="1600" baseline="30000" dirty="0" smtClean="0">
                <a:latin typeface="Calibri" panose="020F0502020204030204" pitchFamily="34" charset="0"/>
                <a:ea typeface="Calibri" panose="020F0502020204030204" pitchFamily="34" charset="0"/>
                <a:cs typeface="Times New Roman" panose="02020603050405020304" pitchFamily="18" charset="0"/>
              </a:rPr>
              <a:t>er</a:t>
            </a:r>
            <a:r>
              <a:rPr lang="fr-FR" sz="1600" dirty="0" smtClean="0">
                <a:latin typeface="Calibri" panose="020F0502020204030204" pitchFamily="34" charset="0"/>
                <a:ea typeface="Calibri" panose="020F0502020204030204" pitchFamily="34" charset="0"/>
                <a:cs typeface="Times New Roman" panose="02020603050405020304" pitchFamily="18" charset="0"/>
              </a:rPr>
              <a:t> janvier </a:t>
            </a:r>
            <a:r>
              <a:rPr lang="fr-FR" sz="1600" dirty="0">
                <a:latin typeface="Calibri" panose="020F0502020204030204" pitchFamily="34" charset="0"/>
                <a:ea typeface="Calibri" panose="020F0502020204030204" pitchFamily="34" charset="0"/>
                <a:cs typeface="Times New Roman" panose="02020603050405020304" pitchFamily="18" charset="0"/>
              </a:rPr>
              <a:t>de l'année de service concernée de </a:t>
            </a:r>
            <a:r>
              <a:rPr lang="fr-FR" sz="1600" dirty="0" smtClean="0">
                <a:latin typeface="Calibri" panose="020F0502020204030204" pitchFamily="34" charset="0"/>
                <a:ea typeface="Calibri" panose="020F0502020204030204" pitchFamily="34" charset="0"/>
                <a:cs typeface="Times New Roman" panose="02020603050405020304" pitchFamily="18" charset="0"/>
              </a:rPr>
              <a:t>l'aide</a:t>
            </a:r>
            <a:r>
              <a:rPr lang="nl-BE" sz="1600" dirty="0" smtClean="0">
                <a:latin typeface="Calibri" panose="020F0502020204030204" pitchFamily="34" charset="0"/>
                <a:ea typeface="Calibri" panose="020F0502020204030204" pitchFamily="34" charset="0"/>
                <a:cs typeface="Times New Roman" panose="02020603050405020304" pitchFamily="18" charset="0"/>
              </a:rPr>
              <a:t> </a:t>
            </a:r>
            <a:r>
              <a:rPr lang="nl-BE" sz="1350" dirty="0">
                <a:latin typeface="Calibri" panose="020F0502020204030204" pitchFamily="34" charset="0"/>
                <a:ea typeface="Calibri" panose="020F0502020204030204" pitchFamily="34" charset="0"/>
                <a:cs typeface="Times New Roman" panose="02020603050405020304" pitchFamily="18" charset="0"/>
              </a:rPr>
              <a:t/>
            </a:r>
            <a:br>
              <a:rPr lang="nl-BE" sz="1350" dirty="0">
                <a:latin typeface="Calibri" panose="020F0502020204030204" pitchFamily="34" charset="0"/>
                <a:ea typeface="Calibri" panose="020F0502020204030204" pitchFamily="34" charset="0"/>
                <a:cs typeface="Times New Roman" panose="02020603050405020304" pitchFamily="18" charset="0"/>
              </a:rPr>
            </a:br>
            <a:endParaRPr lang="nl-BE" sz="60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fr-FR"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allocation assurance maladie </a:t>
            </a:r>
            <a:r>
              <a:rPr lang="fr-FR" sz="1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majorée </a:t>
            </a:r>
            <a:r>
              <a:rPr lang="nl-BE" sz="16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fr-FR" sz="1600" dirty="0" smtClean="0">
                <a:latin typeface="Calibri" panose="020F050202020403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(visée à l'article 37, §19, de la Loi relative à l'assurance obligatoire soins de santé et indemnités coordonnée le 14 juillet 1994)</a:t>
            </a:r>
          </a:p>
          <a:p>
            <a:pPr marL="180975" indent="-11113"/>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250984" indent="-80963"/>
            <a:r>
              <a:rPr lang="nl-BE" sz="1350" dirty="0">
                <a:latin typeface="Calibri" panose="020F0502020204030204" pitchFamily="34" charset="0"/>
                <a:ea typeface="Calibri" panose="020F0502020204030204" pitchFamily="34" charset="0"/>
                <a:cs typeface="Times New Roman" panose="02020603050405020304" pitchFamily="18" charset="0"/>
              </a:rPr>
              <a:t> </a:t>
            </a:r>
            <a:endParaRPr lang="fr-BE" sz="1350" dirty="0">
              <a:latin typeface="Calibri" panose="020F0502020204030204" pitchFamily="34" charset="0"/>
              <a:ea typeface="Calibri" panose="020F0502020204030204" pitchFamily="34" charset="0"/>
              <a:cs typeface="Times New Roman" panose="02020603050405020304" pitchFamily="18" charset="0"/>
            </a:endParaRPr>
          </a:p>
          <a:p>
            <a:pPr marL="250984" indent="-80963"/>
            <a:r>
              <a:rPr lang="nl-BE" sz="1350" dirty="0">
                <a:latin typeface="Calibri" panose="020F0502020204030204" pitchFamily="34" charset="0"/>
                <a:ea typeface="Calibri" panose="020F0502020204030204" pitchFamily="34" charset="0"/>
                <a:cs typeface="Times New Roman" panose="02020603050405020304" pitchFamily="18" charset="0"/>
              </a:rPr>
              <a:t> </a:t>
            </a:r>
            <a:endParaRPr lang="fr-BE"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p:cNvSpPr/>
          <p:nvPr/>
        </p:nvSpPr>
        <p:spPr>
          <a:xfrm>
            <a:off x="2306958" y="1922104"/>
            <a:ext cx="2592288" cy="648072"/>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b="1" dirty="0" err="1">
                <a:solidFill>
                  <a:srgbClr val="FF0000"/>
                </a:solidFill>
              </a:rPr>
              <a:t>vb</a:t>
            </a:r>
            <a:r>
              <a:rPr lang="fr-BE" b="1" dirty="0">
                <a:solidFill>
                  <a:srgbClr val="FF0000"/>
                </a:solidFill>
              </a:rPr>
              <a:t>. </a:t>
            </a:r>
            <a:r>
              <a:rPr lang="fr-BE" b="1" dirty="0" err="1">
                <a:solidFill>
                  <a:srgbClr val="FF0000"/>
                </a:solidFill>
              </a:rPr>
              <a:t>Don’t</a:t>
            </a:r>
            <a:endParaRPr lang="en-US" b="1" dirty="0">
              <a:solidFill>
                <a:srgbClr val="FF0000"/>
              </a:solidFill>
            </a:endParaRPr>
          </a:p>
        </p:txBody>
      </p:sp>
      <p:sp>
        <p:nvSpPr>
          <p:cNvPr id="7" name="Rounded Rectangle 6"/>
          <p:cNvSpPr/>
          <p:nvPr/>
        </p:nvSpPr>
        <p:spPr>
          <a:xfrm>
            <a:off x="6816080" y="1914613"/>
            <a:ext cx="2592288" cy="648072"/>
          </a:xfrm>
          <a:prstGeom prst="round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b="1" dirty="0" err="1">
                <a:solidFill>
                  <a:srgbClr val="00B050"/>
                </a:solidFill>
              </a:rPr>
              <a:t>vb</a:t>
            </a:r>
            <a:r>
              <a:rPr lang="fr-BE" b="1" dirty="0">
                <a:solidFill>
                  <a:srgbClr val="00B050"/>
                </a:solidFill>
              </a:rPr>
              <a:t>. Do</a:t>
            </a:r>
            <a:endParaRPr lang="en-US" b="1" dirty="0">
              <a:solidFill>
                <a:srgbClr val="00B050"/>
              </a:solidFill>
            </a:endParaRPr>
          </a:p>
        </p:txBody>
      </p:sp>
      <p:sp>
        <p:nvSpPr>
          <p:cNvPr id="12" name="Title 1"/>
          <p:cNvSpPr txBox="1">
            <a:spLocks/>
          </p:cNvSpPr>
          <p:nvPr/>
        </p:nvSpPr>
        <p:spPr>
          <a:xfrm>
            <a:off x="831576" y="290677"/>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rgbClr val="008CB2"/>
                </a:solidFill>
                <a:latin typeface="+mj-lt"/>
                <a:ea typeface="+mj-ea"/>
                <a:cs typeface="+mj-cs"/>
              </a:defRPr>
            </a:lvl1pPr>
          </a:lstStyle>
          <a:p>
            <a:r>
              <a:rPr lang="en-US" dirty="0" smtClean="0"/>
              <a:t>DB Tampon - simplification de la </a:t>
            </a:r>
            <a:r>
              <a:rPr lang="en-US" dirty="0" err="1" smtClean="0"/>
              <a:t>réglementation</a:t>
            </a:r>
            <a:endParaRPr lang="en-US" dirty="0"/>
          </a:p>
        </p:txBody>
      </p:sp>
    </p:spTree>
    <p:extLst>
      <p:ext uri="{BB962C8B-B14F-4D97-AF65-F5344CB8AC3E}">
        <p14:creationId xmlns:p14="http://schemas.microsoft.com/office/powerpoint/2010/main" val="35311076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err="1" smtClean="0"/>
              <a:t>Philosophie</a:t>
            </a:r>
            <a:r>
              <a:rPr lang="en-US" dirty="0" smtClean="0"/>
              <a:t> blocs </a:t>
            </a:r>
            <a:r>
              <a:rPr lang="en-US" dirty="0" err="1" smtClean="0"/>
              <a:t>lego</a:t>
            </a:r>
            <a:endParaRPr lang="en-US" dirty="0"/>
          </a:p>
        </p:txBody>
      </p:sp>
      <p:grpSp>
        <p:nvGrpSpPr>
          <p:cNvPr id="7" name="Group 6"/>
          <p:cNvGrpSpPr>
            <a:grpSpLocks noChangeAspect="1"/>
          </p:cNvGrpSpPr>
          <p:nvPr/>
        </p:nvGrpSpPr>
        <p:grpSpPr>
          <a:xfrm>
            <a:off x="2413590" y="1444879"/>
            <a:ext cx="6845332" cy="5121430"/>
            <a:chOff x="378864" y="548680"/>
            <a:chExt cx="7605925" cy="5690479"/>
          </a:xfrm>
        </p:grpSpPr>
        <p:grpSp>
          <p:nvGrpSpPr>
            <p:cNvPr id="8" name="Group 7"/>
            <p:cNvGrpSpPr/>
            <p:nvPr/>
          </p:nvGrpSpPr>
          <p:grpSpPr>
            <a:xfrm>
              <a:off x="378864" y="548680"/>
              <a:ext cx="1888880" cy="5690479"/>
              <a:chOff x="378864" y="823206"/>
              <a:chExt cx="1888880" cy="5690479"/>
            </a:xfrm>
          </p:grpSpPr>
          <p:grpSp>
            <p:nvGrpSpPr>
              <p:cNvPr id="18" name="Group 17"/>
              <p:cNvGrpSpPr/>
              <p:nvPr/>
            </p:nvGrpSpPr>
            <p:grpSpPr>
              <a:xfrm>
                <a:off x="378866" y="823206"/>
                <a:ext cx="1888878" cy="1186001"/>
                <a:chOff x="342434" y="823206"/>
                <a:chExt cx="1888878" cy="1186001"/>
              </a:xfrm>
            </p:grpSpPr>
            <p:sp>
              <p:nvSpPr>
                <p:cNvPr id="35" name="Rounded Rectangle 3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Adresse</a:t>
                  </a:r>
                  <a:r>
                    <a:rPr lang="nl-BE" sz="1000" dirty="0">
                      <a:solidFill>
                        <a:sysClr val="windowText" lastClr="000000"/>
                      </a:solidFill>
                    </a:rPr>
                    <a:t> du </a:t>
                  </a:r>
                  <a:r>
                    <a:rPr lang="nl-BE" sz="1000" dirty="0" err="1">
                      <a:solidFill>
                        <a:sysClr val="windowText" lastClr="000000"/>
                      </a:solidFill>
                    </a:rPr>
                    <a:t>domicile</a:t>
                  </a:r>
                  <a:endParaRPr lang="nl-BE" sz="1000" dirty="0">
                    <a:solidFill>
                      <a:sysClr val="windowText" lastClr="000000"/>
                    </a:solidFill>
                  </a:endParaRPr>
                </a:p>
              </p:txBody>
            </p:sp>
            <p:sp>
              <p:nvSpPr>
                <p:cNvPr id="36" name="Rounded Rectangle 35"/>
                <p:cNvSpPr/>
                <p:nvPr/>
              </p:nvSpPr>
              <p:spPr>
                <a:xfrm>
                  <a:off x="342434" y="823206"/>
                  <a:ext cx="735916" cy="1186001"/>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Source </a:t>
                  </a:r>
                  <a:r>
                    <a:rPr lang="nl-BE" sz="1050" dirty="0" err="1">
                      <a:ea typeface="Verdana" panose="020B0604030504040204" pitchFamily="34" charset="0"/>
                      <a:cs typeface="Verdana" panose="020B0604030504040204" pitchFamily="34" charset="0"/>
                    </a:rPr>
                    <a:t>authentique</a:t>
                  </a:r>
                  <a:endParaRPr lang="nl-BE" sz="1050" dirty="0">
                    <a:ea typeface="Verdana" panose="020B0604030504040204" pitchFamily="34" charset="0"/>
                    <a:cs typeface="Verdana" panose="020B0604030504040204" pitchFamily="34" charset="0"/>
                  </a:endParaRPr>
                </a:p>
                <a:p>
                  <a:pPr algn="ctr"/>
                  <a:r>
                    <a:rPr lang="nl-BE" sz="1050" dirty="0">
                      <a:ea typeface="Verdana" panose="020B0604030504040204" pitchFamily="34" charset="0"/>
                      <a:cs typeface="Verdana" panose="020B0604030504040204" pitchFamily="34" charset="0"/>
                    </a:rPr>
                    <a:t>RN (&amp; BCSS</a:t>
                  </a:r>
                  <a:endParaRPr lang="en-US" sz="1250" dirty="0"/>
                </a:p>
              </p:txBody>
            </p:sp>
            <p:sp>
              <p:nvSpPr>
                <p:cNvPr id="37" name="Rounded Rectangle 3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Date de </a:t>
                  </a:r>
                  <a:r>
                    <a:rPr lang="nl-BE" sz="1000" dirty="0" err="1">
                      <a:solidFill>
                        <a:sysClr val="windowText" lastClr="000000"/>
                      </a:solidFill>
                    </a:rPr>
                    <a:t>naissance</a:t>
                  </a:r>
                  <a:endParaRPr lang="nl-BE" sz="1000" dirty="0">
                    <a:solidFill>
                      <a:sysClr val="windowText" lastClr="000000"/>
                    </a:solidFill>
                  </a:endParaRPr>
                </a:p>
              </p:txBody>
            </p:sp>
            <p:sp>
              <p:nvSpPr>
                <p:cNvPr id="38" name="Rounded Rectangle 3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Composition</a:t>
                  </a:r>
                  <a:r>
                    <a:rPr lang="nl-BE" sz="1000" dirty="0">
                      <a:solidFill>
                        <a:sysClr val="windowText" lastClr="000000"/>
                      </a:solidFill>
                    </a:rPr>
                    <a:t> de </a:t>
                  </a:r>
                  <a:r>
                    <a:rPr lang="nl-BE" sz="1000" dirty="0" err="1">
                      <a:solidFill>
                        <a:sysClr val="windowText" lastClr="000000"/>
                      </a:solidFill>
                    </a:rPr>
                    <a:t>famille</a:t>
                  </a:r>
                  <a:endParaRPr lang="nl-BE" sz="1000" dirty="0">
                    <a:solidFill>
                      <a:sysClr val="windowText" lastClr="000000"/>
                    </a:solidFill>
                  </a:endParaRPr>
                </a:p>
              </p:txBody>
            </p:sp>
          </p:grpSp>
          <p:grpSp>
            <p:nvGrpSpPr>
              <p:cNvPr id="19" name="Group 18"/>
              <p:cNvGrpSpPr/>
              <p:nvPr/>
            </p:nvGrpSpPr>
            <p:grpSpPr>
              <a:xfrm>
                <a:off x="378864" y="2132856"/>
                <a:ext cx="1888880" cy="3762850"/>
                <a:chOff x="3043160" y="2132856"/>
                <a:chExt cx="1888880" cy="3762850"/>
              </a:xfrm>
            </p:grpSpPr>
            <p:sp>
              <p:nvSpPr>
                <p:cNvPr id="21" name="Rounded Rectangle 20"/>
                <p:cNvSpPr/>
                <p:nvPr/>
              </p:nvSpPr>
              <p:spPr>
                <a:xfrm>
                  <a:off x="3043160" y="2132856"/>
                  <a:ext cx="758843" cy="3762849"/>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err="1"/>
                    <a:t>Statuts</a:t>
                  </a:r>
                  <a:r>
                    <a:rPr lang="nl-BE" sz="1600" dirty="0"/>
                    <a:t>  </a:t>
                  </a:r>
                  <a:r>
                    <a:rPr lang="nl-BE" sz="1600" dirty="0" err="1"/>
                    <a:t>sociaux</a:t>
                  </a:r>
                  <a:endParaRPr lang="nl-BE" sz="1600" dirty="0"/>
                </a:p>
              </p:txBody>
            </p:sp>
            <p:sp>
              <p:nvSpPr>
                <p:cNvPr id="22" name="Rounded Rectangle 21"/>
                <p:cNvSpPr/>
                <p:nvPr/>
              </p:nvSpPr>
              <p:spPr>
                <a:xfrm>
                  <a:off x="3823804" y="2132857"/>
                  <a:ext cx="1108236" cy="289648"/>
                </a:xfrm>
                <a:prstGeom prst="roundRect">
                  <a:avLst/>
                </a:prstGeom>
                <a:noFill/>
                <a:ln>
                  <a:solidFill>
                    <a:srgbClr val="008CB2"/>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SPF </a:t>
                  </a:r>
                  <a:r>
                    <a:rPr lang="nl-BE" sz="1000" dirty="0" err="1" smtClean="0">
                      <a:solidFill>
                        <a:sysClr val="windowText" lastClr="000000"/>
                      </a:solidFill>
                    </a:rPr>
                    <a:t>ou</a:t>
                  </a:r>
                  <a:r>
                    <a:rPr lang="nl-BE" sz="1000" dirty="0" smtClean="0">
                      <a:solidFill>
                        <a:sysClr val="windowText" lastClr="000000"/>
                      </a:solidFill>
                    </a:rPr>
                    <a:t> IPSS</a:t>
                  </a:r>
                  <a:endParaRPr lang="nl-BE" sz="1000" dirty="0">
                    <a:solidFill>
                      <a:sysClr val="windowText" lastClr="000000"/>
                    </a:solidFill>
                  </a:endParaRPr>
                </a:p>
              </p:txBody>
            </p:sp>
            <p:sp>
              <p:nvSpPr>
                <p:cNvPr id="23" name="Rounded Rectangle 22"/>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24" name="Rounded Rectangle 23"/>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25" name="Rounded Rectangle 24"/>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26" name="Rounded Rectangle 25"/>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7" name="Rounded Rectangle 26"/>
                <p:cNvSpPr/>
                <p:nvPr/>
              </p:nvSpPr>
              <p:spPr>
                <a:xfrm>
                  <a:off x="3823803" y="3575385"/>
                  <a:ext cx="1108237"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CPAS</a:t>
                  </a:r>
                </a:p>
              </p:txBody>
            </p:sp>
            <p:sp>
              <p:nvSpPr>
                <p:cNvPr id="28" name="Rounded Rectangle 27"/>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29" name="Rounded Rectangle 28"/>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30" name="Rounded Rectangle 29"/>
                <p:cNvSpPr/>
                <p:nvPr/>
              </p:nvSpPr>
              <p:spPr>
                <a:xfrm>
                  <a:off x="3823802" y="4440557"/>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DGPH</a:t>
                  </a:r>
                  <a:endParaRPr lang="nl-BE" sz="1000" dirty="0">
                    <a:solidFill>
                      <a:sysClr val="windowText" lastClr="000000"/>
                    </a:solidFill>
                  </a:endParaRPr>
                </a:p>
              </p:txBody>
            </p:sp>
            <p:sp>
              <p:nvSpPr>
                <p:cNvPr id="31" name="Rounded Rectangle 30"/>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P1-4</a:t>
                  </a:r>
                  <a:endParaRPr lang="nl-BE" sz="1000" dirty="0">
                    <a:solidFill>
                      <a:sysClr val="windowText" lastClr="000000"/>
                    </a:solidFill>
                  </a:endParaRPr>
                </a:p>
              </p:txBody>
            </p:sp>
            <p:sp>
              <p:nvSpPr>
                <p:cNvPr id="32" name="Rounded Rectangle 31"/>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a:t>
                  </a:r>
                  <a:endParaRPr lang="nl-BE" sz="1200" dirty="0">
                    <a:solidFill>
                      <a:sysClr val="windowText" lastClr="000000"/>
                    </a:solidFill>
                  </a:endParaRPr>
                </a:p>
              </p:txBody>
            </p:sp>
            <p:sp>
              <p:nvSpPr>
                <p:cNvPr id="33" name="Rounded Rectangle 32"/>
                <p:cNvSpPr/>
                <p:nvPr/>
              </p:nvSpPr>
              <p:spPr>
                <a:xfrm>
                  <a:off x="3823802" y="5314052"/>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smtClean="0">
                      <a:solidFill>
                        <a:sysClr val="windowText" lastClr="000000"/>
                      </a:solidFill>
                    </a:rPr>
                    <a:t>Mutuelles</a:t>
                  </a:r>
                  <a:endParaRPr lang="nl-BE" sz="1000" dirty="0">
                    <a:solidFill>
                      <a:sysClr val="windowText" lastClr="000000"/>
                    </a:solidFill>
                  </a:endParaRPr>
                </a:p>
              </p:txBody>
            </p:sp>
            <p:sp>
              <p:nvSpPr>
                <p:cNvPr id="34" name="Rounded Rectangle 33"/>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BIM - BVT</a:t>
                  </a:r>
                  <a:endParaRPr lang="nl-BE" sz="1000" dirty="0">
                    <a:solidFill>
                      <a:sysClr val="windowText" lastClr="000000"/>
                    </a:solidFill>
                  </a:endParaRPr>
                </a:p>
              </p:txBody>
            </p:sp>
          </p:grpSp>
          <p:sp>
            <p:nvSpPr>
              <p:cNvPr id="20" name="Rounded Rectangle 19"/>
              <p:cNvSpPr/>
              <p:nvPr/>
            </p:nvSpPr>
            <p:spPr>
              <a:xfrm rot="5400000">
                <a:off x="1053478" y="5299420"/>
                <a:ext cx="539652" cy="1888878"/>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err="1" smtClean="0"/>
                  <a:t>Revenus</a:t>
                </a:r>
                <a:endParaRPr lang="en-US" sz="1600" dirty="0"/>
              </a:p>
            </p:txBody>
          </p:sp>
        </p:grpSp>
        <p:grpSp>
          <p:nvGrpSpPr>
            <p:cNvPr id="9" name="Group 8"/>
            <p:cNvGrpSpPr/>
            <p:nvPr/>
          </p:nvGrpSpPr>
          <p:grpSpPr>
            <a:xfrm>
              <a:off x="3419871" y="2416924"/>
              <a:ext cx="1706396" cy="1493227"/>
              <a:chOff x="3851919" y="2451920"/>
              <a:chExt cx="1706396" cy="1493227"/>
            </a:xfrm>
          </p:grpSpPr>
          <p:sp>
            <p:nvSpPr>
              <p:cNvPr id="16" name="Rounded Rectangle 15"/>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err="1">
                    <a:solidFill>
                      <a:sysClr val="windowText" lastClr="000000"/>
                    </a:solidFill>
                  </a:rPr>
                  <a:t>Réduction</a:t>
                </a:r>
                <a:r>
                  <a:rPr lang="nl-BE" sz="1300" dirty="0">
                    <a:solidFill>
                      <a:sysClr val="windowText" lastClr="000000"/>
                    </a:solidFill>
                  </a:rPr>
                  <a:t> </a:t>
                </a:r>
              </a:p>
              <a:p>
                <a:pPr algn="ctr"/>
                <a:r>
                  <a:rPr lang="nl-BE" sz="1300" dirty="0" err="1">
                    <a:solidFill>
                      <a:sysClr val="windowText" lastClr="000000"/>
                    </a:solidFill>
                  </a:rPr>
                  <a:t>sur</a:t>
                </a:r>
                <a:r>
                  <a:rPr lang="nl-BE" sz="1300" dirty="0">
                    <a:solidFill>
                      <a:sysClr val="windowText" lastClr="000000"/>
                    </a:solidFill>
                  </a:rPr>
                  <a:t> </a:t>
                </a:r>
                <a:r>
                  <a:rPr lang="nl-BE" sz="1300" dirty="0" err="1">
                    <a:solidFill>
                      <a:sysClr val="windowText" lastClr="000000"/>
                    </a:solidFill>
                  </a:rPr>
                  <a:t>l’impôt</a:t>
                </a:r>
                <a:r>
                  <a:rPr lang="nl-BE" sz="1300" dirty="0">
                    <a:solidFill>
                      <a:sysClr val="windowText" lastClr="000000"/>
                    </a:solidFill>
                  </a:rPr>
                  <a:t> </a:t>
                </a:r>
                <a:r>
                  <a:rPr lang="nl-BE" sz="1300" dirty="0" err="1">
                    <a:solidFill>
                      <a:sysClr val="windowText" lastClr="000000"/>
                    </a:solidFill>
                  </a:rPr>
                  <a:t>provincial</a:t>
                </a:r>
                <a:endParaRPr lang="nl-BE" sz="1300" dirty="0">
                  <a:solidFill>
                    <a:sysClr val="windowText" lastClr="000000"/>
                  </a:solidFill>
                </a:endParaRPr>
              </a:p>
            </p:txBody>
          </p:sp>
          <p:sp>
            <p:nvSpPr>
              <p:cNvPr id="17" name="Rounded Rectangle 16"/>
              <p:cNvSpPr/>
              <p:nvPr/>
            </p:nvSpPr>
            <p:spPr>
              <a:xfrm rot="5400000">
                <a:off x="4409274" y="1894565"/>
                <a:ext cx="591685"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t>Droit </a:t>
                </a:r>
                <a:r>
                  <a:rPr lang="en-US" sz="1600" dirty="0" err="1" smtClean="0"/>
                  <a:t>complémentaire</a:t>
                </a:r>
                <a:endParaRPr lang="en-US" sz="1600" dirty="0"/>
              </a:p>
            </p:txBody>
          </p:sp>
        </p:grpSp>
        <p:grpSp>
          <p:nvGrpSpPr>
            <p:cNvPr id="10" name="Group 9"/>
            <p:cNvGrpSpPr/>
            <p:nvPr/>
          </p:nvGrpSpPr>
          <p:grpSpPr>
            <a:xfrm>
              <a:off x="6278393" y="2416925"/>
              <a:ext cx="1706396" cy="1493226"/>
              <a:chOff x="3851919" y="2451921"/>
              <a:chExt cx="1706396" cy="1493226"/>
            </a:xfrm>
          </p:grpSpPr>
          <p:sp>
            <p:nvSpPr>
              <p:cNvPr id="14" name="Rounded Rectangle 13"/>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err="1">
                    <a:solidFill>
                      <a:sysClr val="windowText" lastClr="000000"/>
                    </a:solidFill>
                  </a:rPr>
                  <a:t>Province</a:t>
                </a:r>
                <a:r>
                  <a:rPr lang="nl-BE" sz="1300" dirty="0">
                    <a:solidFill>
                      <a:sysClr val="windowText" lastClr="000000"/>
                    </a:solidFill>
                  </a:rPr>
                  <a:t> de </a:t>
                </a:r>
                <a:r>
                  <a:rPr lang="nl-BE" sz="1300" dirty="0" err="1">
                    <a:solidFill>
                      <a:sysClr val="windowText" lastClr="000000"/>
                    </a:solidFill>
                  </a:rPr>
                  <a:t>Flandre</a:t>
                </a:r>
                <a:r>
                  <a:rPr lang="nl-BE" sz="1300" dirty="0">
                    <a:solidFill>
                      <a:sysClr val="windowText" lastClr="000000"/>
                    </a:solidFill>
                  </a:rPr>
                  <a:t> </a:t>
                </a:r>
                <a:r>
                  <a:rPr lang="nl-BE" sz="1300" dirty="0" err="1">
                    <a:solidFill>
                      <a:sysClr val="windowText" lastClr="000000"/>
                    </a:solidFill>
                  </a:rPr>
                  <a:t>orientale</a:t>
                </a:r>
                <a:endParaRPr lang="nl-BE" sz="1300" dirty="0">
                  <a:solidFill>
                    <a:sysClr val="windowText" lastClr="000000"/>
                  </a:solidFill>
                </a:endParaRPr>
              </a:p>
            </p:txBody>
          </p:sp>
          <p:sp>
            <p:nvSpPr>
              <p:cNvPr id="15" name="Rounded Rectangle 14"/>
              <p:cNvSpPr/>
              <p:nvPr/>
            </p:nvSpPr>
            <p:spPr>
              <a:xfrm rot="5400000">
                <a:off x="4435291" y="1868549"/>
                <a:ext cx="539652"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NL" sz="1600" dirty="0" err="1" smtClean="0"/>
                  <a:t>Instances</a:t>
                </a:r>
                <a:r>
                  <a:rPr lang="nl-NL" sz="1600" dirty="0" smtClean="0"/>
                  <a:t> </a:t>
                </a:r>
                <a:r>
                  <a:rPr lang="nl-NL" sz="1600" dirty="0" err="1" smtClean="0"/>
                  <a:t>d’octroi</a:t>
                </a:r>
                <a:endParaRPr lang="en-US" sz="1600" dirty="0"/>
              </a:p>
            </p:txBody>
          </p:sp>
        </p:grpSp>
        <p:cxnSp>
          <p:nvCxnSpPr>
            <p:cNvPr id="11" name="Straight Arrow Connector 10"/>
            <p:cNvCxnSpPr/>
            <p:nvPr/>
          </p:nvCxnSpPr>
          <p:spPr>
            <a:xfrm>
              <a:off x="2281486" y="1119819"/>
              <a:ext cx="1066378" cy="2325864"/>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70056" y="3590506"/>
              <a:ext cx="1077808" cy="1873230"/>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48064" y="3406095"/>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72440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err="1" smtClean="0"/>
              <a:t>Philosophie</a:t>
            </a:r>
            <a:r>
              <a:rPr lang="en-US" dirty="0" smtClean="0"/>
              <a:t> blocs </a:t>
            </a:r>
            <a:r>
              <a:rPr lang="en-US" dirty="0" err="1" smtClean="0"/>
              <a:t>lego</a:t>
            </a:r>
            <a:endParaRPr lang="en-US" dirty="0"/>
          </a:p>
        </p:txBody>
      </p:sp>
      <p:grpSp>
        <p:nvGrpSpPr>
          <p:cNvPr id="7" name="Group 6"/>
          <p:cNvGrpSpPr>
            <a:grpSpLocks noChangeAspect="1"/>
          </p:cNvGrpSpPr>
          <p:nvPr/>
        </p:nvGrpSpPr>
        <p:grpSpPr>
          <a:xfrm>
            <a:off x="2413591" y="2159592"/>
            <a:ext cx="2717866" cy="4406717"/>
            <a:chOff x="378865" y="1342805"/>
            <a:chExt cx="3019851" cy="4896354"/>
          </a:xfrm>
        </p:grpSpPr>
        <p:grpSp>
          <p:nvGrpSpPr>
            <p:cNvPr id="8" name="Group 7"/>
            <p:cNvGrpSpPr/>
            <p:nvPr/>
          </p:nvGrpSpPr>
          <p:grpSpPr>
            <a:xfrm>
              <a:off x="378865" y="1342805"/>
              <a:ext cx="1888879" cy="4896354"/>
              <a:chOff x="378865" y="1617331"/>
              <a:chExt cx="1888879" cy="4896354"/>
            </a:xfrm>
          </p:grpSpPr>
          <p:sp>
            <p:nvSpPr>
              <p:cNvPr id="38" name="Rounded Rectangle 37"/>
              <p:cNvSpPr/>
              <p:nvPr/>
            </p:nvSpPr>
            <p:spPr>
              <a:xfrm>
                <a:off x="1129306"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Composition</a:t>
                </a:r>
                <a:r>
                  <a:rPr lang="nl-BE" sz="1000" dirty="0">
                    <a:solidFill>
                      <a:sysClr val="windowText" lastClr="000000"/>
                    </a:solidFill>
                  </a:rPr>
                  <a:t> de </a:t>
                </a:r>
                <a:r>
                  <a:rPr lang="nl-BE" sz="1000" dirty="0" err="1">
                    <a:solidFill>
                      <a:sysClr val="windowText" lastClr="000000"/>
                    </a:solidFill>
                  </a:rPr>
                  <a:t>famille</a:t>
                </a:r>
                <a:endParaRPr lang="nl-BE" sz="1000" dirty="0">
                  <a:solidFill>
                    <a:sysClr val="windowText" lastClr="000000"/>
                  </a:solidFill>
                </a:endParaRPr>
              </a:p>
            </p:txBody>
          </p:sp>
          <p:grpSp>
            <p:nvGrpSpPr>
              <p:cNvPr id="19" name="Group 18"/>
              <p:cNvGrpSpPr/>
              <p:nvPr/>
            </p:nvGrpSpPr>
            <p:grpSpPr>
              <a:xfrm>
                <a:off x="1159506" y="2132857"/>
                <a:ext cx="1108238" cy="3762849"/>
                <a:chOff x="3823802" y="2132857"/>
                <a:chExt cx="1108238" cy="3762849"/>
              </a:xfrm>
            </p:grpSpPr>
            <p:sp>
              <p:nvSpPr>
                <p:cNvPr id="22" name="Rounded Rectangle 21"/>
                <p:cNvSpPr/>
                <p:nvPr/>
              </p:nvSpPr>
              <p:spPr>
                <a:xfrm>
                  <a:off x="3823804" y="2132857"/>
                  <a:ext cx="1108236"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SPF </a:t>
                  </a:r>
                  <a:r>
                    <a:rPr lang="nl-BE" sz="1000" dirty="0" err="1">
                      <a:solidFill>
                        <a:sysClr val="windowText" lastClr="000000"/>
                      </a:solidFill>
                    </a:rPr>
                    <a:t>ou</a:t>
                  </a:r>
                  <a:r>
                    <a:rPr lang="nl-BE" sz="1000" dirty="0">
                      <a:solidFill>
                        <a:sysClr val="windowText" lastClr="000000"/>
                      </a:solidFill>
                    </a:rPr>
                    <a:t> IPSS</a:t>
                  </a:r>
                </a:p>
              </p:txBody>
            </p:sp>
            <p:sp>
              <p:nvSpPr>
                <p:cNvPr id="23" name="Rounded Rectangle 22"/>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24" name="Rounded Rectangle 23"/>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25" name="Rounded Rectangle 24"/>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26" name="Rounded Rectangle 25"/>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7" name="Rounded Rectangle 26"/>
                <p:cNvSpPr/>
                <p:nvPr/>
              </p:nvSpPr>
              <p:spPr>
                <a:xfrm>
                  <a:off x="3823803" y="3575385"/>
                  <a:ext cx="1108237"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CPAS</a:t>
                  </a:r>
                  <a:endParaRPr lang="nl-BE" sz="1000" dirty="0">
                    <a:solidFill>
                      <a:sysClr val="windowText" lastClr="000000"/>
                    </a:solidFill>
                  </a:endParaRPr>
                </a:p>
              </p:txBody>
            </p:sp>
            <p:sp>
              <p:nvSpPr>
                <p:cNvPr id="28" name="Rounded Rectangle 27"/>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29" name="Rounded Rectangle 28"/>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30" name="Rounded Rectangle 29"/>
                <p:cNvSpPr/>
                <p:nvPr/>
              </p:nvSpPr>
              <p:spPr>
                <a:xfrm>
                  <a:off x="3823802" y="4440557"/>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DGPH</a:t>
                  </a:r>
                  <a:endParaRPr lang="nl-BE" sz="1000" dirty="0">
                    <a:solidFill>
                      <a:sysClr val="windowText" lastClr="000000"/>
                    </a:solidFill>
                  </a:endParaRPr>
                </a:p>
              </p:txBody>
            </p:sp>
            <p:sp>
              <p:nvSpPr>
                <p:cNvPr id="31" name="Rounded Rectangle 30"/>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P1-4</a:t>
                  </a:r>
                  <a:endParaRPr lang="nl-BE" sz="1000" dirty="0">
                    <a:solidFill>
                      <a:sysClr val="windowText" lastClr="000000"/>
                    </a:solidFill>
                  </a:endParaRPr>
                </a:p>
              </p:txBody>
            </p:sp>
            <p:sp>
              <p:nvSpPr>
                <p:cNvPr id="32" name="Rounded Rectangle 31"/>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a:t>
                  </a:r>
                  <a:endParaRPr lang="nl-BE" sz="1200" dirty="0">
                    <a:solidFill>
                      <a:sysClr val="windowText" lastClr="000000"/>
                    </a:solidFill>
                  </a:endParaRPr>
                </a:p>
              </p:txBody>
            </p:sp>
            <p:sp>
              <p:nvSpPr>
                <p:cNvPr id="33" name="Rounded Rectangle 32"/>
                <p:cNvSpPr/>
                <p:nvPr/>
              </p:nvSpPr>
              <p:spPr>
                <a:xfrm>
                  <a:off x="3823802" y="5314052"/>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smtClean="0">
                      <a:solidFill>
                        <a:sysClr val="windowText" lastClr="000000"/>
                      </a:solidFill>
                    </a:rPr>
                    <a:t>Mutuelles</a:t>
                  </a:r>
                  <a:endParaRPr lang="nl-BE" sz="1000" dirty="0">
                    <a:solidFill>
                      <a:sysClr val="windowText" lastClr="000000"/>
                    </a:solidFill>
                  </a:endParaRPr>
                </a:p>
              </p:txBody>
            </p:sp>
            <p:sp>
              <p:nvSpPr>
                <p:cNvPr id="34" name="Rounded Rectangle 33"/>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BIM - BVT</a:t>
                  </a:r>
                  <a:endParaRPr lang="nl-BE" sz="1000" dirty="0">
                    <a:solidFill>
                      <a:sysClr val="windowText" lastClr="000000"/>
                    </a:solidFill>
                  </a:endParaRPr>
                </a:p>
              </p:txBody>
            </p:sp>
          </p:grpSp>
          <p:sp>
            <p:nvSpPr>
              <p:cNvPr id="20" name="Rounded Rectangle 19"/>
              <p:cNvSpPr/>
              <p:nvPr/>
            </p:nvSpPr>
            <p:spPr>
              <a:xfrm rot="5400000">
                <a:off x="1053478" y="5299420"/>
                <a:ext cx="539652" cy="1888878"/>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err="1" smtClean="0"/>
                  <a:t>Revenus</a:t>
                </a:r>
                <a:endParaRPr lang="en-US" sz="1600" dirty="0"/>
              </a:p>
            </p:txBody>
          </p:sp>
        </p:grpSp>
        <p:cxnSp>
          <p:nvCxnSpPr>
            <p:cNvPr id="11" name="Straight Arrow Connector 10"/>
            <p:cNvCxnSpPr>
              <a:stCxn id="38" idx="3"/>
            </p:cNvCxnSpPr>
            <p:nvPr/>
          </p:nvCxnSpPr>
          <p:spPr>
            <a:xfrm>
              <a:off x="2267744" y="1538744"/>
              <a:ext cx="1130972" cy="143608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77895" y="3496152"/>
              <a:ext cx="1096602" cy="282543"/>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5163617" y="3523267"/>
            <a:ext cx="4564917" cy="973275"/>
            <a:chOff x="4993498" y="2936876"/>
            <a:chExt cx="4564917" cy="973275"/>
          </a:xfrm>
        </p:grpSpPr>
        <p:sp>
          <p:nvSpPr>
            <p:cNvPr id="40" name="Rounded Rectangle 39"/>
            <p:cNvSpPr/>
            <p:nvPr/>
          </p:nvSpPr>
          <p:spPr>
            <a:xfrm>
              <a:off x="4993498" y="2936876"/>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dirty="0" err="1">
                  <a:solidFill>
                    <a:sysClr val="windowText" lastClr="000000"/>
                  </a:solidFill>
                </a:rPr>
                <a:t>Tarif</a:t>
              </a:r>
              <a:r>
                <a:rPr lang="nl-BE" sz="1400" dirty="0">
                  <a:solidFill>
                    <a:sysClr val="windowText" lastClr="000000"/>
                  </a:solidFill>
                </a:rPr>
                <a:t> </a:t>
              </a:r>
              <a:r>
                <a:rPr lang="nl-BE" sz="1400" dirty="0" err="1">
                  <a:solidFill>
                    <a:sysClr val="windowText" lastClr="000000"/>
                  </a:solidFill>
                </a:rPr>
                <a:t>social</a:t>
              </a:r>
              <a:r>
                <a:rPr lang="nl-BE" sz="1400" dirty="0">
                  <a:solidFill>
                    <a:sysClr val="windowText" lastClr="000000"/>
                  </a:solidFill>
                </a:rPr>
                <a:t> </a:t>
              </a:r>
            </a:p>
            <a:p>
              <a:pPr algn="ctr"/>
              <a:r>
                <a:rPr lang="nl-BE" sz="1400" dirty="0" err="1">
                  <a:solidFill>
                    <a:sysClr val="windowText" lastClr="000000"/>
                  </a:solidFill>
                </a:rPr>
                <a:t>gaz</a:t>
              </a:r>
              <a:r>
                <a:rPr lang="nl-BE" sz="1400" dirty="0">
                  <a:solidFill>
                    <a:sysClr val="windowText" lastClr="000000"/>
                  </a:solidFill>
                </a:rPr>
                <a:t> &amp; </a:t>
              </a:r>
              <a:r>
                <a:rPr lang="nl-BE" sz="1400" dirty="0" err="1">
                  <a:solidFill>
                    <a:sysClr val="windowText" lastClr="000000"/>
                  </a:solidFill>
                </a:rPr>
                <a:t>électricité</a:t>
              </a:r>
              <a:endParaRPr lang="nl-BE" sz="1400" dirty="0">
                <a:solidFill>
                  <a:sysClr val="windowText" lastClr="000000"/>
                </a:solidFill>
              </a:endParaRPr>
            </a:p>
          </p:txBody>
        </p:sp>
        <p:sp>
          <p:nvSpPr>
            <p:cNvPr id="43" name="Rounded Rectangle 42"/>
            <p:cNvSpPr/>
            <p:nvPr/>
          </p:nvSpPr>
          <p:spPr>
            <a:xfrm>
              <a:off x="7852020" y="2936876"/>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dirty="0">
                  <a:solidFill>
                    <a:sysClr val="windowText" lastClr="000000"/>
                  </a:solidFill>
                </a:rPr>
                <a:t>SPF Economie </a:t>
              </a:r>
            </a:p>
            <a:p>
              <a:pPr algn="ctr"/>
              <a:r>
                <a:rPr lang="nl-BE" sz="1400" dirty="0">
                  <a:solidFill>
                    <a:sysClr val="windowText" lastClr="000000"/>
                  </a:solidFill>
                </a:rPr>
                <a:t>&amp; fournisseurs</a:t>
              </a:r>
              <a:endParaRPr lang="nl-BE" sz="1400" dirty="0">
                <a:solidFill>
                  <a:schemeClr val="tx1"/>
                </a:solidFill>
              </a:endParaRPr>
            </a:p>
          </p:txBody>
        </p:sp>
        <p:cxnSp>
          <p:nvCxnSpPr>
            <p:cNvPr id="45" name="Straight Arrow Connector 44"/>
            <p:cNvCxnSpPr/>
            <p:nvPr/>
          </p:nvCxnSpPr>
          <p:spPr>
            <a:xfrm>
              <a:off x="6721690" y="3406095"/>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p:cNvCxnSpPr/>
          <p:nvPr/>
        </p:nvCxnSpPr>
        <p:spPr>
          <a:xfrm>
            <a:off x="4112748" y="2984900"/>
            <a:ext cx="1008210" cy="754799"/>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112748" y="3260946"/>
            <a:ext cx="996912" cy="604268"/>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112748" y="3535115"/>
            <a:ext cx="996912" cy="477058"/>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4135379" y="4210771"/>
            <a:ext cx="974281" cy="373809"/>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135379" y="4351892"/>
            <a:ext cx="974281" cy="730753"/>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391293" y="2626492"/>
            <a:ext cx="703078" cy="3386563"/>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err="1"/>
              <a:t>Statuts</a:t>
            </a:r>
            <a:r>
              <a:rPr lang="nl-BE" sz="1600" dirty="0"/>
              <a:t>  </a:t>
            </a:r>
            <a:r>
              <a:rPr lang="nl-BE" sz="1600" dirty="0" err="1"/>
              <a:t>sociaux</a:t>
            </a:r>
            <a:endParaRPr lang="nl-BE" sz="1600" dirty="0"/>
          </a:p>
        </p:txBody>
      </p:sp>
      <p:sp>
        <p:nvSpPr>
          <p:cNvPr id="49" name="Rounded Rectangle 48"/>
          <p:cNvSpPr/>
          <p:nvPr/>
        </p:nvSpPr>
        <p:spPr>
          <a:xfrm>
            <a:off x="2413592" y="1444879"/>
            <a:ext cx="662324" cy="1067401"/>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Source </a:t>
            </a:r>
            <a:r>
              <a:rPr lang="nl-BE" sz="1050" dirty="0" err="1">
                <a:ea typeface="Verdana" panose="020B0604030504040204" pitchFamily="34" charset="0"/>
                <a:cs typeface="Verdana" panose="020B0604030504040204" pitchFamily="34" charset="0"/>
              </a:rPr>
              <a:t>authentique</a:t>
            </a:r>
            <a:endParaRPr lang="nl-BE" sz="1050" dirty="0">
              <a:ea typeface="Verdana" panose="020B0604030504040204" pitchFamily="34" charset="0"/>
              <a:cs typeface="Verdana" panose="020B0604030504040204" pitchFamily="34" charset="0"/>
            </a:endParaRPr>
          </a:p>
          <a:p>
            <a:pPr algn="ctr"/>
            <a:r>
              <a:rPr lang="nl-BE" sz="1050" dirty="0">
                <a:ea typeface="Verdana" panose="020B0604030504040204" pitchFamily="34" charset="0"/>
                <a:cs typeface="Verdana" panose="020B0604030504040204" pitchFamily="34" charset="0"/>
              </a:rPr>
              <a:t>RN (&amp; BCSS</a:t>
            </a:r>
            <a:endParaRPr lang="en-US" sz="1250" dirty="0"/>
          </a:p>
        </p:txBody>
      </p:sp>
      <p:sp>
        <p:nvSpPr>
          <p:cNvPr id="51" name="Rounded Rectangle 50"/>
          <p:cNvSpPr/>
          <p:nvPr/>
        </p:nvSpPr>
        <p:spPr>
          <a:xfrm>
            <a:off x="3088988" y="1444879"/>
            <a:ext cx="1024594" cy="352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Date de </a:t>
            </a:r>
            <a:r>
              <a:rPr lang="nl-BE" sz="1000" dirty="0" err="1">
                <a:solidFill>
                  <a:sysClr val="windowText" lastClr="000000"/>
                </a:solidFill>
              </a:rPr>
              <a:t>naissance</a:t>
            </a:r>
            <a:endParaRPr lang="nl-BE" sz="1000" dirty="0">
              <a:solidFill>
                <a:sysClr val="windowText" lastClr="000000"/>
              </a:solidFill>
            </a:endParaRPr>
          </a:p>
        </p:txBody>
      </p:sp>
      <p:sp>
        <p:nvSpPr>
          <p:cNvPr id="52" name="Rounded Rectangle 51"/>
          <p:cNvSpPr/>
          <p:nvPr/>
        </p:nvSpPr>
        <p:spPr>
          <a:xfrm>
            <a:off x="3088988" y="1804450"/>
            <a:ext cx="1024594" cy="352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Adresse</a:t>
            </a:r>
            <a:r>
              <a:rPr lang="nl-BE" sz="1000" dirty="0">
                <a:solidFill>
                  <a:sysClr val="windowText" lastClr="000000"/>
                </a:solidFill>
              </a:rPr>
              <a:t> du </a:t>
            </a:r>
            <a:r>
              <a:rPr lang="nl-BE" sz="1000" dirty="0" err="1">
                <a:solidFill>
                  <a:sysClr val="windowText" lastClr="000000"/>
                </a:solidFill>
              </a:rPr>
              <a:t>domicile</a:t>
            </a:r>
            <a:endParaRPr lang="nl-BE" sz="1000" dirty="0">
              <a:solidFill>
                <a:sysClr val="windowText" lastClr="000000"/>
              </a:solidFill>
            </a:endParaRPr>
          </a:p>
        </p:txBody>
      </p:sp>
      <p:sp>
        <p:nvSpPr>
          <p:cNvPr id="53" name="Rounded Rectangle 52"/>
          <p:cNvSpPr/>
          <p:nvPr/>
        </p:nvSpPr>
        <p:spPr>
          <a:xfrm rot="5400000">
            <a:off x="5754894" y="2521900"/>
            <a:ext cx="532516" cy="1741313"/>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t>Droit </a:t>
            </a:r>
            <a:r>
              <a:rPr lang="en-US" sz="1600" dirty="0" err="1" smtClean="0"/>
              <a:t>complémentaire</a:t>
            </a:r>
            <a:endParaRPr lang="en-US" sz="1600" dirty="0"/>
          </a:p>
        </p:txBody>
      </p:sp>
      <p:sp>
        <p:nvSpPr>
          <p:cNvPr id="54" name="Rounded Rectangle 53"/>
          <p:cNvSpPr/>
          <p:nvPr/>
        </p:nvSpPr>
        <p:spPr>
          <a:xfrm rot="5400000">
            <a:off x="8637646" y="2521099"/>
            <a:ext cx="485687" cy="1696086"/>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NL" sz="1600" dirty="0" err="1" smtClean="0"/>
              <a:t>Instances</a:t>
            </a:r>
            <a:r>
              <a:rPr lang="nl-NL" sz="1600" dirty="0" smtClean="0"/>
              <a:t> </a:t>
            </a:r>
            <a:r>
              <a:rPr lang="nl-NL" sz="1600" dirty="0" err="1" smtClean="0"/>
              <a:t>d’octroi</a:t>
            </a:r>
            <a:endParaRPr lang="en-US" sz="1600" dirty="0"/>
          </a:p>
        </p:txBody>
      </p:sp>
    </p:spTree>
    <p:extLst>
      <p:ext uri="{BB962C8B-B14F-4D97-AF65-F5344CB8AC3E}">
        <p14:creationId xmlns:p14="http://schemas.microsoft.com/office/powerpoint/2010/main" val="30566779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fr-FR" dirty="0"/>
              <a:t>Philosophie blocs lego</a:t>
            </a:r>
            <a:endParaRPr lang="en-US" dirty="0"/>
          </a:p>
        </p:txBody>
      </p:sp>
      <p:grpSp>
        <p:nvGrpSpPr>
          <p:cNvPr id="3" name="Group 2"/>
          <p:cNvGrpSpPr/>
          <p:nvPr/>
        </p:nvGrpSpPr>
        <p:grpSpPr>
          <a:xfrm>
            <a:off x="2413590" y="1462199"/>
            <a:ext cx="6845332" cy="5121430"/>
            <a:chOff x="2413590" y="1124744"/>
            <a:chExt cx="6845332" cy="5121430"/>
          </a:xfrm>
        </p:grpSpPr>
        <p:grpSp>
          <p:nvGrpSpPr>
            <p:cNvPr id="7" name="Group 6"/>
            <p:cNvGrpSpPr>
              <a:grpSpLocks noChangeAspect="1"/>
            </p:cNvGrpSpPr>
            <p:nvPr/>
          </p:nvGrpSpPr>
          <p:grpSpPr>
            <a:xfrm>
              <a:off x="2413590" y="1124744"/>
              <a:ext cx="6845332" cy="5121430"/>
              <a:chOff x="378864" y="548680"/>
              <a:chExt cx="7605925" cy="5690479"/>
            </a:xfrm>
          </p:grpSpPr>
          <p:grpSp>
            <p:nvGrpSpPr>
              <p:cNvPr id="8" name="Group 7"/>
              <p:cNvGrpSpPr/>
              <p:nvPr/>
            </p:nvGrpSpPr>
            <p:grpSpPr>
              <a:xfrm>
                <a:off x="378864" y="548680"/>
                <a:ext cx="1888880" cy="5690479"/>
                <a:chOff x="378864" y="823206"/>
                <a:chExt cx="1888880" cy="5690479"/>
              </a:xfrm>
            </p:grpSpPr>
            <p:grpSp>
              <p:nvGrpSpPr>
                <p:cNvPr id="18" name="Group 17"/>
                <p:cNvGrpSpPr/>
                <p:nvPr/>
              </p:nvGrpSpPr>
              <p:grpSpPr>
                <a:xfrm>
                  <a:off x="378866" y="823206"/>
                  <a:ext cx="1888878" cy="1186001"/>
                  <a:chOff x="342434" y="823206"/>
                  <a:chExt cx="1888878" cy="1186001"/>
                </a:xfrm>
              </p:grpSpPr>
              <p:sp>
                <p:nvSpPr>
                  <p:cNvPr id="35" name="Rounded Rectangle 34"/>
                  <p:cNvSpPr/>
                  <p:nvPr/>
                </p:nvSpPr>
                <p:spPr>
                  <a:xfrm>
                    <a:off x="1092874" y="1222729"/>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Adresse</a:t>
                    </a:r>
                    <a:r>
                      <a:rPr lang="nl-BE" sz="1000" dirty="0">
                        <a:solidFill>
                          <a:sysClr val="windowText" lastClr="000000"/>
                        </a:solidFill>
                      </a:rPr>
                      <a:t> du </a:t>
                    </a:r>
                    <a:r>
                      <a:rPr lang="nl-BE" sz="1000" dirty="0" err="1">
                        <a:solidFill>
                          <a:sysClr val="windowText" lastClr="000000"/>
                        </a:solidFill>
                      </a:rPr>
                      <a:t>domicile</a:t>
                    </a:r>
                    <a:endParaRPr lang="nl-BE" sz="1000" dirty="0">
                      <a:solidFill>
                        <a:sysClr val="windowText" lastClr="000000"/>
                      </a:solidFill>
                    </a:endParaRPr>
                  </a:p>
                </p:txBody>
              </p:sp>
              <p:sp>
                <p:nvSpPr>
                  <p:cNvPr id="36" name="Rounded Rectangle 35"/>
                  <p:cNvSpPr/>
                  <p:nvPr/>
                </p:nvSpPr>
                <p:spPr>
                  <a:xfrm>
                    <a:off x="342434" y="823206"/>
                    <a:ext cx="735916" cy="1186001"/>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Source </a:t>
                    </a:r>
                    <a:r>
                      <a:rPr lang="nl-BE" sz="1050" dirty="0" err="1">
                        <a:ea typeface="Verdana" panose="020B0604030504040204" pitchFamily="34" charset="0"/>
                        <a:cs typeface="Verdana" panose="020B0604030504040204" pitchFamily="34" charset="0"/>
                      </a:rPr>
                      <a:t>authentique</a:t>
                    </a:r>
                    <a:endParaRPr lang="nl-BE" sz="1050" dirty="0">
                      <a:ea typeface="Verdana" panose="020B0604030504040204" pitchFamily="34" charset="0"/>
                      <a:cs typeface="Verdana" panose="020B0604030504040204" pitchFamily="34" charset="0"/>
                    </a:endParaRPr>
                  </a:p>
                  <a:p>
                    <a:pPr algn="ctr"/>
                    <a:r>
                      <a:rPr lang="nl-BE" sz="1050" dirty="0">
                        <a:ea typeface="Verdana" panose="020B0604030504040204" pitchFamily="34" charset="0"/>
                        <a:cs typeface="Verdana" panose="020B0604030504040204" pitchFamily="34" charset="0"/>
                      </a:rPr>
                      <a:t>RN (&amp; BCSS</a:t>
                    </a:r>
                    <a:endParaRPr lang="en-US" sz="1250" dirty="0"/>
                  </a:p>
                </p:txBody>
              </p:sp>
              <p:sp>
                <p:nvSpPr>
                  <p:cNvPr id="37" name="Rounded Rectangle 36"/>
                  <p:cNvSpPr/>
                  <p:nvPr/>
                </p:nvSpPr>
                <p:spPr>
                  <a:xfrm>
                    <a:off x="1092874" y="823206"/>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Date de </a:t>
                    </a:r>
                    <a:r>
                      <a:rPr lang="nl-BE" sz="1000" dirty="0" err="1">
                        <a:solidFill>
                          <a:sysClr val="windowText" lastClr="000000"/>
                        </a:solidFill>
                      </a:rPr>
                      <a:t>naissance</a:t>
                    </a:r>
                    <a:endParaRPr lang="nl-BE" sz="1000" dirty="0">
                      <a:solidFill>
                        <a:sysClr val="windowText" lastClr="000000"/>
                      </a:solidFill>
                    </a:endParaRPr>
                  </a:p>
                </p:txBody>
              </p:sp>
              <p:sp>
                <p:nvSpPr>
                  <p:cNvPr id="38" name="Rounded Rectangle 37"/>
                  <p:cNvSpPr/>
                  <p:nvPr/>
                </p:nvSpPr>
                <p:spPr>
                  <a:xfrm>
                    <a:off x="1092874" y="1617331"/>
                    <a:ext cx="1138438" cy="391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Composition</a:t>
                    </a:r>
                    <a:r>
                      <a:rPr lang="nl-BE" sz="1000" dirty="0">
                        <a:solidFill>
                          <a:sysClr val="windowText" lastClr="000000"/>
                        </a:solidFill>
                      </a:rPr>
                      <a:t> de </a:t>
                    </a:r>
                    <a:r>
                      <a:rPr lang="nl-BE" sz="1000" dirty="0" err="1">
                        <a:solidFill>
                          <a:sysClr val="windowText" lastClr="000000"/>
                        </a:solidFill>
                      </a:rPr>
                      <a:t>famille</a:t>
                    </a:r>
                    <a:endParaRPr lang="nl-BE" sz="1000" dirty="0">
                      <a:solidFill>
                        <a:sysClr val="windowText" lastClr="000000"/>
                      </a:solidFill>
                    </a:endParaRPr>
                  </a:p>
                </p:txBody>
              </p:sp>
            </p:grpSp>
            <p:grpSp>
              <p:nvGrpSpPr>
                <p:cNvPr id="19" name="Group 18"/>
                <p:cNvGrpSpPr/>
                <p:nvPr/>
              </p:nvGrpSpPr>
              <p:grpSpPr>
                <a:xfrm>
                  <a:off x="378864" y="2132856"/>
                  <a:ext cx="1888880" cy="3762850"/>
                  <a:chOff x="3043160" y="2132856"/>
                  <a:chExt cx="1888880" cy="3762850"/>
                </a:xfrm>
              </p:grpSpPr>
              <p:sp>
                <p:nvSpPr>
                  <p:cNvPr id="21" name="Rounded Rectangle 20"/>
                  <p:cNvSpPr/>
                  <p:nvPr/>
                </p:nvSpPr>
                <p:spPr>
                  <a:xfrm>
                    <a:off x="3043160" y="2132856"/>
                    <a:ext cx="758843" cy="3762849"/>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err="1"/>
                      <a:t>Statuts</a:t>
                    </a:r>
                    <a:r>
                      <a:rPr lang="nl-BE" sz="1600" dirty="0"/>
                      <a:t>  </a:t>
                    </a:r>
                    <a:r>
                      <a:rPr lang="nl-BE" sz="1600" dirty="0" err="1"/>
                      <a:t>sociaux</a:t>
                    </a:r>
                    <a:endParaRPr lang="nl-BE" sz="1600" dirty="0"/>
                  </a:p>
                </p:txBody>
              </p:sp>
              <p:sp>
                <p:nvSpPr>
                  <p:cNvPr id="22" name="Rounded Rectangle 21"/>
                  <p:cNvSpPr/>
                  <p:nvPr/>
                </p:nvSpPr>
                <p:spPr>
                  <a:xfrm>
                    <a:off x="3823804" y="2132857"/>
                    <a:ext cx="1108236" cy="289648"/>
                  </a:xfrm>
                  <a:prstGeom prst="roundRect">
                    <a:avLst/>
                  </a:prstGeom>
                  <a:noFill/>
                  <a:ln>
                    <a:solidFill>
                      <a:srgbClr val="008CB2"/>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SPF </a:t>
                    </a:r>
                    <a:r>
                      <a:rPr lang="nl-BE" sz="1000" dirty="0" err="1" smtClean="0">
                        <a:solidFill>
                          <a:sysClr val="windowText" lastClr="000000"/>
                        </a:solidFill>
                      </a:rPr>
                      <a:t>ou</a:t>
                    </a:r>
                    <a:r>
                      <a:rPr lang="nl-BE" sz="1000" dirty="0" smtClean="0">
                        <a:solidFill>
                          <a:sysClr val="windowText" lastClr="000000"/>
                        </a:solidFill>
                      </a:rPr>
                      <a:t> IPSS</a:t>
                    </a:r>
                    <a:endParaRPr lang="nl-BE" sz="1000" dirty="0">
                      <a:solidFill>
                        <a:sysClr val="windowText" lastClr="000000"/>
                      </a:solidFill>
                    </a:endParaRPr>
                  </a:p>
                </p:txBody>
              </p:sp>
              <p:sp>
                <p:nvSpPr>
                  <p:cNvPr id="23" name="Rounded Rectangle 22"/>
                  <p:cNvSpPr/>
                  <p:nvPr/>
                </p:nvSpPr>
                <p:spPr>
                  <a:xfrm>
                    <a:off x="3823804" y="2420676"/>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24" name="Rounded Rectangle 23"/>
                  <p:cNvSpPr/>
                  <p:nvPr/>
                </p:nvSpPr>
                <p:spPr>
                  <a:xfrm>
                    <a:off x="3823804" y="2708382"/>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25" name="Rounded Rectangle 24"/>
                  <p:cNvSpPr/>
                  <p:nvPr/>
                </p:nvSpPr>
                <p:spPr>
                  <a:xfrm>
                    <a:off x="3823804" y="2998031"/>
                    <a:ext cx="1108236"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26" name="Rounded Rectangle 25"/>
                  <p:cNvSpPr/>
                  <p:nvPr/>
                </p:nvSpPr>
                <p:spPr>
                  <a:xfrm>
                    <a:off x="3823803" y="3283133"/>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7" name="Rounded Rectangle 26"/>
                  <p:cNvSpPr/>
                  <p:nvPr/>
                </p:nvSpPr>
                <p:spPr>
                  <a:xfrm>
                    <a:off x="3823803" y="3575385"/>
                    <a:ext cx="1108237"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CPAS</a:t>
                    </a:r>
                  </a:p>
                </p:txBody>
              </p:sp>
              <p:sp>
                <p:nvSpPr>
                  <p:cNvPr id="28" name="Rounded Rectangle 27"/>
                  <p:cNvSpPr/>
                  <p:nvPr/>
                </p:nvSpPr>
                <p:spPr>
                  <a:xfrm>
                    <a:off x="3823803" y="3860768"/>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29" name="Rounded Rectangle 28"/>
                  <p:cNvSpPr/>
                  <p:nvPr/>
                </p:nvSpPr>
                <p:spPr>
                  <a:xfrm>
                    <a:off x="3823803" y="4150416"/>
                    <a:ext cx="1108237"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30" name="Rounded Rectangle 29"/>
                  <p:cNvSpPr/>
                  <p:nvPr/>
                </p:nvSpPr>
                <p:spPr>
                  <a:xfrm>
                    <a:off x="3823802" y="4440557"/>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DGPH</a:t>
                    </a:r>
                    <a:endParaRPr lang="nl-BE" sz="1000" dirty="0">
                      <a:solidFill>
                        <a:sysClr val="windowText" lastClr="000000"/>
                      </a:solidFill>
                    </a:endParaRPr>
                  </a:p>
                </p:txBody>
              </p:sp>
              <p:sp>
                <p:nvSpPr>
                  <p:cNvPr id="31" name="Rounded Rectangle 30"/>
                  <p:cNvSpPr/>
                  <p:nvPr/>
                </p:nvSpPr>
                <p:spPr>
                  <a:xfrm>
                    <a:off x="3823802" y="4727770"/>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P1-4</a:t>
                    </a:r>
                    <a:endParaRPr lang="nl-BE" sz="1000" dirty="0">
                      <a:solidFill>
                        <a:sysClr val="windowText" lastClr="000000"/>
                      </a:solidFill>
                    </a:endParaRPr>
                  </a:p>
                </p:txBody>
              </p:sp>
              <p:sp>
                <p:nvSpPr>
                  <p:cNvPr id="32" name="Rounded Rectangle 31"/>
                  <p:cNvSpPr/>
                  <p:nvPr/>
                </p:nvSpPr>
                <p:spPr>
                  <a:xfrm>
                    <a:off x="3823802" y="5017419"/>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200" dirty="0" smtClean="0">
                        <a:solidFill>
                          <a:sysClr val="windowText" lastClr="000000"/>
                        </a:solidFill>
                      </a:rPr>
                      <a:t>…</a:t>
                    </a:r>
                    <a:endParaRPr lang="nl-BE" sz="1200" dirty="0">
                      <a:solidFill>
                        <a:sysClr val="windowText" lastClr="000000"/>
                      </a:solidFill>
                    </a:endParaRPr>
                  </a:p>
                </p:txBody>
              </p:sp>
              <p:sp>
                <p:nvSpPr>
                  <p:cNvPr id="33" name="Rounded Rectangle 32"/>
                  <p:cNvSpPr/>
                  <p:nvPr/>
                </p:nvSpPr>
                <p:spPr>
                  <a:xfrm>
                    <a:off x="3823802" y="5314052"/>
                    <a:ext cx="1108238" cy="2896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smtClean="0">
                        <a:solidFill>
                          <a:sysClr val="windowText" lastClr="000000"/>
                        </a:solidFill>
                      </a:rPr>
                      <a:t>Mutuelles</a:t>
                    </a:r>
                    <a:endParaRPr lang="nl-BE" sz="1000" dirty="0">
                      <a:solidFill>
                        <a:sysClr val="windowText" lastClr="000000"/>
                      </a:solidFill>
                    </a:endParaRPr>
                  </a:p>
                </p:txBody>
              </p:sp>
              <p:sp>
                <p:nvSpPr>
                  <p:cNvPr id="34" name="Rounded Rectangle 33"/>
                  <p:cNvSpPr/>
                  <p:nvPr/>
                </p:nvSpPr>
                <p:spPr>
                  <a:xfrm>
                    <a:off x="3823802" y="5606058"/>
                    <a:ext cx="1108238" cy="2896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BE" sz="1000" dirty="0" smtClean="0">
                        <a:solidFill>
                          <a:sysClr val="windowText" lastClr="000000"/>
                        </a:solidFill>
                      </a:rPr>
                      <a:t>BIM - BVT</a:t>
                    </a:r>
                    <a:endParaRPr lang="nl-BE" sz="1000" dirty="0">
                      <a:solidFill>
                        <a:sysClr val="windowText" lastClr="000000"/>
                      </a:solidFill>
                    </a:endParaRPr>
                  </a:p>
                </p:txBody>
              </p:sp>
            </p:grpSp>
            <p:sp>
              <p:nvSpPr>
                <p:cNvPr id="20" name="Rounded Rectangle 19"/>
                <p:cNvSpPr/>
                <p:nvPr/>
              </p:nvSpPr>
              <p:spPr>
                <a:xfrm rot="5400000">
                  <a:off x="1053478" y="5299420"/>
                  <a:ext cx="539652" cy="1888878"/>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err="1" smtClean="0"/>
                    <a:t>Revenus</a:t>
                  </a:r>
                  <a:endParaRPr lang="en-US" sz="1600" dirty="0"/>
                </a:p>
              </p:txBody>
            </p:sp>
          </p:grpSp>
          <p:grpSp>
            <p:nvGrpSpPr>
              <p:cNvPr id="9" name="Group 8"/>
              <p:cNvGrpSpPr/>
              <p:nvPr/>
            </p:nvGrpSpPr>
            <p:grpSpPr>
              <a:xfrm>
                <a:off x="3419871" y="2416924"/>
                <a:ext cx="1706396" cy="1493227"/>
                <a:chOff x="3851919" y="2451920"/>
                <a:chExt cx="1706396" cy="1493227"/>
              </a:xfrm>
            </p:grpSpPr>
            <p:sp>
              <p:nvSpPr>
                <p:cNvPr id="16" name="Rounded Rectangle 15"/>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300" dirty="0">
                      <a:solidFill>
                        <a:sysClr val="windowText" lastClr="000000"/>
                      </a:solidFill>
                    </a:rPr>
                    <a:t>Réduction sur l’impôt pour le traitement des déchets</a:t>
                  </a:r>
                </a:p>
              </p:txBody>
            </p:sp>
            <p:sp>
              <p:nvSpPr>
                <p:cNvPr id="17" name="Rounded Rectangle 16"/>
                <p:cNvSpPr/>
                <p:nvPr/>
              </p:nvSpPr>
              <p:spPr>
                <a:xfrm rot="5400000">
                  <a:off x="4409274" y="1894565"/>
                  <a:ext cx="591685"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t>Droit </a:t>
                  </a:r>
                  <a:r>
                    <a:rPr lang="en-US" sz="1600" dirty="0" err="1" smtClean="0"/>
                    <a:t>complémentaire</a:t>
                  </a:r>
                  <a:endParaRPr lang="en-US" sz="1600" dirty="0"/>
                </a:p>
              </p:txBody>
            </p:sp>
          </p:grpSp>
          <p:grpSp>
            <p:nvGrpSpPr>
              <p:cNvPr id="10" name="Group 9"/>
              <p:cNvGrpSpPr/>
              <p:nvPr/>
            </p:nvGrpSpPr>
            <p:grpSpPr>
              <a:xfrm>
                <a:off x="6278393" y="2416925"/>
                <a:ext cx="1706396" cy="1493226"/>
                <a:chOff x="3851919" y="2451921"/>
                <a:chExt cx="1706396" cy="1493226"/>
              </a:xfrm>
            </p:grpSpPr>
            <p:sp>
              <p:nvSpPr>
                <p:cNvPr id="14" name="Rounded Rectangle 13"/>
                <p:cNvSpPr/>
                <p:nvPr/>
              </p:nvSpPr>
              <p:spPr>
                <a:xfrm>
                  <a:off x="3851920" y="2971872"/>
                  <a:ext cx="1706395" cy="9732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err="1">
                      <a:solidFill>
                        <a:sysClr val="windowText" lastClr="000000"/>
                      </a:solidFill>
                    </a:rPr>
                    <a:t>Ville</a:t>
                  </a:r>
                  <a:r>
                    <a:rPr lang="nl-BE" sz="1300" dirty="0">
                      <a:solidFill>
                        <a:sysClr val="windowText" lastClr="000000"/>
                      </a:solidFill>
                    </a:rPr>
                    <a:t> de Charleroi</a:t>
                  </a:r>
                </a:p>
              </p:txBody>
            </p:sp>
            <p:sp>
              <p:nvSpPr>
                <p:cNvPr id="15" name="Rounded Rectangle 14"/>
                <p:cNvSpPr/>
                <p:nvPr/>
              </p:nvSpPr>
              <p:spPr>
                <a:xfrm rot="5400000">
                  <a:off x="4435291" y="1868549"/>
                  <a:ext cx="539652" cy="1706395"/>
                </a:xfrm>
                <a:prstGeom prst="roundRect">
                  <a:avLst/>
                </a:prstGeom>
                <a:solidFill>
                  <a:srgbClr val="008CB2"/>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NL" sz="1600" dirty="0" err="1" smtClean="0"/>
                    <a:t>Instances</a:t>
                  </a:r>
                  <a:r>
                    <a:rPr lang="nl-NL" sz="1600" dirty="0" smtClean="0"/>
                    <a:t> </a:t>
                  </a:r>
                  <a:r>
                    <a:rPr lang="nl-NL" sz="1600" dirty="0" err="1" smtClean="0"/>
                    <a:t>d’octroi</a:t>
                  </a:r>
                  <a:endParaRPr lang="en-US" sz="1600" dirty="0"/>
                </a:p>
              </p:txBody>
            </p:sp>
          </p:grpSp>
          <p:cxnSp>
            <p:nvCxnSpPr>
              <p:cNvPr id="11" name="Straight Arrow Connector 10"/>
              <p:cNvCxnSpPr/>
              <p:nvPr/>
            </p:nvCxnSpPr>
            <p:spPr>
              <a:xfrm>
                <a:off x="2359365" y="1251138"/>
                <a:ext cx="968880" cy="2017476"/>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48064" y="3406095"/>
                <a:ext cx="1080000" cy="6335"/>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p:nvPr/>
          </p:nvCxnSpPr>
          <p:spPr>
            <a:xfrm>
              <a:off x="4146583" y="1257747"/>
              <a:ext cx="959740" cy="209327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167216" y="2664820"/>
              <a:ext cx="894933" cy="1067226"/>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167216" y="2951743"/>
              <a:ext cx="918474" cy="1044967"/>
            </a:xfrm>
            <a:prstGeom prst="straightConnector1">
              <a:avLst/>
            </a:prstGeom>
            <a:ln w="34925" cap="rnd">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66469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BE" altLang="en-US" dirty="0" smtClean="0"/>
              <a:t>SSH </a:t>
            </a:r>
            <a:r>
              <a:rPr lang="fr-BE" altLang="en-US" dirty="0"/>
              <a:t>-</a:t>
            </a:r>
            <a:r>
              <a:rPr lang="fr-BE" altLang="en-US" dirty="0" smtClean="0"/>
              <a:t> approche (2)</a:t>
            </a:r>
            <a:endParaRPr lang="fr-BE" dirty="0"/>
          </a:p>
        </p:txBody>
      </p:sp>
      <p:sp>
        <p:nvSpPr>
          <p:cNvPr id="3" name="Content Placeholder 2"/>
          <p:cNvSpPr>
            <a:spLocks noGrp="1"/>
          </p:cNvSpPr>
          <p:nvPr>
            <p:ph idx="1"/>
          </p:nvPr>
        </p:nvSpPr>
        <p:spPr/>
        <p:txBody>
          <a:bodyPr>
            <a:normAutofit/>
          </a:bodyPr>
          <a:lstStyle/>
          <a:p>
            <a:r>
              <a:rPr lang="fr-FR" dirty="0"/>
              <a:t>l</a:t>
            </a:r>
            <a:r>
              <a:rPr lang="fr-FR" dirty="0" smtClean="0"/>
              <a:t>a BCSS </a:t>
            </a:r>
            <a:r>
              <a:rPr lang="fr-FR" dirty="0"/>
              <a:t>et </a:t>
            </a:r>
            <a:r>
              <a:rPr lang="fr-FR" dirty="0" smtClean="0"/>
              <a:t>les sources authentiques travaillent </a:t>
            </a:r>
            <a:r>
              <a:rPr lang="fr-FR" dirty="0"/>
              <a:t>pour mettre à disposition </a:t>
            </a:r>
            <a:r>
              <a:rPr lang="fr-FR" dirty="0" smtClean="0"/>
              <a:t>3 méthodes complémentaires</a:t>
            </a:r>
          </a:p>
          <a:p>
            <a:pPr marL="0" indent="0">
              <a:buNone/>
            </a:pPr>
            <a:endParaRPr lang="fr-FR" sz="400" dirty="0" smtClean="0"/>
          </a:p>
          <a:p>
            <a:pPr marL="534988" lvl="1" indent="-263525">
              <a:buFont typeface="+mj-lt"/>
              <a:buAutoNum type="arabicPeriod"/>
            </a:pPr>
            <a:r>
              <a:rPr lang="fr-FR" dirty="0" smtClean="0">
                <a:solidFill>
                  <a:schemeClr val="bg1">
                    <a:lumMod val="75000"/>
                  </a:schemeClr>
                </a:solidFill>
              </a:rPr>
              <a:t>une utilisation </a:t>
            </a:r>
            <a:r>
              <a:rPr lang="fr-FR" dirty="0">
                <a:solidFill>
                  <a:schemeClr val="bg1">
                    <a:lumMod val="75000"/>
                  </a:schemeClr>
                </a:solidFill>
              </a:rPr>
              <a:t>en mode batch de la banque de données dite </a:t>
            </a:r>
            <a:r>
              <a:rPr lang="fr-FR" dirty="0" smtClean="0">
                <a:solidFill>
                  <a:schemeClr val="bg1">
                    <a:lumMod val="75000"/>
                  </a:schemeClr>
                </a:solidFill>
              </a:rPr>
              <a:t>‘tampon’  (voir schéma au slide suivant)</a:t>
            </a:r>
          </a:p>
          <a:p>
            <a:pPr marL="534988" lvl="1" indent="-263525">
              <a:buFont typeface="+mj-lt"/>
              <a:buAutoNum type="arabicPeriod"/>
            </a:pPr>
            <a:r>
              <a:rPr lang="fr-FR" dirty="0" smtClean="0"/>
              <a:t>une consultation </a:t>
            </a:r>
            <a:r>
              <a:rPr lang="fr-FR" dirty="0"/>
              <a:t>en ligne des sources authentiques par les instances </a:t>
            </a:r>
            <a:r>
              <a:rPr lang="fr-FR" dirty="0" smtClean="0"/>
              <a:t>d’octroi</a:t>
            </a:r>
          </a:p>
          <a:p>
            <a:pPr lvl="2">
              <a:buFont typeface="Calibri" panose="020F0502020204030204" pitchFamily="34" charset="0"/>
              <a:buChar char="-"/>
            </a:pPr>
            <a:r>
              <a:rPr lang="fr-FR" dirty="0"/>
              <a:t>au guichet, pour des dossiers </a:t>
            </a:r>
            <a:r>
              <a:rPr lang="fr-FR" dirty="0" smtClean="0"/>
              <a:t>spécifiques</a:t>
            </a:r>
            <a:endParaRPr lang="fr-FR" dirty="0"/>
          </a:p>
          <a:p>
            <a:pPr lvl="2">
              <a:buFont typeface="Calibri" panose="020F0502020204030204" pitchFamily="34" charset="0"/>
              <a:buChar char="-"/>
            </a:pPr>
            <a:r>
              <a:rPr lang="fr-FR" dirty="0" smtClean="0"/>
              <a:t> 7 sources </a:t>
            </a:r>
            <a:r>
              <a:rPr lang="fr-FR" dirty="0"/>
              <a:t>authentiques disponibles: SFP, DGPH, SPP IS, mutualités, VSB, </a:t>
            </a:r>
            <a:r>
              <a:rPr lang="fr-FR" dirty="0" err="1" smtClean="0"/>
              <a:t>Kind&amp;Gezin</a:t>
            </a:r>
            <a:r>
              <a:rPr lang="fr-FR" dirty="0" smtClean="0"/>
              <a:t>, </a:t>
            </a:r>
            <a:r>
              <a:rPr lang="fr-FR" dirty="0" err="1" smtClean="0"/>
              <a:t>Iriscare</a:t>
            </a:r>
            <a:endParaRPr lang="fr-FR" dirty="0"/>
          </a:p>
          <a:p>
            <a:pPr lvl="2">
              <a:buFont typeface="Calibri" panose="020F0502020204030204" pitchFamily="34" charset="0"/>
              <a:buChar char="-"/>
            </a:pPr>
            <a:r>
              <a:rPr lang="fr-FR" dirty="0"/>
              <a:t>services standards de </a:t>
            </a:r>
            <a:r>
              <a:rPr lang="fr-FR" dirty="0" smtClean="0"/>
              <a:t>consultation</a:t>
            </a:r>
          </a:p>
          <a:p>
            <a:pPr lvl="2">
              <a:buFont typeface="Calibri" panose="020F0502020204030204" pitchFamily="34" charset="0"/>
              <a:buChar char="-"/>
            </a:pPr>
            <a:r>
              <a:rPr lang="fr-FR" dirty="0"/>
              <a:t>permet l’octroi automatique d’un droit à tout utilisateur potentiel (utilisateur que l’on ne connait pas à l’avance- p.ex. usager transport en commun, titres-services supplémentaires)</a:t>
            </a:r>
          </a:p>
          <a:p>
            <a:pPr lvl="2">
              <a:buFont typeface="Calibri" panose="020F0502020204030204" pitchFamily="34" charset="0"/>
              <a:buChar char="-"/>
            </a:pPr>
            <a:r>
              <a:rPr lang="fr-FR" dirty="0"/>
              <a:t>q</a:t>
            </a:r>
            <a:r>
              <a:rPr lang="fr-FR" dirty="0" smtClean="0"/>
              <a:t>uelques exemples</a:t>
            </a:r>
          </a:p>
          <a:p>
            <a:pPr lvl="3">
              <a:buFont typeface="Arial" panose="020B0604020202020204" pitchFamily="34" charset="0"/>
              <a:buChar char="•"/>
            </a:pPr>
            <a:r>
              <a:rPr lang="fr-FR" dirty="0"/>
              <a:t>allocation familiale </a:t>
            </a:r>
            <a:r>
              <a:rPr lang="fr-FR" dirty="0" smtClean="0"/>
              <a:t>complémentaire dans la Communauté germanophone et la Région wallonne</a:t>
            </a:r>
            <a:endParaRPr lang="fr-FR" dirty="0"/>
          </a:p>
          <a:p>
            <a:pPr lvl="3">
              <a:buFont typeface="Arial" panose="020B0604020202020204" pitchFamily="34" charset="0"/>
              <a:buChar char="•"/>
            </a:pPr>
            <a:r>
              <a:rPr lang="fr-FR" dirty="0"/>
              <a:t>titres services </a:t>
            </a:r>
            <a:r>
              <a:rPr lang="fr-FR" dirty="0" smtClean="0"/>
              <a:t>supplémentaires </a:t>
            </a:r>
            <a:r>
              <a:rPr lang="fr-FR" dirty="0"/>
              <a:t>(WSE)</a:t>
            </a:r>
          </a:p>
          <a:p>
            <a:pPr lvl="3">
              <a:buFont typeface="Arial" panose="020B0604020202020204" pitchFamily="34" charset="0"/>
              <a:buChar char="•"/>
            </a:pPr>
            <a:r>
              <a:rPr lang="fr-FR" dirty="0"/>
              <a:t>carte Intervention majorée et carte d’accompagnateur gratuit (SNCB) </a:t>
            </a:r>
          </a:p>
          <a:p>
            <a:pPr marL="540000" lvl="2" indent="0">
              <a:buNone/>
            </a:pPr>
            <a:endParaRPr lang="fr-FR" sz="600" dirty="0"/>
          </a:p>
          <a:p>
            <a:pPr marL="534988" lvl="1" indent="-263525">
              <a:buFont typeface="+mj-lt"/>
              <a:buAutoNum type="arabicPeriod"/>
            </a:pPr>
            <a:r>
              <a:rPr lang="fr-FR" dirty="0">
                <a:solidFill>
                  <a:schemeClr val="bg1">
                    <a:lumMod val="75000"/>
                  </a:schemeClr>
                </a:solidFill>
              </a:rPr>
              <a:t>u</a:t>
            </a:r>
            <a:r>
              <a:rPr lang="fr-FR" dirty="0" smtClean="0">
                <a:solidFill>
                  <a:schemeClr val="bg1">
                    <a:lumMod val="75000"/>
                  </a:schemeClr>
                </a:solidFill>
              </a:rPr>
              <a:t>ne consultation des </a:t>
            </a:r>
            <a:r>
              <a:rPr lang="fr-FR" dirty="0">
                <a:solidFill>
                  <a:schemeClr val="bg1">
                    <a:lumMod val="75000"/>
                  </a:schemeClr>
                </a:solidFill>
              </a:rPr>
              <a:t>statuts </a:t>
            </a:r>
            <a:r>
              <a:rPr lang="fr-FR" dirty="0" smtClean="0">
                <a:solidFill>
                  <a:schemeClr val="bg1">
                    <a:lumMod val="75000"/>
                  </a:schemeClr>
                </a:solidFill>
              </a:rPr>
              <a:t>sociaux via une application</a:t>
            </a:r>
            <a:endParaRPr lang="fr-FR" dirty="0"/>
          </a:p>
          <a:p>
            <a:pPr marL="271463" lvl="1" indent="0">
              <a:buNone/>
            </a:pPr>
            <a:endParaRPr lang="fr-FR" dirty="0"/>
          </a:p>
          <a:p>
            <a:pPr lvl="2">
              <a:buFont typeface="Calibri" panose="020F0502020204030204" pitchFamily="34" charset="0"/>
              <a:buChar char="-"/>
            </a:pPr>
            <a:endParaRPr lang="fr-FR" dirty="0"/>
          </a:p>
          <a:p>
            <a:pPr>
              <a:buFont typeface="Arial" panose="020B0604020202020204" pitchFamily="34" charset="0"/>
              <a:buChar char="•"/>
            </a:pPr>
            <a:endParaRPr lang="fr-FR" dirty="0"/>
          </a:p>
          <a:p>
            <a:pPr marL="0" indent="0">
              <a:buNone/>
            </a:pPr>
            <a:endParaRPr lang="fr-BE" dirty="0"/>
          </a:p>
        </p:txBody>
      </p:sp>
    </p:spTree>
    <p:extLst>
      <p:ext uri="{BB962C8B-B14F-4D97-AF65-F5344CB8AC3E}">
        <p14:creationId xmlns:p14="http://schemas.microsoft.com/office/powerpoint/2010/main" val="31103248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SSH - </a:t>
            </a:r>
            <a:r>
              <a:rPr lang="en-US" dirty="0" err="1"/>
              <a:t>utilisation</a:t>
            </a:r>
            <a:r>
              <a:rPr lang="en-US" dirty="0"/>
              <a:t> DB / consultation </a:t>
            </a:r>
            <a:r>
              <a:rPr lang="en-US" dirty="0" smtClean="0"/>
              <a:t>online</a:t>
            </a:r>
            <a:endParaRPr lang="en-US" dirty="0"/>
          </a:p>
        </p:txBody>
      </p:sp>
      <p:sp>
        <p:nvSpPr>
          <p:cNvPr id="3" name="Content Placeholder 2"/>
          <p:cNvSpPr>
            <a:spLocks noGrp="1"/>
          </p:cNvSpPr>
          <p:nvPr>
            <p:ph idx="1"/>
          </p:nvPr>
        </p:nvSpPr>
        <p:spPr>
          <a:xfrm>
            <a:off x="838200" y="1718044"/>
            <a:ext cx="10801350" cy="4892306"/>
          </a:xfrm>
        </p:spPr>
        <p:txBody>
          <a:bodyPr>
            <a:normAutofit/>
          </a:bodyPr>
          <a:lstStyle/>
          <a:p>
            <a:r>
              <a:rPr lang="fr-FR" dirty="0" smtClean="0"/>
              <a:t>résultats </a:t>
            </a:r>
            <a:r>
              <a:rPr lang="fr-FR" dirty="0"/>
              <a:t>atteints depuis la mise en production de SSH (mi-2016)</a:t>
            </a:r>
          </a:p>
          <a:p>
            <a:pPr lvl="1"/>
            <a:r>
              <a:rPr lang="fr-FR" dirty="0"/>
              <a:t> </a:t>
            </a:r>
            <a:r>
              <a:rPr lang="fr-FR" dirty="0" smtClean="0">
                <a:solidFill>
                  <a:srgbClr val="008CB2"/>
                </a:solidFill>
              </a:rPr>
              <a:t>290</a:t>
            </a:r>
            <a:r>
              <a:rPr lang="fr-FR" dirty="0" smtClean="0"/>
              <a:t> projets </a:t>
            </a:r>
            <a:r>
              <a:rPr lang="fr-FR" dirty="0"/>
              <a:t>opérationnels pour le mode batch</a:t>
            </a:r>
          </a:p>
          <a:p>
            <a:pPr lvl="1"/>
            <a:r>
              <a:rPr lang="fr-FR" dirty="0"/>
              <a:t> </a:t>
            </a:r>
            <a:r>
              <a:rPr lang="fr-FR" dirty="0" smtClean="0">
                <a:solidFill>
                  <a:srgbClr val="008CB2"/>
                </a:solidFill>
              </a:rPr>
              <a:t>27</a:t>
            </a:r>
            <a:r>
              <a:rPr lang="fr-FR" dirty="0" smtClean="0"/>
              <a:t> projets </a:t>
            </a:r>
            <a:r>
              <a:rPr lang="fr-FR" dirty="0"/>
              <a:t>opérationnels pour le mode en ligne</a:t>
            </a:r>
          </a:p>
          <a:p>
            <a:endParaRPr lang="en-US" sz="600" dirty="0" smtClean="0"/>
          </a:p>
          <a:p>
            <a:r>
              <a:rPr lang="en-US" dirty="0" err="1" smtClean="0"/>
              <a:t>quelques</a:t>
            </a:r>
            <a:r>
              <a:rPr lang="en-US" dirty="0" smtClean="0"/>
              <a:t> </a:t>
            </a:r>
            <a:r>
              <a:rPr lang="en-US" dirty="0" err="1" smtClean="0"/>
              <a:t>nouveautés</a:t>
            </a:r>
            <a:r>
              <a:rPr lang="en-US" dirty="0" smtClean="0"/>
              <a:t> de 2022</a:t>
            </a:r>
            <a:r>
              <a:rPr lang="en-US" dirty="0" smtClean="0">
                <a:solidFill>
                  <a:srgbClr val="FF0000"/>
                </a:solidFill>
              </a:rPr>
              <a:t> </a:t>
            </a:r>
            <a:endParaRPr lang="en-US" dirty="0">
              <a:solidFill>
                <a:srgbClr val="FF0000"/>
              </a:solidFill>
            </a:endParaRPr>
          </a:p>
          <a:p>
            <a:pPr lvl="1"/>
            <a:r>
              <a:rPr lang="fr-FR" dirty="0"/>
              <a:t>r</a:t>
            </a:r>
            <a:r>
              <a:rPr lang="fr-FR" dirty="0" smtClean="0"/>
              <a:t>enouvellement de la mesure d’élargissement du </a:t>
            </a:r>
            <a:r>
              <a:rPr lang="fr-FR" dirty="0"/>
              <a:t>tarif </a:t>
            </a:r>
            <a:r>
              <a:rPr lang="fr-FR" dirty="0" smtClean="0"/>
              <a:t>social </a:t>
            </a:r>
            <a:r>
              <a:rPr lang="fr-FR" dirty="0"/>
              <a:t>pour le gaz et l’électricité à la catégorie BIM (bénéficiaire de l’intervention majorée), </a:t>
            </a:r>
            <a:endParaRPr lang="fr-FR" dirty="0" smtClean="0"/>
          </a:p>
          <a:p>
            <a:pPr lvl="1"/>
            <a:r>
              <a:rPr lang="en-US" dirty="0" smtClean="0"/>
              <a:t> </a:t>
            </a:r>
            <a:r>
              <a:rPr lang="en-US" dirty="0" smtClean="0">
                <a:solidFill>
                  <a:srgbClr val="008CB2"/>
                </a:solidFill>
              </a:rPr>
              <a:t>29</a:t>
            </a:r>
            <a:r>
              <a:rPr lang="en-US" dirty="0" smtClean="0"/>
              <a:t> </a:t>
            </a:r>
            <a:r>
              <a:rPr lang="en-US" dirty="0" err="1">
                <a:solidFill>
                  <a:srgbClr val="008CB2"/>
                </a:solidFill>
              </a:rPr>
              <a:t>nouvelles</a:t>
            </a:r>
            <a:r>
              <a:rPr lang="en-US" dirty="0"/>
              <a:t> </a:t>
            </a:r>
            <a:r>
              <a:rPr lang="en-US" dirty="0">
                <a:solidFill>
                  <a:srgbClr val="008CB2"/>
                </a:solidFill>
              </a:rPr>
              <a:t>communes </a:t>
            </a:r>
            <a:r>
              <a:rPr lang="en-US" dirty="0" err="1">
                <a:solidFill>
                  <a:srgbClr val="008CB2"/>
                </a:solidFill>
              </a:rPr>
              <a:t>ou</a:t>
            </a:r>
            <a:r>
              <a:rPr lang="en-US" dirty="0">
                <a:solidFill>
                  <a:srgbClr val="008CB2"/>
                </a:solidFill>
              </a:rPr>
              <a:t> CPAS </a:t>
            </a:r>
            <a:r>
              <a:rPr lang="en-US" dirty="0" err="1"/>
              <a:t>ont</a:t>
            </a:r>
            <a:r>
              <a:rPr lang="en-US" dirty="0"/>
              <a:t> </a:t>
            </a:r>
            <a:r>
              <a:rPr lang="en-US" dirty="0" err="1"/>
              <a:t>rejoint</a:t>
            </a:r>
            <a:r>
              <a:rPr lang="en-US" dirty="0"/>
              <a:t> le </a:t>
            </a:r>
            <a:r>
              <a:rPr lang="en-US" dirty="0" err="1"/>
              <a:t>projet</a:t>
            </a:r>
            <a:r>
              <a:rPr lang="en-US" dirty="0"/>
              <a:t> SSH </a:t>
            </a:r>
            <a:r>
              <a:rPr lang="en-US" dirty="0" smtClean="0"/>
              <a:t>(pour des exonerations </a:t>
            </a:r>
            <a:r>
              <a:rPr lang="en-US" dirty="0"/>
              <a:t>de </a:t>
            </a:r>
            <a:r>
              <a:rPr lang="en-US" dirty="0" err="1" smtClean="0"/>
              <a:t>taxe</a:t>
            </a:r>
            <a:r>
              <a:rPr lang="en-US" dirty="0" smtClean="0"/>
              <a:t>, </a:t>
            </a:r>
            <a:r>
              <a:rPr lang="en-US" dirty="0" err="1" smtClean="0"/>
              <a:t>l’octroi</a:t>
            </a:r>
            <a:r>
              <a:rPr lang="en-US" dirty="0" smtClean="0"/>
              <a:t> </a:t>
            </a:r>
            <a:r>
              <a:rPr lang="en-US" dirty="0" err="1" smtClean="0"/>
              <a:t>d’avantages</a:t>
            </a:r>
            <a:r>
              <a:rPr lang="en-US" dirty="0" smtClean="0"/>
              <a:t> divers)</a:t>
            </a:r>
            <a:endParaRPr lang="en-US" dirty="0"/>
          </a:p>
          <a:p>
            <a:pPr lvl="1"/>
            <a:r>
              <a:rPr lang="en-US" dirty="0"/>
              <a:t>prime </a:t>
            </a:r>
            <a:r>
              <a:rPr lang="en-US" dirty="0" err="1" smtClean="0"/>
              <a:t>énergie</a:t>
            </a:r>
            <a:r>
              <a:rPr lang="en-US" dirty="0" smtClean="0"/>
              <a:t>, prime </a:t>
            </a:r>
            <a:r>
              <a:rPr lang="en-US" dirty="0" err="1" smtClean="0"/>
              <a:t>mobilité</a:t>
            </a:r>
            <a:r>
              <a:rPr lang="en-US" dirty="0" smtClean="0"/>
              <a:t> (</a:t>
            </a:r>
            <a:r>
              <a:rPr lang="en-US" dirty="0" err="1" smtClean="0"/>
              <a:t>Région</a:t>
            </a:r>
            <a:r>
              <a:rPr lang="en-US" dirty="0" smtClean="0"/>
              <a:t> </a:t>
            </a:r>
            <a:r>
              <a:rPr lang="en-US" dirty="0" err="1"/>
              <a:t>Bruxelloise</a:t>
            </a:r>
            <a:r>
              <a:rPr lang="en-US" dirty="0"/>
              <a:t>)</a:t>
            </a:r>
          </a:p>
          <a:p>
            <a:pPr lvl="1"/>
            <a:r>
              <a:rPr lang="en-US" dirty="0" err="1" smtClean="0"/>
              <a:t>tarif</a:t>
            </a:r>
            <a:r>
              <a:rPr lang="en-US" dirty="0" smtClean="0"/>
              <a:t> </a:t>
            </a:r>
            <a:r>
              <a:rPr lang="en-US" dirty="0"/>
              <a:t>social pour </a:t>
            </a:r>
            <a:r>
              <a:rPr lang="en-US" dirty="0" err="1"/>
              <a:t>l’eau</a:t>
            </a:r>
            <a:r>
              <a:rPr lang="en-US" dirty="0"/>
              <a:t> (</a:t>
            </a:r>
            <a:r>
              <a:rPr lang="en-US" dirty="0" err="1"/>
              <a:t>Région</a:t>
            </a:r>
            <a:r>
              <a:rPr lang="en-US" dirty="0"/>
              <a:t> </a:t>
            </a:r>
            <a:r>
              <a:rPr lang="en-US" dirty="0" err="1" smtClean="0"/>
              <a:t>Bruxelloise</a:t>
            </a:r>
            <a:r>
              <a:rPr lang="en-US" dirty="0" smtClean="0"/>
              <a:t>)</a:t>
            </a:r>
            <a:endParaRPr lang="en-US" dirty="0"/>
          </a:p>
          <a:p>
            <a:pPr lvl="1"/>
            <a:r>
              <a:rPr lang="en-US" dirty="0" err="1"/>
              <a:t>quotité</a:t>
            </a:r>
            <a:r>
              <a:rPr lang="en-US" dirty="0"/>
              <a:t> </a:t>
            </a:r>
            <a:r>
              <a:rPr lang="en-US" dirty="0" err="1"/>
              <a:t>exemptée</a:t>
            </a:r>
            <a:r>
              <a:rPr lang="en-US" dirty="0"/>
              <a:t> </a:t>
            </a:r>
            <a:r>
              <a:rPr lang="en-US" dirty="0" err="1"/>
              <a:t>d’impôt</a:t>
            </a:r>
            <a:r>
              <a:rPr lang="en-US" dirty="0"/>
              <a:t> pour </a:t>
            </a:r>
            <a:r>
              <a:rPr lang="en-US" dirty="0" err="1" smtClean="0"/>
              <a:t>soin</a:t>
            </a:r>
            <a:r>
              <a:rPr lang="en-US" dirty="0" smtClean="0"/>
              <a:t> </a:t>
            </a:r>
            <a:r>
              <a:rPr lang="en-US" dirty="0"/>
              <a:t>aux parents </a:t>
            </a:r>
            <a:r>
              <a:rPr lang="en-US" dirty="0" err="1"/>
              <a:t>proches</a:t>
            </a:r>
            <a:r>
              <a:rPr lang="en-US" dirty="0"/>
              <a:t> </a:t>
            </a:r>
            <a:r>
              <a:rPr lang="en-US" dirty="0" err="1"/>
              <a:t>en</a:t>
            </a:r>
            <a:r>
              <a:rPr lang="en-US" dirty="0"/>
              <a:t> situation de </a:t>
            </a:r>
            <a:r>
              <a:rPr lang="en-US" dirty="0" err="1"/>
              <a:t>dépendance</a:t>
            </a:r>
            <a:r>
              <a:rPr lang="en-US" dirty="0"/>
              <a:t> (SPF Finances</a:t>
            </a:r>
            <a:r>
              <a:rPr lang="en-US" dirty="0" smtClean="0"/>
              <a:t>)</a:t>
            </a:r>
          </a:p>
          <a:p>
            <a:pPr lvl="1"/>
            <a:r>
              <a:rPr lang="en-US" dirty="0" err="1"/>
              <a:t>n</a:t>
            </a:r>
            <a:r>
              <a:rPr lang="en-US" dirty="0" err="1" smtClean="0"/>
              <a:t>ouvelles</a:t>
            </a:r>
            <a:r>
              <a:rPr lang="en-US" dirty="0" smtClean="0"/>
              <a:t> sources </a:t>
            </a:r>
            <a:r>
              <a:rPr lang="en-US" dirty="0" err="1" smtClean="0"/>
              <a:t>authentiques</a:t>
            </a:r>
            <a:r>
              <a:rPr lang="en-US" dirty="0" smtClean="0"/>
              <a:t> : </a:t>
            </a:r>
            <a:r>
              <a:rPr lang="en-US" dirty="0" err="1" smtClean="0"/>
              <a:t>Organismes</a:t>
            </a:r>
            <a:r>
              <a:rPr lang="en-US" dirty="0" smtClean="0"/>
              <a:t> </a:t>
            </a:r>
            <a:r>
              <a:rPr lang="en-US" dirty="0" err="1" smtClean="0"/>
              <a:t>Assureurs</a:t>
            </a:r>
            <a:r>
              <a:rPr lang="en-US" dirty="0" smtClean="0"/>
              <a:t> </a:t>
            </a:r>
            <a:r>
              <a:rPr lang="en-US" dirty="0" err="1" smtClean="0"/>
              <a:t>Wallons</a:t>
            </a:r>
            <a:r>
              <a:rPr lang="en-US" dirty="0" smtClean="0"/>
              <a:t>, AVIQ, </a:t>
            </a:r>
            <a:r>
              <a:rPr lang="de-DE" dirty="0" smtClean="0"/>
              <a:t>Dienststelle </a:t>
            </a:r>
            <a:r>
              <a:rPr lang="de-DE" dirty="0"/>
              <a:t>der Deutschsprachigen Gemeinschaft für Selbstbestimmtes Leben (DSL) </a:t>
            </a:r>
          </a:p>
          <a:p>
            <a:pPr lvl="1"/>
            <a:endParaRPr lang="en-US" dirty="0">
              <a:solidFill>
                <a:srgbClr val="FF0000"/>
              </a:solidFill>
            </a:endParaRPr>
          </a:p>
          <a:p>
            <a:pPr lvl="1"/>
            <a:endParaRPr lang="en-US" sz="900" dirty="0">
              <a:solidFill>
                <a:srgbClr val="FF0000"/>
              </a:solidFill>
            </a:endParaRPr>
          </a:p>
        </p:txBody>
      </p:sp>
    </p:spTree>
    <p:extLst>
      <p:ext uri="{BB962C8B-B14F-4D97-AF65-F5344CB8AC3E}">
        <p14:creationId xmlns:p14="http://schemas.microsoft.com/office/powerpoint/2010/main" val="39342742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SSH - </a:t>
            </a:r>
            <a:r>
              <a:rPr lang="en-US" dirty="0" err="1"/>
              <a:t>utilisation</a:t>
            </a:r>
            <a:r>
              <a:rPr lang="en-US" dirty="0"/>
              <a:t> DB / consultation </a:t>
            </a:r>
            <a:r>
              <a:rPr lang="en-US" dirty="0" smtClean="0"/>
              <a:t>online</a:t>
            </a:r>
            <a:endParaRPr lang="en-US" dirty="0"/>
          </a:p>
        </p:txBody>
      </p:sp>
      <p:sp>
        <p:nvSpPr>
          <p:cNvPr id="3" name="Content Placeholder 2"/>
          <p:cNvSpPr>
            <a:spLocks noGrp="1"/>
          </p:cNvSpPr>
          <p:nvPr>
            <p:ph idx="1"/>
          </p:nvPr>
        </p:nvSpPr>
        <p:spPr/>
        <p:txBody>
          <a:bodyPr>
            <a:normAutofit/>
          </a:bodyPr>
          <a:lstStyle/>
          <a:p>
            <a:r>
              <a:rPr lang="en-US" dirty="0" err="1" smtClean="0"/>
              <a:t>quelques</a:t>
            </a:r>
            <a:r>
              <a:rPr lang="en-US" dirty="0" smtClean="0"/>
              <a:t> </a:t>
            </a:r>
            <a:r>
              <a:rPr lang="en-US" dirty="0" err="1" smtClean="0"/>
              <a:t>projets</a:t>
            </a:r>
            <a:r>
              <a:rPr lang="en-US" dirty="0" smtClean="0"/>
              <a:t> </a:t>
            </a:r>
            <a:r>
              <a:rPr lang="en-US" dirty="0" err="1"/>
              <a:t>envisagés</a:t>
            </a:r>
            <a:r>
              <a:rPr lang="en-US" dirty="0"/>
              <a:t> </a:t>
            </a:r>
            <a:r>
              <a:rPr lang="en-US" dirty="0" err="1"/>
              <a:t>en</a:t>
            </a:r>
            <a:r>
              <a:rPr lang="en-US" dirty="0"/>
              <a:t> </a:t>
            </a:r>
            <a:r>
              <a:rPr lang="en-US" dirty="0" smtClean="0"/>
              <a:t>2023</a:t>
            </a:r>
            <a:endParaRPr lang="en-US" dirty="0"/>
          </a:p>
          <a:p>
            <a:pPr lvl="1"/>
            <a:r>
              <a:rPr lang="en-US" sz="2000" dirty="0" err="1"/>
              <a:t>q</a:t>
            </a:r>
            <a:r>
              <a:rPr lang="en-US" sz="2000" dirty="0" err="1" smtClean="0"/>
              <a:t>uotité</a:t>
            </a:r>
            <a:r>
              <a:rPr lang="en-US" sz="2000" dirty="0" smtClean="0"/>
              <a:t> </a:t>
            </a:r>
            <a:r>
              <a:rPr lang="en-US" sz="2000" dirty="0" err="1" smtClean="0"/>
              <a:t>exemptée</a:t>
            </a:r>
            <a:r>
              <a:rPr lang="en-US" sz="2000" dirty="0" smtClean="0"/>
              <a:t> </a:t>
            </a:r>
            <a:r>
              <a:rPr lang="en-US" sz="2000" dirty="0" err="1" smtClean="0"/>
              <a:t>impôt</a:t>
            </a:r>
            <a:r>
              <a:rPr lang="en-US" sz="2000" dirty="0" smtClean="0"/>
              <a:t> : 1</a:t>
            </a:r>
            <a:r>
              <a:rPr lang="en-US" sz="2000" baseline="30000" dirty="0" smtClean="0"/>
              <a:t>ère</a:t>
            </a:r>
            <a:r>
              <a:rPr lang="en-US" sz="2000" dirty="0" smtClean="0"/>
              <a:t> phase = les </a:t>
            </a:r>
            <a:r>
              <a:rPr lang="en-US" sz="2000" dirty="0" err="1" smtClean="0"/>
              <a:t>enfants</a:t>
            </a:r>
            <a:r>
              <a:rPr lang="en-US" sz="2000" dirty="0" smtClean="0"/>
              <a:t> (SPF Finances)</a:t>
            </a:r>
          </a:p>
          <a:p>
            <a:pPr lvl="1"/>
            <a:r>
              <a:rPr lang="en-US" sz="2000" dirty="0" err="1"/>
              <a:t>r</a:t>
            </a:r>
            <a:r>
              <a:rPr lang="en-US" sz="2000" dirty="0" err="1" smtClean="0"/>
              <a:t>éduction</a:t>
            </a:r>
            <a:r>
              <a:rPr lang="en-US" sz="2000" dirty="0" smtClean="0"/>
              <a:t> de </a:t>
            </a:r>
            <a:r>
              <a:rPr lang="en-US" sz="2000" dirty="0" err="1" smtClean="0"/>
              <a:t>précompte</a:t>
            </a:r>
            <a:r>
              <a:rPr lang="en-US" sz="2000" dirty="0" smtClean="0"/>
              <a:t> </a:t>
            </a:r>
            <a:r>
              <a:rPr lang="en-US" sz="2000" dirty="0" err="1" smtClean="0"/>
              <a:t>immobilier</a:t>
            </a:r>
            <a:r>
              <a:rPr lang="en-US" sz="2000" dirty="0" smtClean="0"/>
              <a:t> (SPW </a:t>
            </a:r>
            <a:r>
              <a:rPr lang="en-US" sz="2000" dirty="0" err="1" smtClean="0"/>
              <a:t>Fiscalité</a:t>
            </a:r>
            <a:r>
              <a:rPr lang="en-US" sz="2000" dirty="0" smtClean="0"/>
              <a:t>, </a:t>
            </a:r>
            <a:r>
              <a:rPr lang="en-US" sz="2000" dirty="0" err="1" smtClean="0"/>
              <a:t>Région</a:t>
            </a:r>
            <a:r>
              <a:rPr lang="en-US" sz="2000" dirty="0" smtClean="0"/>
              <a:t> </a:t>
            </a:r>
            <a:r>
              <a:rPr lang="en-US" sz="2000" dirty="0" err="1" smtClean="0"/>
              <a:t>Bruxelloise</a:t>
            </a:r>
            <a:r>
              <a:rPr lang="en-US" sz="2000" dirty="0" smtClean="0"/>
              <a:t>)</a:t>
            </a:r>
          </a:p>
          <a:p>
            <a:pPr lvl="1"/>
            <a:r>
              <a:rPr lang="en-US" sz="2000" dirty="0" err="1"/>
              <a:t>r</a:t>
            </a:r>
            <a:r>
              <a:rPr lang="en-US" sz="2000" dirty="0" err="1" smtClean="0"/>
              <a:t>éduction</a:t>
            </a:r>
            <a:r>
              <a:rPr lang="en-US" sz="2000" dirty="0" smtClean="0"/>
              <a:t> de TVA sur les </a:t>
            </a:r>
            <a:r>
              <a:rPr lang="en-US" sz="2000" dirty="0" err="1" smtClean="0"/>
              <a:t>véhicules</a:t>
            </a:r>
            <a:r>
              <a:rPr lang="en-US" sz="2000" dirty="0" smtClean="0"/>
              <a:t> pour </a:t>
            </a:r>
            <a:r>
              <a:rPr lang="en-US" sz="2000" dirty="0" err="1" smtClean="0"/>
              <a:t>personnes</a:t>
            </a:r>
            <a:r>
              <a:rPr lang="en-US" sz="2000" dirty="0" smtClean="0"/>
              <a:t> </a:t>
            </a:r>
            <a:r>
              <a:rPr lang="en-US" sz="2000" dirty="0" err="1" smtClean="0"/>
              <a:t>handicapées</a:t>
            </a:r>
            <a:r>
              <a:rPr lang="en-US" sz="2000" dirty="0" smtClean="0"/>
              <a:t> (SPF Finances)</a:t>
            </a:r>
          </a:p>
          <a:p>
            <a:pPr lvl="1"/>
            <a:r>
              <a:rPr lang="en-US" sz="2000" dirty="0"/>
              <a:t>q</a:t>
            </a:r>
            <a:r>
              <a:rPr lang="en-US" sz="2000" dirty="0" smtClean="0"/>
              <a:t>uota </a:t>
            </a:r>
            <a:r>
              <a:rPr lang="en-US" sz="2000" dirty="0" err="1" smtClean="0"/>
              <a:t>supplémentaire</a:t>
            </a:r>
            <a:r>
              <a:rPr lang="en-US" sz="2000" dirty="0" smtClean="0"/>
              <a:t> </a:t>
            </a:r>
            <a:r>
              <a:rPr lang="en-US" sz="2000" dirty="0" err="1" smtClean="0"/>
              <a:t>titres</a:t>
            </a:r>
            <a:r>
              <a:rPr lang="en-US" sz="2000" dirty="0" smtClean="0"/>
              <a:t>-services (</a:t>
            </a:r>
            <a:r>
              <a:rPr lang="en-US" sz="2000" dirty="0" err="1" smtClean="0"/>
              <a:t>Région</a:t>
            </a:r>
            <a:r>
              <a:rPr lang="en-US" sz="2000" dirty="0" smtClean="0"/>
              <a:t> </a:t>
            </a:r>
            <a:r>
              <a:rPr lang="en-US" sz="2000" dirty="0" err="1" smtClean="0"/>
              <a:t>Bruxelloise</a:t>
            </a:r>
            <a:r>
              <a:rPr lang="en-US" sz="2000" dirty="0" smtClean="0"/>
              <a:t>)</a:t>
            </a:r>
          </a:p>
          <a:p>
            <a:pPr lvl="1"/>
            <a:r>
              <a:rPr lang="en-US" sz="2000" dirty="0" err="1"/>
              <a:t>t</a:t>
            </a:r>
            <a:r>
              <a:rPr lang="en-US" sz="2000" dirty="0" err="1" smtClean="0"/>
              <a:t>arif</a:t>
            </a:r>
            <a:r>
              <a:rPr lang="en-US" sz="2000" dirty="0" smtClean="0"/>
              <a:t> </a:t>
            </a:r>
            <a:r>
              <a:rPr lang="en-US" sz="2000" dirty="0"/>
              <a:t>social Telecom (SPF Economie-IBPT) </a:t>
            </a:r>
            <a:r>
              <a:rPr lang="en-US" sz="2000" dirty="0" smtClean="0"/>
              <a:t>- </a:t>
            </a:r>
            <a:r>
              <a:rPr lang="en-US" sz="2000" dirty="0" err="1" smtClean="0"/>
              <a:t>préparation</a:t>
            </a:r>
            <a:r>
              <a:rPr lang="en-US" sz="2000" dirty="0" smtClean="0"/>
              <a:t> pour </a:t>
            </a:r>
            <a:r>
              <a:rPr lang="en-US" sz="2000" dirty="0" err="1" smtClean="0"/>
              <a:t>mise</a:t>
            </a:r>
            <a:r>
              <a:rPr lang="en-US" sz="2000" dirty="0" smtClean="0"/>
              <a:t> </a:t>
            </a:r>
            <a:r>
              <a:rPr lang="en-US" sz="2000" dirty="0" err="1" smtClean="0"/>
              <a:t>en</a:t>
            </a:r>
            <a:r>
              <a:rPr lang="en-US" sz="2000" dirty="0" smtClean="0"/>
              <a:t> production </a:t>
            </a:r>
            <a:r>
              <a:rPr lang="en-US" sz="2000" dirty="0" err="1" smtClean="0"/>
              <a:t>en</a:t>
            </a:r>
            <a:r>
              <a:rPr lang="en-US" sz="2000" dirty="0" smtClean="0"/>
              <a:t> 2024</a:t>
            </a:r>
            <a:endParaRPr lang="en-US" sz="2000" dirty="0"/>
          </a:p>
          <a:p>
            <a:pPr lvl="1"/>
            <a:endParaRPr lang="en-US" sz="600" dirty="0"/>
          </a:p>
          <a:p>
            <a:r>
              <a:rPr lang="en-US" dirty="0" err="1"/>
              <a:t>é</a:t>
            </a:r>
            <a:r>
              <a:rPr lang="en-US" dirty="0" err="1" smtClean="0"/>
              <a:t>volution</a:t>
            </a:r>
            <a:r>
              <a:rPr lang="en-US" dirty="0" smtClean="0"/>
              <a:t> </a:t>
            </a:r>
          </a:p>
          <a:p>
            <a:pPr lvl="1"/>
            <a:r>
              <a:rPr lang="en-US" dirty="0" err="1"/>
              <a:t>a</a:t>
            </a:r>
            <a:r>
              <a:rPr lang="en-US" dirty="0" err="1" smtClean="0"/>
              <a:t>jout</a:t>
            </a:r>
            <a:r>
              <a:rPr lang="en-US" dirty="0" smtClean="0"/>
              <a:t> du </a:t>
            </a:r>
            <a:r>
              <a:rPr lang="en-US" dirty="0" err="1" smtClean="0"/>
              <a:t>Ministère</a:t>
            </a:r>
            <a:r>
              <a:rPr lang="en-US" dirty="0" smtClean="0"/>
              <a:t> de la </a:t>
            </a:r>
            <a:r>
              <a:rPr lang="en-US" dirty="0" err="1" smtClean="0"/>
              <a:t>Communauté</a:t>
            </a:r>
            <a:r>
              <a:rPr lang="en-US" dirty="0" smtClean="0"/>
              <a:t> </a:t>
            </a:r>
            <a:r>
              <a:rPr lang="en-US" dirty="0" err="1" smtClean="0"/>
              <a:t>Germanophone</a:t>
            </a:r>
            <a:r>
              <a:rPr lang="en-US" dirty="0" smtClean="0"/>
              <a:t> </a:t>
            </a:r>
            <a:r>
              <a:rPr lang="en-US" dirty="0" err="1" smtClean="0"/>
              <a:t>comme</a:t>
            </a:r>
            <a:r>
              <a:rPr lang="en-US" dirty="0" smtClean="0"/>
              <a:t> nouvelle source </a:t>
            </a:r>
            <a:r>
              <a:rPr lang="en-US" dirty="0" err="1" smtClean="0"/>
              <a:t>authentique</a:t>
            </a:r>
            <a:endParaRPr lang="en-US" dirty="0" smtClean="0"/>
          </a:p>
          <a:p>
            <a:pPr lvl="1"/>
            <a:r>
              <a:rPr lang="en-US" dirty="0" err="1"/>
              <a:t>f</a:t>
            </a:r>
            <a:r>
              <a:rPr lang="en-US" dirty="0" err="1" smtClean="0"/>
              <a:t>inalisation</a:t>
            </a:r>
            <a:r>
              <a:rPr lang="en-US" dirty="0" smtClean="0"/>
              <a:t> de </a:t>
            </a:r>
            <a:r>
              <a:rPr lang="en-US" dirty="0" err="1" smtClean="0"/>
              <a:t>l’ajout</a:t>
            </a:r>
            <a:r>
              <a:rPr lang="en-US" dirty="0" smtClean="0"/>
              <a:t> de </a:t>
            </a:r>
            <a:r>
              <a:rPr lang="en-US" dirty="0" err="1" smtClean="0"/>
              <a:t>l’invalidité</a:t>
            </a:r>
            <a:r>
              <a:rPr lang="en-US" dirty="0" smtClean="0"/>
              <a:t> </a:t>
            </a:r>
            <a:r>
              <a:rPr lang="en-US" dirty="0" err="1"/>
              <a:t>comme</a:t>
            </a:r>
            <a:r>
              <a:rPr lang="en-US" dirty="0"/>
              <a:t> nouveau </a:t>
            </a:r>
            <a:r>
              <a:rPr lang="en-US" dirty="0" err="1"/>
              <a:t>statut</a:t>
            </a:r>
            <a:r>
              <a:rPr lang="en-US" dirty="0"/>
              <a:t> (</a:t>
            </a:r>
            <a:r>
              <a:rPr lang="en-US" dirty="0" smtClean="0"/>
              <a:t>CIN-INAMI)</a:t>
            </a:r>
            <a:endParaRPr lang="en-US" dirty="0"/>
          </a:p>
        </p:txBody>
      </p:sp>
    </p:spTree>
    <p:extLst>
      <p:ext uri="{BB962C8B-B14F-4D97-AF65-F5344CB8AC3E}">
        <p14:creationId xmlns:p14="http://schemas.microsoft.com/office/powerpoint/2010/main" val="1402797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Attentes</a:t>
            </a:r>
            <a:r>
              <a:rPr lang="en-US" dirty="0"/>
              <a:t> &gt; </a:t>
            </a:r>
            <a:r>
              <a:rPr lang="en-US" dirty="0" err="1" smtClean="0"/>
              <a:t>citoyens</a:t>
            </a:r>
            <a:r>
              <a:rPr lang="en-US" dirty="0" smtClean="0"/>
              <a:t>/</a:t>
            </a:r>
            <a:r>
              <a:rPr lang="en-US" dirty="0" err="1" smtClean="0"/>
              <a:t>employeurs</a:t>
            </a:r>
            <a:endParaRPr lang="en-US" dirty="0"/>
          </a:p>
        </p:txBody>
      </p:sp>
      <p:sp>
        <p:nvSpPr>
          <p:cNvPr id="3" name="Content Placeholder 2"/>
          <p:cNvSpPr>
            <a:spLocks noGrp="1"/>
          </p:cNvSpPr>
          <p:nvPr>
            <p:ph idx="1"/>
          </p:nvPr>
        </p:nvSpPr>
        <p:spPr/>
        <p:txBody>
          <a:bodyPr>
            <a:noAutofit/>
          </a:bodyPr>
          <a:lstStyle/>
          <a:p>
            <a:r>
              <a:rPr lang="fr-FR" sz="2000" dirty="0" err="1"/>
              <a:t>customer</a:t>
            </a:r>
            <a:r>
              <a:rPr lang="fr-FR" sz="2000" dirty="0"/>
              <a:t> </a:t>
            </a:r>
            <a:r>
              <a:rPr lang="fr-FR" sz="2000" dirty="0" err="1"/>
              <a:t>centricity</a:t>
            </a:r>
            <a:endParaRPr lang="fr-FR" sz="2000" dirty="0"/>
          </a:p>
          <a:p>
            <a:r>
              <a:rPr lang="fr-FR" sz="2000" dirty="0"/>
              <a:t>services axés sur les propres processus</a:t>
            </a:r>
          </a:p>
          <a:p>
            <a:r>
              <a:rPr lang="fr-FR" sz="2000" dirty="0"/>
              <a:t>avec un minimum de coûts et de formalités administratives</a:t>
            </a:r>
          </a:p>
          <a:p>
            <a:r>
              <a:rPr lang="fr-FR" sz="2000" dirty="0"/>
              <a:t>si possible offerts de manière automatique</a:t>
            </a:r>
          </a:p>
          <a:p>
            <a:r>
              <a:rPr lang="fr-FR" sz="2000" dirty="0"/>
              <a:t>avec un apport actif de l'utilisateur (</a:t>
            </a:r>
            <a:r>
              <a:rPr lang="fr-FR" sz="2000" dirty="0" err="1"/>
              <a:t>selfservice</a:t>
            </a:r>
            <a:r>
              <a:rPr lang="fr-FR" sz="2000" dirty="0"/>
              <a:t> - autonomie - suivi)</a:t>
            </a:r>
          </a:p>
          <a:p>
            <a:r>
              <a:rPr lang="fr-FR" sz="2000" dirty="0"/>
              <a:t>offerts de manière performante et conviviale</a:t>
            </a:r>
          </a:p>
          <a:p>
            <a:r>
              <a:rPr lang="fr-FR" sz="2000" dirty="0"/>
              <a:t>fiables, sécurisés et disponibles en permanence</a:t>
            </a:r>
          </a:p>
          <a:p>
            <a:r>
              <a:rPr lang="fr-FR" sz="2000" dirty="0"/>
              <a:t>via les canaux choisis par l’utilisateur (voie électronique, </a:t>
            </a:r>
            <a:r>
              <a:rPr lang="fr-FR" sz="2000" dirty="0" smtClean="0"/>
              <a:t>téléphone</a:t>
            </a:r>
            <a:r>
              <a:rPr lang="fr-FR" sz="2000" dirty="0"/>
              <a:t>, contact direct, </a:t>
            </a:r>
            <a:r>
              <a:rPr lang="fr-FR" sz="2000" dirty="0" smtClean="0"/>
              <a:t>...)</a:t>
            </a:r>
          </a:p>
          <a:p>
            <a:r>
              <a:rPr lang="fr-FR" dirty="0"/>
              <a:t>avec le moins possible de coûts et de formalités administratives</a:t>
            </a:r>
          </a:p>
          <a:p>
            <a:r>
              <a:rPr lang="fr-FR" dirty="0"/>
              <a:t>tout en respectant la protection de la vie </a:t>
            </a:r>
            <a:r>
              <a:rPr lang="fr-FR" dirty="0" smtClean="0"/>
              <a:t>privée</a:t>
            </a:r>
            <a:endParaRPr lang="fr-FR" dirty="0"/>
          </a:p>
        </p:txBody>
      </p:sp>
    </p:spTree>
    <p:extLst>
      <p:ext uri="{BB962C8B-B14F-4D97-AF65-F5344CB8AC3E}">
        <p14:creationId xmlns:p14="http://schemas.microsoft.com/office/powerpoint/2010/main" val="36634577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SSH - </a:t>
            </a:r>
            <a:r>
              <a:rPr lang="en-US" dirty="0" err="1"/>
              <a:t>utilisation</a:t>
            </a:r>
            <a:r>
              <a:rPr lang="en-US" dirty="0"/>
              <a:t> </a:t>
            </a:r>
            <a:r>
              <a:rPr lang="en-US" dirty="0" err="1" smtClean="0"/>
              <a:t>dans</a:t>
            </a:r>
            <a:r>
              <a:rPr lang="en-US" dirty="0" smtClean="0"/>
              <a:t> la </a:t>
            </a:r>
            <a:r>
              <a:rPr lang="en-US" dirty="0" err="1" smtClean="0"/>
              <a:t>crise</a:t>
            </a:r>
            <a:r>
              <a:rPr lang="en-US" dirty="0" smtClean="0"/>
              <a:t> corona</a:t>
            </a:r>
            <a:endParaRPr lang="en-US" dirty="0"/>
          </a:p>
        </p:txBody>
      </p:sp>
      <p:sp>
        <p:nvSpPr>
          <p:cNvPr id="3" name="Content Placeholder 2"/>
          <p:cNvSpPr>
            <a:spLocks noGrp="1"/>
          </p:cNvSpPr>
          <p:nvPr>
            <p:ph idx="1"/>
          </p:nvPr>
        </p:nvSpPr>
        <p:spPr/>
        <p:txBody>
          <a:bodyPr>
            <a:normAutofit lnSpcReduction="10000"/>
          </a:bodyPr>
          <a:lstStyle/>
          <a:p>
            <a:r>
              <a:rPr lang="fr-FR" dirty="0" smtClean="0"/>
              <a:t>intérêt </a:t>
            </a:r>
            <a:r>
              <a:rPr lang="fr-FR" dirty="0"/>
              <a:t>important pour la DB tampon avec les principaux statuts sociaux </a:t>
            </a:r>
            <a:r>
              <a:rPr lang="fr-FR" dirty="0" smtClean="0">
                <a:sym typeface="Wingdings" panose="05000000000000000000" pitchFamily="2" charset="2"/>
              </a:rPr>
              <a:t> </a:t>
            </a:r>
            <a:r>
              <a:rPr lang="fr-FR" dirty="0" smtClean="0"/>
              <a:t>demandes </a:t>
            </a:r>
            <a:r>
              <a:rPr lang="fr-FR" dirty="0" err="1"/>
              <a:t>e.a</a:t>
            </a:r>
            <a:r>
              <a:rPr lang="fr-FR" dirty="0"/>
              <a:t>. des CPAS, villes et communes qui souhaitent octroyer automatiquement des avantages aux personnes </a:t>
            </a:r>
            <a:r>
              <a:rPr lang="fr-FR" dirty="0" smtClean="0"/>
              <a:t>précarisées </a:t>
            </a:r>
            <a:endParaRPr lang="fr-FR" b="1" u="sng" dirty="0"/>
          </a:p>
          <a:p>
            <a:pPr lvl="1"/>
            <a:r>
              <a:rPr lang="fr-FR" dirty="0"/>
              <a:t>subside de la Flandre pour octroyer un avantage aux publics précarisés</a:t>
            </a:r>
          </a:p>
          <a:p>
            <a:pPr lvl="2"/>
            <a:r>
              <a:rPr lang="fr-FR" dirty="0" smtClean="0"/>
              <a:t> </a:t>
            </a:r>
            <a:r>
              <a:rPr lang="fr-FR" dirty="0" smtClean="0">
                <a:solidFill>
                  <a:srgbClr val="008CB2"/>
                </a:solidFill>
              </a:rPr>
              <a:t>65</a:t>
            </a:r>
            <a:r>
              <a:rPr lang="fr-FR" dirty="0" smtClean="0"/>
              <a:t> </a:t>
            </a:r>
            <a:r>
              <a:rPr lang="fr-FR" dirty="0"/>
              <a:t>CPAS/villes/communes ont reçu les données en production dans le cadre du </a:t>
            </a:r>
            <a:r>
              <a:rPr lang="fr-FR" dirty="0" err="1"/>
              <a:t>consumptiebudget</a:t>
            </a:r>
            <a:endParaRPr lang="fr-FR" dirty="0"/>
          </a:p>
          <a:p>
            <a:pPr lvl="2"/>
            <a:r>
              <a:rPr lang="fr-FR" dirty="0"/>
              <a:t>d’autres demandes sont encore en cours d’analyse et de </a:t>
            </a:r>
            <a:r>
              <a:rPr lang="fr-FR" dirty="0" smtClean="0"/>
              <a:t>traitement</a:t>
            </a:r>
          </a:p>
          <a:p>
            <a:pPr lvl="2"/>
            <a:endParaRPr lang="fr-FR" sz="600" dirty="0"/>
          </a:p>
          <a:p>
            <a:pPr lvl="1"/>
            <a:r>
              <a:rPr lang="fr-FR" dirty="0"/>
              <a:t>demande de la Région de Bruxelles Capitale pour octroyer une prime </a:t>
            </a:r>
          </a:p>
          <a:p>
            <a:pPr lvl="2"/>
            <a:r>
              <a:rPr lang="fr-FR" dirty="0"/>
              <a:t>soutien aux locataires à revenus modestes avec perte de revenu en raison de la crise </a:t>
            </a:r>
            <a:r>
              <a:rPr lang="fr-FR" dirty="0" smtClean="0"/>
              <a:t>engendrée </a:t>
            </a:r>
            <a:r>
              <a:rPr lang="fr-FR" dirty="0"/>
              <a:t>par le coronavirus </a:t>
            </a:r>
          </a:p>
          <a:p>
            <a:pPr lvl="2"/>
            <a:r>
              <a:rPr lang="fr-FR" dirty="0"/>
              <a:t>traitement mensuel entre  juillet 2020 et mars </a:t>
            </a:r>
            <a:r>
              <a:rPr lang="fr-FR" dirty="0" smtClean="0"/>
              <a:t>2021</a:t>
            </a:r>
          </a:p>
          <a:p>
            <a:pPr lvl="2"/>
            <a:endParaRPr lang="fr-FR" sz="600" dirty="0"/>
          </a:p>
          <a:p>
            <a:pPr lvl="1"/>
            <a:r>
              <a:rPr lang="fr-FR" dirty="0" smtClean="0"/>
              <a:t>élargissement du </a:t>
            </a:r>
            <a:r>
              <a:rPr lang="fr-FR" dirty="0"/>
              <a:t>nombre d’ayants-droits au tarif social pour le gaz et l’électricité </a:t>
            </a:r>
          </a:p>
          <a:p>
            <a:pPr lvl="2"/>
            <a:r>
              <a:rPr lang="fr-FR" dirty="0"/>
              <a:t>la loi est entrée en vigueur en février 2021 et fait l’objet d’une prolongation </a:t>
            </a:r>
            <a:r>
              <a:rPr lang="fr-FR" dirty="0" smtClean="0"/>
              <a:t>jusqu’au </a:t>
            </a:r>
            <a:r>
              <a:rPr lang="fr-FR" dirty="0"/>
              <a:t>01/04/2022 </a:t>
            </a:r>
          </a:p>
          <a:p>
            <a:pPr lvl="2"/>
            <a:r>
              <a:rPr lang="fr-FR" dirty="0"/>
              <a:t>le SPF Economie a pu élargir temporairement le nombre d’ayants-droits au tarif social pour le gaz et l’électricité à la catégorie BIM (bénéficiaire de l’intervention majorée), ainsi </a:t>
            </a:r>
            <a:r>
              <a:rPr lang="fr-FR" dirty="0">
                <a:solidFill>
                  <a:srgbClr val="008CB2"/>
                </a:solidFill>
              </a:rPr>
              <a:t>le nombre de familles bénéficiaires a doublé pour passer de 424.000 à 871.000</a:t>
            </a:r>
            <a:r>
              <a:rPr lang="fr-FR" dirty="0"/>
              <a:t> </a:t>
            </a:r>
          </a:p>
          <a:p>
            <a:pPr lvl="2"/>
            <a:r>
              <a:rPr lang="fr-FR" dirty="0" smtClean="0"/>
              <a:t>forfait </a:t>
            </a:r>
            <a:r>
              <a:rPr lang="fr-FR" dirty="0"/>
              <a:t>unique </a:t>
            </a:r>
            <a:r>
              <a:rPr lang="fr-FR" dirty="0" smtClean="0"/>
              <a:t>de </a:t>
            </a:r>
            <a:r>
              <a:rPr lang="fr-FR" dirty="0" smtClean="0">
                <a:solidFill>
                  <a:srgbClr val="008CB2"/>
                </a:solidFill>
              </a:rPr>
              <a:t>80€</a:t>
            </a:r>
            <a:r>
              <a:rPr lang="fr-FR" dirty="0" smtClean="0"/>
              <a:t> </a:t>
            </a:r>
            <a:r>
              <a:rPr lang="fr-FR" dirty="0"/>
              <a:t>pour les ménages ayant droit à SOCTAR au 30/09/2021</a:t>
            </a:r>
          </a:p>
          <a:p>
            <a:endParaRPr lang="en-US" dirty="0"/>
          </a:p>
        </p:txBody>
      </p:sp>
    </p:spTree>
    <p:extLst>
      <p:ext uri="{BB962C8B-B14F-4D97-AF65-F5344CB8AC3E}">
        <p14:creationId xmlns:p14="http://schemas.microsoft.com/office/powerpoint/2010/main" val="9833660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BE" altLang="en-US" dirty="0" smtClean="0"/>
              <a:t>SSH </a:t>
            </a:r>
            <a:r>
              <a:rPr lang="fr-BE" altLang="en-US" dirty="0"/>
              <a:t>-</a:t>
            </a:r>
            <a:r>
              <a:rPr lang="fr-BE" altLang="en-US" dirty="0" smtClean="0"/>
              <a:t> approche (3)</a:t>
            </a:r>
            <a:endParaRPr lang="fr-BE" dirty="0"/>
          </a:p>
        </p:txBody>
      </p:sp>
      <p:sp>
        <p:nvSpPr>
          <p:cNvPr id="3" name="Content Placeholder 2"/>
          <p:cNvSpPr>
            <a:spLocks noGrp="1"/>
          </p:cNvSpPr>
          <p:nvPr>
            <p:ph idx="1"/>
          </p:nvPr>
        </p:nvSpPr>
        <p:spPr/>
        <p:txBody>
          <a:bodyPr>
            <a:normAutofit/>
          </a:bodyPr>
          <a:lstStyle/>
          <a:p>
            <a:r>
              <a:rPr lang="fr-FR" dirty="0"/>
              <a:t>l</a:t>
            </a:r>
            <a:r>
              <a:rPr lang="fr-FR" dirty="0" smtClean="0"/>
              <a:t>a BCSS </a:t>
            </a:r>
            <a:r>
              <a:rPr lang="fr-FR" dirty="0"/>
              <a:t>et </a:t>
            </a:r>
            <a:r>
              <a:rPr lang="fr-FR" dirty="0" smtClean="0"/>
              <a:t>les sources authentiques travaillent </a:t>
            </a:r>
            <a:r>
              <a:rPr lang="fr-FR" dirty="0"/>
              <a:t>pour mettre à disposition </a:t>
            </a:r>
            <a:r>
              <a:rPr lang="fr-FR" dirty="0" smtClean="0"/>
              <a:t>3 méthodes complémentaires</a:t>
            </a:r>
          </a:p>
          <a:p>
            <a:pPr marL="0" indent="0">
              <a:buNone/>
            </a:pPr>
            <a:endParaRPr lang="fr-FR" sz="400" dirty="0" smtClean="0"/>
          </a:p>
          <a:p>
            <a:pPr marL="534988" lvl="1" indent="-263525">
              <a:buFont typeface="+mj-lt"/>
              <a:buAutoNum type="arabicPeriod"/>
            </a:pPr>
            <a:r>
              <a:rPr lang="fr-FR" dirty="0" smtClean="0">
                <a:solidFill>
                  <a:schemeClr val="bg1">
                    <a:lumMod val="75000"/>
                  </a:schemeClr>
                </a:solidFill>
              </a:rPr>
              <a:t>une utilisation </a:t>
            </a:r>
            <a:r>
              <a:rPr lang="fr-FR" dirty="0">
                <a:solidFill>
                  <a:schemeClr val="bg1">
                    <a:lumMod val="75000"/>
                  </a:schemeClr>
                </a:solidFill>
              </a:rPr>
              <a:t>en mode batch de la banque de données dite </a:t>
            </a:r>
            <a:r>
              <a:rPr lang="fr-FR" dirty="0" smtClean="0">
                <a:solidFill>
                  <a:schemeClr val="bg1">
                    <a:lumMod val="75000"/>
                  </a:schemeClr>
                </a:solidFill>
              </a:rPr>
              <a:t>‘tampon’  (voir schéma au slide suivant)</a:t>
            </a:r>
          </a:p>
          <a:p>
            <a:pPr marL="534988" lvl="1" indent="-263525">
              <a:buFont typeface="+mj-lt"/>
              <a:buAutoNum type="arabicPeriod"/>
            </a:pPr>
            <a:r>
              <a:rPr lang="fr-FR" dirty="0">
                <a:solidFill>
                  <a:schemeClr val="bg1">
                    <a:lumMod val="75000"/>
                  </a:schemeClr>
                </a:solidFill>
              </a:rPr>
              <a:t>une consultation en ligne des sources authentiques par les instances d’octroi</a:t>
            </a:r>
          </a:p>
          <a:p>
            <a:pPr marL="534988" lvl="1" indent="-263525">
              <a:buFont typeface="+mj-lt"/>
              <a:buAutoNum type="arabicPeriod"/>
            </a:pPr>
            <a:r>
              <a:rPr lang="fr-FR" dirty="0" smtClean="0"/>
              <a:t>une consultation des </a:t>
            </a:r>
            <a:r>
              <a:rPr lang="fr-FR" dirty="0"/>
              <a:t>statuts </a:t>
            </a:r>
            <a:r>
              <a:rPr lang="fr-FR" dirty="0" smtClean="0"/>
              <a:t>sociaux via une application </a:t>
            </a:r>
            <a:endParaRPr lang="fr-FR" dirty="0"/>
          </a:p>
          <a:p>
            <a:pPr lvl="2">
              <a:buFont typeface="Calibri" panose="020F0502020204030204" pitchFamily="34" charset="0"/>
              <a:buChar char="-"/>
            </a:pPr>
            <a:r>
              <a:rPr lang="fr-FR" dirty="0"/>
              <a:t>fonctionne comme un canal de communication</a:t>
            </a:r>
          </a:p>
          <a:p>
            <a:pPr lvl="2">
              <a:buFont typeface="Calibri" panose="020F0502020204030204" pitchFamily="34" charset="0"/>
              <a:buChar char="-"/>
            </a:pPr>
            <a:r>
              <a:rPr lang="fr-FR" dirty="0"/>
              <a:t>avec les données mises à la disposition du citoyen </a:t>
            </a:r>
            <a:r>
              <a:rPr lang="fr-FR" dirty="0" smtClean="0"/>
              <a:t>via l’application </a:t>
            </a:r>
            <a:r>
              <a:rPr lang="fr-FR" dirty="0" err="1"/>
              <a:t>MyBEnefits</a:t>
            </a:r>
            <a:r>
              <a:rPr lang="fr-FR" dirty="0"/>
              <a:t>, les organismes d’octroi vérifient si les critères sur lesquels ils se basent pour octroyer un droit complémentaire sont remplis</a:t>
            </a:r>
          </a:p>
          <a:p>
            <a:pPr lvl="2">
              <a:buFont typeface="Calibri" panose="020F0502020204030204" pitchFamily="34" charset="0"/>
              <a:buChar char="-"/>
            </a:pPr>
            <a:r>
              <a:rPr lang="fr-FR" dirty="0"/>
              <a:t>une partie de ces données concernent les statuts sociaux, elles émanent pour le moment de </a:t>
            </a:r>
            <a:r>
              <a:rPr lang="fr-FR" dirty="0" smtClean="0"/>
              <a:t>9 </a:t>
            </a:r>
            <a:r>
              <a:rPr lang="fr-FR" dirty="0"/>
              <a:t>institutions actives dans le secteur de la sécurité sociale (CIN, SFP, SPP IS, DGPH, VSB, </a:t>
            </a:r>
            <a:r>
              <a:rPr lang="fr-FR" dirty="0" err="1" smtClean="0"/>
              <a:t>Opgroeien</a:t>
            </a:r>
            <a:r>
              <a:rPr lang="fr-FR" dirty="0" smtClean="0"/>
              <a:t>, </a:t>
            </a:r>
            <a:r>
              <a:rPr lang="fr-FR" dirty="0" err="1" smtClean="0"/>
              <a:t>Iriscare</a:t>
            </a:r>
            <a:r>
              <a:rPr lang="fr-FR" dirty="0" smtClean="0"/>
              <a:t>, AVIQ et DSL)</a:t>
            </a:r>
            <a:endParaRPr lang="fr-FR" dirty="0"/>
          </a:p>
          <a:p>
            <a:pPr lvl="2">
              <a:buFont typeface="Calibri" panose="020F0502020204030204" pitchFamily="34" charset="0"/>
              <a:buChar char="-"/>
            </a:pPr>
            <a:r>
              <a:rPr lang="fr-FR" dirty="0"/>
              <a:t>l’autre partie de ces données sont des informations liées à l'âge et au domicile qui sont souvent des critères </a:t>
            </a:r>
            <a:r>
              <a:rPr lang="fr-FR" dirty="0" smtClean="0"/>
              <a:t>d’attribution</a:t>
            </a:r>
            <a:endParaRPr lang="fr-FR" dirty="0"/>
          </a:p>
          <a:p>
            <a:pPr>
              <a:buFont typeface="Arial" panose="020B0604020202020204" pitchFamily="34" charset="0"/>
              <a:buChar char="•"/>
            </a:pPr>
            <a:endParaRPr lang="fr-FR" dirty="0"/>
          </a:p>
          <a:p>
            <a:pPr marL="0" indent="0">
              <a:buNone/>
            </a:pPr>
            <a:endParaRPr lang="fr-BE" dirty="0"/>
          </a:p>
        </p:txBody>
      </p:sp>
    </p:spTree>
    <p:extLst>
      <p:ext uri="{BB962C8B-B14F-4D97-AF65-F5344CB8AC3E}">
        <p14:creationId xmlns:p14="http://schemas.microsoft.com/office/powerpoint/2010/main" val="16648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Application </a:t>
            </a:r>
            <a:r>
              <a:rPr lang="en-US" dirty="0" err="1" smtClean="0"/>
              <a:t>MyBEnefits</a:t>
            </a:r>
            <a:endParaRPr lang="en-US" dirty="0"/>
          </a:p>
        </p:txBody>
      </p:sp>
      <p:grpSp>
        <p:nvGrpSpPr>
          <p:cNvPr id="4" name="Group 3"/>
          <p:cNvGrpSpPr>
            <a:grpSpLocks noChangeAspect="1"/>
          </p:cNvGrpSpPr>
          <p:nvPr/>
        </p:nvGrpSpPr>
        <p:grpSpPr>
          <a:xfrm>
            <a:off x="2639617" y="836713"/>
            <a:ext cx="6612671" cy="4243809"/>
            <a:chOff x="1080762" y="1437671"/>
            <a:chExt cx="6011517" cy="3858008"/>
          </a:xfrm>
        </p:grpSpPr>
        <p:cxnSp>
          <p:nvCxnSpPr>
            <p:cNvPr id="5" name="Straight Connector 4"/>
            <p:cNvCxnSpPr/>
            <p:nvPr/>
          </p:nvCxnSpPr>
          <p:spPr>
            <a:xfrm flipH="1">
              <a:off x="2555310" y="3305207"/>
              <a:ext cx="779746" cy="0"/>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7546"/>
            <a:stretch/>
          </p:blipFill>
          <p:spPr>
            <a:xfrm>
              <a:off x="3481745" y="3055207"/>
              <a:ext cx="1354890" cy="500000"/>
            </a:xfrm>
            <a:prstGeom prst="rect">
              <a:avLst/>
            </a:prstGeom>
          </p:spPr>
        </p:pic>
        <p:grpSp>
          <p:nvGrpSpPr>
            <p:cNvPr id="7" name="Group 6"/>
            <p:cNvGrpSpPr>
              <a:grpSpLocks noChangeAspect="1"/>
            </p:cNvGrpSpPr>
            <p:nvPr/>
          </p:nvGrpSpPr>
          <p:grpSpPr>
            <a:xfrm>
              <a:off x="1080762" y="3026406"/>
              <a:ext cx="1327859" cy="1004912"/>
              <a:chOff x="1105409" y="1217477"/>
              <a:chExt cx="2771328" cy="2097316"/>
            </a:xfrm>
          </p:grpSpPr>
          <p:grpSp>
            <p:nvGrpSpPr>
              <p:cNvPr id="20" name="Group 19"/>
              <p:cNvGrpSpPr/>
              <p:nvPr/>
            </p:nvGrpSpPr>
            <p:grpSpPr>
              <a:xfrm>
                <a:off x="1722260" y="1217477"/>
                <a:ext cx="2154477" cy="1912859"/>
                <a:chOff x="6272189" y="1143001"/>
                <a:chExt cx="2154477" cy="1912859"/>
              </a:xfrm>
            </p:grpSpPr>
            <p:grpSp>
              <p:nvGrpSpPr>
                <p:cNvPr id="31" name="Group 30"/>
                <p:cNvGrpSpPr/>
                <p:nvPr/>
              </p:nvGrpSpPr>
              <p:grpSpPr>
                <a:xfrm>
                  <a:off x="6272189" y="1143001"/>
                  <a:ext cx="2154477" cy="1912859"/>
                  <a:chOff x="8392438" y="2018850"/>
                  <a:chExt cx="2154477" cy="1912859"/>
                </a:xfrm>
              </p:grpSpPr>
              <p:sp>
                <p:nvSpPr>
                  <p:cNvPr id="33" name="Rectangle 32"/>
                  <p:cNvSpPr/>
                  <p:nvPr/>
                </p:nvSpPr>
                <p:spPr>
                  <a:xfrm>
                    <a:off x="8392438" y="2018850"/>
                    <a:ext cx="2154477" cy="13011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4" name="Rectangle 33"/>
                  <p:cNvSpPr/>
                  <p:nvPr/>
                </p:nvSpPr>
                <p:spPr>
                  <a:xfrm>
                    <a:off x="8467594" y="2116899"/>
                    <a:ext cx="2016691" cy="11022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5" name="Rectangle 34"/>
                  <p:cNvSpPr/>
                  <p:nvPr/>
                </p:nvSpPr>
                <p:spPr>
                  <a:xfrm>
                    <a:off x="8392438" y="3319991"/>
                    <a:ext cx="2154477" cy="274980"/>
                  </a:xfrm>
                  <a:prstGeom prst="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Flowchart: Connector 35"/>
                  <p:cNvSpPr>
                    <a:spLocks noChangeAspect="1"/>
                  </p:cNvSpPr>
                  <p:nvPr/>
                </p:nvSpPr>
                <p:spPr>
                  <a:xfrm flipH="1" flipV="1">
                    <a:off x="9397376" y="3372288"/>
                    <a:ext cx="102870" cy="11226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7" name="Trapezoid 36"/>
                  <p:cNvSpPr/>
                  <p:nvPr/>
                </p:nvSpPr>
                <p:spPr>
                  <a:xfrm>
                    <a:off x="9206630" y="3601145"/>
                    <a:ext cx="501041" cy="330564"/>
                  </a:xfrm>
                  <a:prstGeom prst="trapezoid">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pic>
              <p:nvPicPr>
                <p:cNvPr id="32" name="Picture 31"/>
                <p:cNvPicPr>
                  <a:picLocks noChangeAspect="1"/>
                </p:cNvPicPr>
                <p:nvPr/>
              </p:nvPicPr>
              <p:blipFill rotWithShape="1">
                <a:blip r:embed="rId3"/>
                <a:srcRect l="7383" t="25523" r="5946" b="-19351"/>
                <a:stretch/>
              </p:blipFill>
              <p:spPr>
                <a:xfrm>
                  <a:off x="6330375" y="1252762"/>
                  <a:ext cx="2046188" cy="1396877"/>
                </a:xfrm>
                <a:prstGeom prst="rect">
                  <a:avLst/>
                </a:prstGeom>
              </p:spPr>
            </p:pic>
          </p:grpSp>
          <p:grpSp>
            <p:nvGrpSpPr>
              <p:cNvPr id="21" name="Group 20"/>
              <p:cNvGrpSpPr>
                <a:grpSpLocks noChangeAspect="1"/>
              </p:cNvGrpSpPr>
              <p:nvPr/>
            </p:nvGrpSpPr>
            <p:grpSpPr>
              <a:xfrm>
                <a:off x="3084493" y="2096733"/>
                <a:ext cx="536248" cy="1138158"/>
                <a:chOff x="1171575" y="4572000"/>
                <a:chExt cx="700088" cy="1485900"/>
              </a:xfrm>
            </p:grpSpPr>
            <p:sp>
              <p:nvSpPr>
                <p:cNvPr id="27" name="Rounded Rectangle 26"/>
                <p:cNvSpPr/>
                <p:nvPr/>
              </p:nvSpPr>
              <p:spPr>
                <a:xfrm>
                  <a:off x="1171575" y="4572000"/>
                  <a:ext cx="700088" cy="14859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28" name="Straight Connector 27"/>
                <p:cNvCxnSpPr/>
                <p:nvPr/>
              </p:nvCxnSpPr>
              <p:spPr>
                <a:xfrm>
                  <a:off x="1376464" y="4635230"/>
                  <a:ext cx="288000" cy="0"/>
                </a:xfrm>
                <a:prstGeom prst="line">
                  <a:avLst/>
                </a:prstGeom>
                <a:ln w="15875">
                  <a:solidFill>
                    <a:schemeClr val="bg1"/>
                  </a:solidFill>
                </a:ln>
              </p:spPr>
              <p:style>
                <a:lnRef idx="3">
                  <a:schemeClr val="dk1"/>
                </a:lnRef>
                <a:fillRef idx="0">
                  <a:schemeClr val="dk1"/>
                </a:fillRef>
                <a:effectRef idx="2">
                  <a:schemeClr val="dk1"/>
                </a:effectRef>
                <a:fontRef idx="minor">
                  <a:schemeClr val="tx1"/>
                </a:fontRef>
              </p:style>
            </p:cxnSp>
            <p:sp>
              <p:nvSpPr>
                <p:cNvPr id="29" name="Flowchart: Connector 28"/>
                <p:cNvSpPr>
                  <a:spLocks noChangeAspect="1"/>
                </p:cNvSpPr>
                <p:nvPr/>
              </p:nvSpPr>
              <p:spPr>
                <a:xfrm flipH="1" flipV="1">
                  <a:off x="1469345" y="5921400"/>
                  <a:ext cx="66866" cy="72974"/>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30" name="Picture 29"/>
                <p:cNvPicPr>
                  <a:picLocks noChangeAspect="1"/>
                </p:cNvPicPr>
                <p:nvPr/>
              </p:nvPicPr>
              <p:blipFill rotWithShape="1">
                <a:blip r:embed="rId4"/>
                <a:srcRect l="10039" t="16262" r="10675" b="10969"/>
                <a:stretch/>
              </p:blipFill>
              <p:spPr>
                <a:xfrm>
                  <a:off x="1252309" y="4740882"/>
                  <a:ext cx="538620" cy="1129355"/>
                </a:xfrm>
                <a:prstGeom prst="rect">
                  <a:avLst/>
                </a:prstGeom>
              </p:spPr>
            </p:pic>
          </p:grpSp>
          <p:grpSp>
            <p:nvGrpSpPr>
              <p:cNvPr id="22" name="Group 21"/>
              <p:cNvGrpSpPr>
                <a:grpSpLocks noChangeAspect="1"/>
              </p:cNvGrpSpPr>
              <p:nvPr/>
            </p:nvGrpSpPr>
            <p:grpSpPr>
              <a:xfrm>
                <a:off x="1105409" y="1721372"/>
                <a:ext cx="1290162" cy="1593421"/>
                <a:chOff x="600075" y="1743075"/>
                <a:chExt cx="1843088" cy="2276316"/>
              </a:xfrm>
            </p:grpSpPr>
            <p:sp>
              <p:nvSpPr>
                <p:cNvPr id="23" name="Rounded Rectangle 22"/>
                <p:cNvSpPr/>
                <p:nvPr/>
              </p:nvSpPr>
              <p:spPr>
                <a:xfrm>
                  <a:off x="600075" y="1743075"/>
                  <a:ext cx="1843088" cy="22763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4" name="Rectangle 23"/>
                <p:cNvSpPr/>
                <p:nvPr/>
              </p:nvSpPr>
              <p:spPr>
                <a:xfrm>
                  <a:off x="757239" y="1914526"/>
                  <a:ext cx="1514475" cy="1774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5" name="Flowchart: Connector 24"/>
                <p:cNvSpPr/>
                <p:nvPr/>
              </p:nvSpPr>
              <p:spPr>
                <a:xfrm flipH="1" flipV="1">
                  <a:off x="1428752" y="3745980"/>
                  <a:ext cx="171450" cy="187114"/>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894" y="2254792"/>
                  <a:ext cx="1093767" cy="1093767"/>
                </a:xfrm>
                <a:prstGeom prst="rect">
                  <a:avLst/>
                </a:prstGeom>
              </p:spPr>
            </p:pic>
          </p:grpSp>
        </p:grpSp>
        <p:grpSp>
          <p:nvGrpSpPr>
            <p:cNvPr id="8" name="Group 7"/>
            <p:cNvGrpSpPr/>
            <p:nvPr/>
          </p:nvGrpSpPr>
          <p:grpSpPr>
            <a:xfrm>
              <a:off x="4923692" y="1437671"/>
              <a:ext cx="2168587" cy="3858008"/>
              <a:chOff x="4923692" y="1437671"/>
              <a:chExt cx="2168587" cy="3858008"/>
            </a:xfrm>
          </p:grpSpPr>
          <p:grpSp>
            <p:nvGrpSpPr>
              <p:cNvPr id="9" name="Group 8"/>
              <p:cNvGrpSpPr/>
              <p:nvPr/>
            </p:nvGrpSpPr>
            <p:grpSpPr>
              <a:xfrm>
                <a:off x="6258228" y="1437671"/>
                <a:ext cx="834051" cy="3858008"/>
                <a:chOff x="8344303" y="1087044"/>
                <a:chExt cx="1112068" cy="5144010"/>
              </a:xfrm>
            </p:grpSpPr>
            <p:sp>
              <p:nvSpPr>
                <p:cNvPr id="15" name="Flowchart: Magnetic Disk 14"/>
                <p:cNvSpPr>
                  <a:spLocks noChangeAspect="1"/>
                </p:cNvSpPr>
                <p:nvPr/>
              </p:nvSpPr>
              <p:spPr>
                <a:xfrm>
                  <a:off x="8344303" y="1087044"/>
                  <a:ext cx="1112068"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err="1"/>
                    <a:t>mutuelles</a:t>
                  </a:r>
                  <a:endParaRPr lang="en-GB" sz="1013" dirty="0"/>
                </a:p>
              </p:txBody>
            </p:sp>
            <p:sp>
              <p:nvSpPr>
                <p:cNvPr id="16" name="Flowchart: Magnetic Disk 15"/>
                <p:cNvSpPr>
                  <a:spLocks noChangeAspect="1"/>
                </p:cNvSpPr>
                <p:nvPr/>
              </p:nvSpPr>
              <p:spPr>
                <a:xfrm>
                  <a:off x="8371443" y="2152009"/>
                  <a:ext cx="1084927"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CPAS</a:t>
                  </a:r>
                </a:p>
              </p:txBody>
            </p:sp>
            <p:sp>
              <p:nvSpPr>
                <p:cNvPr id="17" name="Flowchart: Magnetic Disk 16"/>
                <p:cNvSpPr>
                  <a:spLocks noChangeAspect="1"/>
                </p:cNvSpPr>
                <p:nvPr/>
              </p:nvSpPr>
              <p:spPr>
                <a:xfrm>
                  <a:off x="8371444" y="3216975"/>
                  <a:ext cx="108492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50" dirty="0"/>
                    <a:t>SFP</a:t>
                  </a:r>
                  <a:endParaRPr lang="en-GB" sz="1050" dirty="0"/>
                </a:p>
              </p:txBody>
            </p:sp>
            <p:sp>
              <p:nvSpPr>
                <p:cNvPr id="18" name="Flowchart: Magnetic Disk 17"/>
                <p:cNvSpPr>
                  <a:spLocks noChangeAspect="1"/>
                </p:cNvSpPr>
                <p:nvPr/>
              </p:nvSpPr>
              <p:spPr>
                <a:xfrm>
                  <a:off x="8344303" y="5346907"/>
                  <a:ext cx="111206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t>
                  </a:r>
                </a:p>
              </p:txBody>
            </p:sp>
            <p:sp>
              <p:nvSpPr>
                <p:cNvPr id="19" name="Flowchart: Magnetic Disk 18"/>
                <p:cNvSpPr>
                  <a:spLocks noChangeAspect="1"/>
                </p:cNvSpPr>
                <p:nvPr/>
              </p:nvSpPr>
              <p:spPr>
                <a:xfrm>
                  <a:off x="8371444" y="4281940"/>
                  <a:ext cx="108492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DGPH</a:t>
                  </a:r>
                </a:p>
              </p:txBody>
            </p:sp>
          </p:grpSp>
          <p:cxnSp>
            <p:nvCxnSpPr>
              <p:cNvPr id="10" name="Straight Connector 9"/>
              <p:cNvCxnSpPr/>
              <p:nvPr/>
            </p:nvCxnSpPr>
            <p:spPr>
              <a:xfrm flipH="1">
                <a:off x="4923693" y="1769226"/>
                <a:ext cx="1267834" cy="1309769"/>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flipH="1" flipV="1">
                <a:off x="4923692" y="3555208"/>
                <a:ext cx="1267835" cy="1482606"/>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flipH="1">
                <a:off x="5037994" y="2567950"/>
                <a:ext cx="1153533" cy="625346"/>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a:xfrm flipH="1" flipV="1">
                <a:off x="5037994" y="3337460"/>
                <a:ext cx="1153534" cy="29214"/>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4" name="Straight Connector 13"/>
              <p:cNvCxnSpPr/>
              <p:nvPr/>
            </p:nvCxnSpPr>
            <p:spPr>
              <a:xfrm flipH="1" flipV="1">
                <a:off x="5046350" y="3470899"/>
                <a:ext cx="1145177" cy="694499"/>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grpSp>
      </p:grpSp>
      <p:grpSp>
        <p:nvGrpSpPr>
          <p:cNvPr id="38" name="Group 37"/>
          <p:cNvGrpSpPr/>
          <p:nvPr/>
        </p:nvGrpSpPr>
        <p:grpSpPr>
          <a:xfrm>
            <a:off x="2567608" y="5263196"/>
            <a:ext cx="6696744" cy="1289216"/>
            <a:chOff x="1259632" y="4780941"/>
            <a:chExt cx="6696744" cy="1417151"/>
          </a:xfrm>
        </p:grpSpPr>
        <p:sp>
          <p:nvSpPr>
            <p:cNvPr id="39" name="Rectangle 38"/>
            <p:cNvSpPr/>
            <p:nvPr/>
          </p:nvSpPr>
          <p:spPr>
            <a:xfrm>
              <a:off x="1403648" y="4901493"/>
              <a:ext cx="6408711" cy="1116452"/>
            </a:xfrm>
            <a:prstGeom prst="rect">
              <a:avLst/>
            </a:prstGeom>
          </p:spPr>
          <p:txBody>
            <a:bodyPr wrap="square">
              <a:spAutoFit/>
            </a:bodyPr>
            <a:lstStyle/>
            <a:p>
              <a:pPr algn="ctr"/>
              <a:r>
                <a:rPr lang="fr-BE" sz="2000" dirty="0">
                  <a:solidFill>
                    <a:srgbClr val="0070C0"/>
                  </a:solidFill>
                  <a:latin typeface="+mj-lt"/>
                  <a:ea typeface="+mj-ea"/>
                  <a:cs typeface="+mj-cs"/>
                </a:rPr>
                <a:t>App mobile disponible pour appareils Android (</a:t>
              </a:r>
              <a:r>
                <a:rPr lang="fr-BE" sz="2000" dirty="0">
                  <a:solidFill>
                    <a:srgbClr val="0070C0"/>
                  </a:solidFill>
                  <a:latin typeface="Calibri" panose="020F0502020204030204" pitchFamily="34" charset="0"/>
                  <a:ea typeface="+mj-ea"/>
                  <a:cs typeface="Calibri" panose="020F0502020204030204" pitchFamily="34" charset="0"/>
                  <a:hlinkClick r:id="rId6"/>
                </a:rPr>
                <a:t>Google Play</a:t>
              </a:r>
              <a:r>
                <a:rPr lang="fr-BE" sz="2000" dirty="0" smtClean="0">
                  <a:solidFill>
                    <a:srgbClr val="0070C0"/>
                  </a:solidFill>
                  <a:latin typeface="+mj-lt"/>
                  <a:ea typeface="+mj-ea"/>
                  <a:cs typeface="+mj-cs"/>
                </a:rPr>
                <a:t>) et appareils Apple (</a:t>
              </a:r>
              <a:r>
                <a:rPr lang="fr-BE" sz="2000" b="1" dirty="0" smtClean="0">
                  <a:solidFill>
                    <a:srgbClr val="0070C0"/>
                  </a:solidFill>
                  <a:latin typeface="+mj-lt"/>
                  <a:ea typeface="+mj-ea"/>
                  <a:cs typeface="+mj-cs"/>
                  <a:hlinkClick r:id="rId7"/>
                </a:rPr>
                <a:t>App Store</a:t>
              </a:r>
              <a:r>
                <a:rPr lang="fr-BE" sz="2000" dirty="0" smtClean="0">
                  <a:solidFill>
                    <a:srgbClr val="0070C0"/>
                  </a:solidFill>
                  <a:latin typeface="+mj-lt"/>
                  <a:ea typeface="+mj-ea"/>
                  <a:cs typeface="+mj-cs"/>
                </a:rPr>
                <a:t>)</a:t>
              </a:r>
              <a:endParaRPr lang="fr-BE" sz="2000" dirty="0">
                <a:solidFill>
                  <a:srgbClr val="0070C0"/>
                </a:solidFill>
                <a:latin typeface="+mj-lt"/>
                <a:ea typeface="+mj-ea"/>
                <a:cs typeface="+mj-cs"/>
              </a:endParaRPr>
            </a:p>
            <a:p>
              <a:pPr algn="ctr"/>
              <a:r>
                <a:rPr lang="fr-BE" sz="2000" dirty="0">
                  <a:solidFill>
                    <a:srgbClr val="0070C0"/>
                  </a:solidFill>
                  <a:latin typeface="+mj-lt"/>
                  <a:ea typeface="+mj-ea"/>
                  <a:cs typeface="+mj-cs"/>
                </a:rPr>
                <a:t>Application web </a:t>
              </a:r>
              <a:r>
                <a:rPr lang="fr-BE" sz="2000" dirty="0">
                  <a:hlinkClick r:id="rId8"/>
                </a:rPr>
                <a:t>www.mybenefits.fgov.be</a:t>
              </a:r>
              <a:endParaRPr lang="fr-BE" sz="1400" dirty="0"/>
            </a:p>
          </p:txBody>
        </p:sp>
        <p:sp>
          <p:nvSpPr>
            <p:cNvPr id="40" name="Rounded Rectangle 39"/>
            <p:cNvSpPr/>
            <p:nvPr/>
          </p:nvSpPr>
          <p:spPr>
            <a:xfrm>
              <a:off x="1259632" y="4780941"/>
              <a:ext cx="6696744" cy="1417151"/>
            </a:xfrm>
            <a:prstGeom prst="roundRect">
              <a:avLst/>
            </a:prstGeom>
            <a:noFill/>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53694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FR" dirty="0" err="1" smtClean="0"/>
              <a:t>MyBEnefits</a:t>
            </a:r>
            <a:r>
              <a:rPr lang="fr-FR" dirty="0" smtClean="0"/>
              <a:t> - 3 Fonctionnalités</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fr-FR" dirty="0" smtClean="0"/>
              <a:t>«</a:t>
            </a:r>
            <a:r>
              <a:rPr lang="fr-FR" dirty="0"/>
              <a:t> </a:t>
            </a:r>
            <a:r>
              <a:rPr lang="fr-FR" dirty="0" smtClean="0"/>
              <a:t>check</a:t>
            </a:r>
            <a:r>
              <a:rPr lang="fr-FR" dirty="0"/>
              <a:t> » des statuts </a:t>
            </a:r>
            <a:r>
              <a:rPr lang="fr-FR" dirty="0" smtClean="0"/>
              <a:t>sociaux</a:t>
            </a:r>
          </a:p>
          <a:p>
            <a:pPr lvl="1"/>
            <a:r>
              <a:rPr lang="fr-FR" dirty="0" smtClean="0"/>
              <a:t>le </a:t>
            </a:r>
            <a:r>
              <a:rPr lang="fr-FR" dirty="0"/>
              <a:t>citoyen après s’être identifié consulte en temps réel ses statuts sociaux et génère un code, preuve électronique valide qu’il peut montrer pour obtenir plus facilement ses droits et avantages </a:t>
            </a:r>
            <a:r>
              <a:rPr lang="fr-FR" dirty="0" smtClean="0"/>
              <a:t>sociaux</a:t>
            </a:r>
          </a:p>
          <a:p>
            <a:pPr lvl="1"/>
            <a:r>
              <a:rPr lang="fr-FR" dirty="0" smtClean="0"/>
              <a:t>l’utilisateur </a:t>
            </a:r>
            <a:r>
              <a:rPr lang="fr-FR" dirty="0"/>
              <a:t>« professionnel » (Instance d’Octroi), sans identification/authentification/intégration technique, lit et contrôle le code qui est généré et présenté par un citoyen pour octroyer un avantage</a:t>
            </a:r>
            <a:endParaRPr lang="en-US" dirty="0"/>
          </a:p>
          <a:p>
            <a:pPr marL="457200" indent="-457200">
              <a:buFont typeface="+mj-lt"/>
              <a:buAutoNum type="arabicPeriod"/>
            </a:pPr>
            <a:r>
              <a:rPr lang="en-US" dirty="0" smtClean="0"/>
              <a:t>consulter </a:t>
            </a:r>
            <a:r>
              <a:rPr lang="en-US" dirty="0"/>
              <a:t>les </a:t>
            </a:r>
            <a:r>
              <a:rPr lang="en-US" dirty="0" err="1" smtClean="0"/>
              <a:t>avantages</a:t>
            </a:r>
            <a:r>
              <a:rPr lang="en-US" dirty="0" smtClean="0"/>
              <a:t> </a:t>
            </a:r>
            <a:r>
              <a:rPr lang="en-US" dirty="0" err="1" smtClean="0"/>
              <a:t>sociaux</a:t>
            </a:r>
            <a:endParaRPr lang="en-US" dirty="0" smtClean="0"/>
          </a:p>
          <a:p>
            <a:pPr lvl="1"/>
            <a:r>
              <a:rPr lang="fr-FR" dirty="0"/>
              <a:t>p</a:t>
            </a:r>
            <a:r>
              <a:rPr lang="fr-FR" dirty="0" smtClean="0"/>
              <a:t>lus de 200 </a:t>
            </a:r>
            <a:r>
              <a:rPr lang="fr-FR" dirty="0"/>
              <a:t>avantages réservés aux personnes avec des statuts sociaux sont répertoriés </a:t>
            </a:r>
            <a:r>
              <a:rPr lang="fr-FR" dirty="0" smtClean="0"/>
              <a:t>actuellement </a:t>
            </a:r>
          </a:p>
          <a:p>
            <a:pPr lvl="1"/>
            <a:r>
              <a:rPr lang="fr-FR" dirty="0" smtClean="0"/>
              <a:t>présentés </a:t>
            </a:r>
            <a:r>
              <a:rPr lang="fr-FR" dirty="0"/>
              <a:t>sous forme de listes </a:t>
            </a:r>
            <a:r>
              <a:rPr lang="fr-FR" dirty="0" smtClean="0"/>
              <a:t>dynamiques</a:t>
            </a:r>
            <a:endParaRPr lang="fr-FR" dirty="0"/>
          </a:p>
          <a:p>
            <a:pPr lvl="1"/>
            <a:r>
              <a:rPr lang="fr-FR" dirty="0" smtClean="0"/>
              <a:t>intuitivement</a:t>
            </a:r>
            <a:r>
              <a:rPr lang="fr-FR" dirty="0"/>
              <a:t>, l’utilisateur a la possibilité de filtrer les avantages </a:t>
            </a:r>
            <a:r>
              <a:rPr lang="fr-FR" dirty="0" smtClean="0"/>
              <a:t>repris </a:t>
            </a:r>
            <a:r>
              <a:rPr lang="fr-FR" dirty="0"/>
              <a:t>en affinant au fur et à mesure ses recherches sur base de 3 critères : </a:t>
            </a:r>
            <a:r>
              <a:rPr lang="fr-FR" dirty="0" smtClean="0"/>
              <a:t>zone </a:t>
            </a:r>
            <a:r>
              <a:rPr lang="fr-FR" dirty="0"/>
              <a:t>géographique, </a:t>
            </a:r>
            <a:r>
              <a:rPr lang="fr-FR" dirty="0" smtClean="0"/>
              <a:t>profil </a:t>
            </a:r>
            <a:r>
              <a:rPr lang="fr-FR" dirty="0"/>
              <a:t>de l’utilisateur, </a:t>
            </a:r>
            <a:r>
              <a:rPr lang="fr-FR" dirty="0" smtClean="0"/>
              <a:t>catégorie d’avantages</a:t>
            </a:r>
            <a:endParaRPr lang="en-US" dirty="0" smtClean="0"/>
          </a:p>
          <a:p>
            <a:pPr marL="457200" indent="-457200">
              <a:buFont typeface="+mj-lt"/>
              <a:buAutoNum type="arabicPeriod"/>
            </a:pPr>
            <a:r>
              <a:rPr lang="fr-FR" dirty="0" smtClean="0"/>
              <a:t>augmenter </a:t>
            </a:r>
            <a:r>
              <a:rPr lang="fr-FR" dirty="0"/>
              <a:t>la visibilité et </a:t>
            </a:r>
            <a:r>
              <a:rPr lang="fr-FR" dirty="0" smtClean="0"/>
              <a:t>l’utilisation des </a:t>
            </a:r>
            <a:r>
              <a:rPr lang="fr-FR" dirty="0"/>
              <a:t>avantages sociaux </a:t>
            </a:r>
            <a:endParaRPr lang="fr-FR" dirty="0" smtClean="0"/>
          </a:p>
          <a:p>
            <a:pPr lvl="1"/>
            <a:r>
              <a:rPr lang="fr-FR" dirty="0" smtClean="0"/>
              <a:t>possibilité </a:t>
            </a:r>
            <a:r>
              <a:rPr lang="fr-FR" dirty="0"/>
              <a:t>de faire remonter des informations au sujet de droits et avantages sociaux via la fonction « Communiquer un avantage </a:t>
            </a:r>
            <a:r>
              <a:rPr lang="fr-FR" dirty="0" smtClean="0"/>
              <a:t>»</a:t>
            </a:r>
          </a:p>
          <a:p>
            <a:pPr lvl="1"/>
            <a:r>
              <a:rPr lang="fr-FR" dirty="0" smtClean="0"/>
              <a:t>quelques </a:t>
            </a:r>
            <a:r>
              <a:rPr lang="fr-FR" dirty="0"/>
              <a:t>cases à cocher et à compléter avec précision vont permettre de partager les infos pour enrichir la liste avec de nouveaux avantages recensés sur le </a:t>
            </a:r>
            <a:r>
              <a:rPr lang="fr-FR" dirty="0" smtClean="0"/>
              <a:t>territoire</a:t>
            </a:r>
          </a:p>
          <a:p>
            <a:pPr lvl="1"/>
            <a:r>
              <a:rPr lang="fr-FR" dirty="0" smtClean="0"/>
              <a:t>focus placé </a:t>
            </a:r>
            <a:r>
              <a:rPr lang="fr-FR" dirty="0"/>
              <a:t>sur le trio loisir, sport et </a:t>
            </a:r>
            <a:r>
              <a:rPr lang="fr-FR" dirty="0" smtClean="0"/>
              <a:t>culture</a:t>
            </a:r>
            <a:endParaRPr lang="en-US" dirty="0"/>
          </a:p>
        </p:txBody>
      </p:sp>
    </p:spTree>
    <p:extLst>
      <p:ext uri="{BB962C8B-B14F-4D97-AF65-F5344CB8AC3E}">
        <p14:creationId xmlns:p14="http://schemas.microsoft.com/office/powerpoint/2010/main" val="2852042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10817" y="1635607"/>
            <a:ext cx="8001000" cy="5087303"/>
          </a:xfrm>
          <a:prstGeom prst="rect">
            <a:avLst/>
          </a:prstGeom>
        </p:spPr>
      </p:pic>
      <p:sp>
        <p:nvSpPr>
          <p:cNvPr id="7" name="Title 1"/>
          <p:cNvSpPr>
            <a:spLocks noGrp="1"/>
          </p:cNvSpPr>
          <p:nvPr>
            <p:ph type="title"/>
          </p:nvPr>
        </p:nvSpPr>
        <p:spPr>
          <a:xfrm>
            <a:off x="838200" y="365125"/>
            <a:ext cx="10515600" cy="1325563"/>
          </a:xfrm>
          <a:noFill/>
        </p:spPr>
        <p:txBody>
          <a:bodyPr/>
          <a:lstStyle/>
          <a:p>
            <a:r>
              <a:rPr lang="en-US" dirty="0" smtClean="0"/>
              <a:t>«</a:t>
            </a:r>
            <a:r>
              <a:rPr lang="en-US" dirty="0"/>
              <a:t> </a:t>
            </a:r>
            <a:r>
              <a:rPr lang="en-US" dirty="0" smtClean="0"/>
              <a:t>Check</a:t>
            </a:r>
            <a:r>
              <a:rPr lang="en-US" dirty="0"/>
              <a:t> » des </a:t>
            </a:r>
            <a:r>
              <a:rPr lang="en-US" dirty="0" err="1"/>
              <a:t>statuts</a:t>
            </a:r>
            <a:r>
              <a:rPr lang="en-US" dirty="0"/>
              <a:t> </a:t>
            </a:r>
            <a:r>
              <a:rPr lang="en-US" dirty="0" err="1" smtClean="0"/>
              <a:t>sociaux</a:t>
            </a:r>
            <a:endParaRPr lang="en-US" dirty="0"/>
          </a:p>
        </p:txBody>
      </p:sp>
    </p:spTree>
    <p:extLst>
      <p:ext uri="{BB962C8B-B14F-4D97-AF65-F5344CB8AC3E}">
        <p14:creationId xmlns:p14="http://schemas.microsoft.com/office/powerpoint/2010/main" val="22252314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3172" y="1796178"/>
            <a:ext cx="10287000" cy="4954905"/>
          </a:xfrm>
          <a:prstGeom prst="rect">
            <a:avLst/>
          </a:prstGeom>
        </p:spPr>
      </p:pic>
      <p:sp>
        <p:nvSpPr>
          <p:cNvPr id="5" name="Title 1"/>
          <p:cNvSpPr>
            <a:spLocks noGrp="1"/>
          </p:cNvSpPr>
          <p:nvPr>
            <p:ph type="title"/>
          </p:nvPr>
        </p:nvSpPr>
        <p:spPr>
          <a:xfrm>
            <a:off x="838200" y="365125"/>
            <a:ext cx="10515600" cy="1325563"/>
          </a:xfrm>
          <a:noFill/>
        </p:spPr>
        <p:txBody>
          <a:bodyPr/>
          <a:lstStyle/>
          <a:p>
            <a:r>
              <a:rPr lang="en-US" dirty="0" smtClean="0"/>
              <a:t>«</a:t>
            </a:r>
            <a:r>
              <a:rPr lang="en-US" dirty="0"/>
              <a:t> </a:t>
            </a:r>
            <a:r>
              <a:rPr lang="en-US" dirty="0" smtClean="0"/>
              <a:t>Check</a:t>
            </a:r>
            <a:r>
              <a:rPr lang="en-US" dirty="0"/>
              <a:t> » des </a:t>
            </a:r>
            <a:r>
              <a:rPr lang="en-US" dirty="0" err="1"/>
              <a:t>statuts</a:t>
            </a:r>
            <a:r>
              <a:rPr lang="en-US" dirty="0"/>
              <a:t> </a:t>
            </a:r>
            <a:r>
              <a:rPr lang="en-US" dirty="0" err="1" smtClean="0"/>
              <a:t>sociaux</a:t>
            </a:r>
            <a:endParaRPr lang="en-US" dirty="0"/>
          </a:p>
        </p:txBody>
      </p:sp>
    </p:spTree>
    <p:extLst>
      <p:ext uri="{BB962C8B-B14F-4D97-AF65-F5344CB8AC3E}">
        <p14:creationId xmlns:p14="http://schemas.microsoft.com/office/powerpoint/2010/main" val="27052953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solidFill>
                  <a:srgbClr val="008CB2"/>
                </a:solidFill>
              </a:rPr>
              <a:t>Consulter les </a:t>
            </a:r>
            <a:r>
              <a:rPr lang="en-US" dirty="0" err="1">
                <a:solidFill>
                  <a:srgbClr val="008CB2"/>
                </a:solidFill>
              </a:rPr>
              <a:t>avantages</a:t>
            </a:r>
            <a:r>
              <a:rPr lang="en-US" dirty="0">
                <a:solidFill>
                  <a:srgbClr val="008CB2"/>
                </a:solidFill>
              </a:rPr>
              <a:t> </a:t>
            </a:r>
            <a:r>
              <a:rPr lang="en-US" dirty="0" err="1">
                <a:solidFill>
                  <a:srgbClr val="008CB2"/>
                </a:solidFill>
              </a:rPr>
              <a:t>sociaux</a:t>
            </a:r>
            <a:endParaRPr lang="en-US" dirty="0">
              <a:solidFill>
                <a:srgbClr val="008CB2"/>
              </a:solidFill>
            </a:endParaRPr>
          </a:p>
        </p:txBody>
      </p:sp>
      <p:sp>
        <p:nvSpPr>
          <p:cNvPr id="6" name="Content Placeholder 5"/>
          <p:cNvSpPr>
            <a:spLocks noGrp="1"/>
          </p:cNvSpPr>
          <p:nvPr>
            <p:ph idx="1"/>
          </p:nvPr>
        </p:nvSpPr>
        <p:spPr/>
        <p:txBody>
          <a:bodyPr>
            <a:normAutofit/>
          </a:bodyPr>
          <a:lstStyle/>
          <a:p>
            <a:pPr marL="0" indent="0">
              <a:buNone/>
            </a:pPr>
            <a:r>
              <a:rPr lang="en-US" sz="1900" dirty="0" err="1" smtClean="0"/>
              <a:t>vue</a:t>
            </a:r>
            <a:r>
              <a:rPr lang="en-US" sz="1900" dirty="0" smtClean="0"/>
              <a:t> par </a:t>
            </a:r>
            <a:r>
              <a:rPr lang="en-US" sz="1900" dirty="0" err="1"/>
              <a:t>défaut</a:t>
            </a:r>
            <a:endParaRPr lang="en-US" sz="1900" dirty="0"/>
          </a:p>
          <a:p>
            <a:endParaRPr lang="en-US" sz="1800" dirty="0"/>
          </a:p>
        </p:txBody>
      </p:sp>
      <p:sp>
        <p:nvSpPr>
          <p:cNvPr id="7" name="Content Placeholder 6"/>
          <p:cNvSpPr>
            <a:spLocks noGrp="1"/>
          </p:cNvSpPr>
          <p:nvPr>
            <p:ph sz="half" idx="4294967295"/>
          </p:nvPr>
        </p:nvSpPr>
        <p:spPr>
          <a:xfrm>
            <a:off x="6172200" y="1825625"/>
            <a:ext cx="5181600" cy="4351338"/>
          </a:xfrm>
        </p:spPr>
        <p:txBody>
          <a:bodyPr>
            <a:normAutofit/>
          </a:bodyPr>
          <a:lstStyle/>
          <a:p>
            <a:pPr marL="0" indent="0">
              <a:buNone/>
            </a:pPr>
            <a:r>
              <a:rPr lang="en-US" sz="1900" dirty="0" err="1" smtClean="0"/>
              <a:t>vue</a:t>
            </a:r>
            <a:r>
              <a:rPr lang="en-US" sz="1900" dirty="0" smtClean="0"/>
              <a:t> </a:t>
            </a:r>
            <a:r>
              <a:rPr lang="en-US" sz="1900" dirty="0"/>
              <a:t>avec </a:t>
            </a:r>
            <a:r>
              <a:rPr lang="en-US" sz="1900" dirty="0" err="1"/>
              <a:t>filtres</a:t>
            </a:r>
            <a:endParaRPr lang="en-US" sz="1900" dirty="0"/>
          </a:p>
        </p:txBody>
      </p:sp>
      <p:pic>
        <p:nvPicPr>
          <p:cNvPr id="4" name="Picture 3"/>
          <p:cNvPicPr>
            <a:picLocks noChangeAspect="1"/>
          </p:cNvPicPr>
          <p:nvPr/>
        </p:nvPicPr>
        <p:blipFill>
          <a:blip r:embed="rId2"/>
          <a:stretch>
            <a:fillRect/>
          </a:stretch>
        </p:blipFill>
        <p:spPr>
          <a:xfrm>
            <a:off x="2571750" y="1503432"/>
            <a:ext cx="2560320" cy="5246370"/>
          </a:xfrm>
          <a:prstGeom prst="rect">
            <a:avLst/>
          </a:prstGeom>
        </p:spPr>
      </p:pic>
      <p:pic>
        <p:nvPicPr>
          <p:cNvPr id="5" name="Picture 4"/>
          <p:cNvPicPr>
            <a:picLocks noChangeAspect="1"/>
          </p:cNvPicPr>
          <p:nvPr/>
        </p:nvPicPr>
        <p:blipFill>
          <a:blip r:embed="rId3"/>
          <a:stretch>
            <a:fillRect/>
          </a:stretch>
        </p:blipFill>
        <p:spPr>
          <a:xfrm>
            <a:off x="7905750" y="1436757"/>
            <a:ext cx="2560320" cy="5246370"/>
          </a:xfrm>
          <a:prstGeom prst="rect">
            <a:avLst/>
          </a:prstGeom>
        </p:spPr>
      </p:pic>
    </p:spTree>
    <p:extLst>
      <p:ext uri="{BB962C8B-B14F-4D97-AF65-F5344CB8AC3E}">
        <p14:creationId xmlns:p14="http://schemas.microsoft.com/office/powerpoint/2010/main" val="1395786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fr-FR" dirty="0">
                <a:solidFill>
                  <a:srgbClr val="008CB2"/>
                </a:solidFill>
              </a:rPr>
              <a:t>Augmenter la visibilité et l’utilisation</a:t>
            </a:r>
            <a:br>
              <a:rPr lang="fr-FR" dirty="0">
                <a:solidFill>
                  <a:srgbClr val="008CB2"/>
                </a:solidFill>
              </a:rPr>
            </a:br>
            <a:r>
              <a:rPr lang="fr-FR" dirty="0">
                <a:solidFill>
                  <a:srgbClr val="008CB2"/>
                </a:solidFill>
              </a:rPr>
              <a:t>des avantages sociaux </a:t>
            </a:r>
            <a:endParaRPr lang="en-US" dirty="0">
              <a:solidFill>
                <a:srgbClr val="008CB2"/>
              </a:solidFill>
            </a:endParaRPr>
          </a:p>
        </p:txBody>
      </p:sp>
      <p:sp>
        <p:nvSpPr>
          <p:cNvPr id="4" name="Content Placeholder 3"/>
          <p:cNvSpPr>
            <a:spLocks noGrp="1"/>
          </p:cNvSpPr>
          <p:nvPr>
            <p:ph idx="1"/>
          </p:nvPr>
        </p:nvSpPr>
        <p:spPr/>
        <p:txBody>
          <a:bodyPr>
            <a:normAutofit/>
          </a:bodyPr>
          <a:lstStyle/>
          <a:p>
            <a:pPr marL="0" indent="0">
              <a:buNone/>
            </a:pPr>
            <a:r>
              <a:rPr lang="en-US" sz="1800" dirty="0" err="1"/>
              <a:t>Webapp</a:t>
            </a:r>
            <a:endParaRPr lang="en-US" sz="1800" dirty="0"/>
          </a:p>
        </p:txBody>
      </p:sp>
      <p:sp>
        <p:nvSpPr>
          <p:cNvPr id="5" name="Content Placeholder 4"/>
          <p:cNvSpPr>
            <a:spLocks noGrp="1"/>
          </p:cNvSpPr>
          <p:nvPr>
            <p:ph sz="half" idx="4294967295"/>
          </p:nvPr>
        </p:nvSpPr>
        <p:spPr>
          <a:xfrm>
            <a:off x="7010400" y="1825625"/>
            <a:ext cx="5181600" cy="4351338"/>
          </a:xfrm>
        </p:spPr>
        <p:txBody>
          <a:bodyPr>
            <a:normAutofit/>
          </a:bodyPr>
          <a:lstStyle/>
          <a:p>
            <a:pPr marL="457200" lvl="1" indent="0">
              <a:buNone/>
            </a:pPr>
            <a:r>
              <a:rPr lang="en-US" sz="1800" dirty="0"/>
              <a:t>App mobile</a:t>
            </a:r>
          </a:p>
        </p:txBody>
      </p:sp>
      <p:pic>
        <p:nvPicPr>
          <p:cNvPr id="6" name="Picture 5"/>
          <p:cNvPicPr>
            <a:picLocks noChangeAspect="1"/>
          </p:cNvPicPr>
          <p:nvPr/>
        </p:nvPicPr>
        <p:blipFill>
          <a:blip r:embed="rId2"/>
          <a:stretch>
            <a:fillRect/>
          </a:stretch>
        </p:blipFill>
        <p:spPr>
          <a:xfrm>
            <a:off x="1763472" y="1825625"/>
            <a:ext cx="5181600" cy="4848225"/>
          </a:xfrm>
          <a:prstGeom prst="rect">
            <a:avLst/>
          </a:prstGeom>
        </p:spPr>
      </p:pic>
      <p:pic>
        <p:nvPicPr>
          <p:cNvPr id="7" name="Picture 6"/>
          <p:cNvPicPr>
            <a:picLocks noChangeAspect="1"/>
          </p:cNvPicPr>
          <p:nvPr/>
        </p:nvPicPr>
        <p:blipFill>
          <a:blip r:embed="rId3"/>
          <a:stretch>
            <a:fillRect/>
          </a:stretch>
        </p:blipFill>
        <p:spPr>
          <a:xfrm>
            <a:off x="8668453" y="1754187"/>
            <a:ext cx="2386013" cy="4919663"/>
          </a:xfrm>
          <a:prstGeom prst="rect">
            <a:avLst/>
          </a:prstGeom>
        </p:spPr>
      </p:pic>
    </p:spTree>
    <p:extLst>
      <p:ext uri="{BB962C8B-B14F-4D97-AF65-F5344CB8AC3E}">
        <p14:creationId xmlns:p14="http://schemas.microsoft.com/office/powerpoint/2010/main" val="11943328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noFill/>
        </p:spPr>
        <p:txBody>
          <a:bodyPr>
            <a:normAutofit/>
          </a:bodyPr>
          <a:lstStyle/>
          <a:p>
            <a:r>
              <a:rPr lang="fr-BE" altLang="en-US" dirty="0" err="1" smtClean="0"/>
              <a:t>eBox</a:t>
            </a:r>
            <a:r>
              <a:rPr lang="fr-BE" altLang="en-US" dirty="0" smtClean="0"/>
              <a:t> </a:t>
            </a:r>
            <a:endParaRPr lang="en-US" altLang="en-US" dirty="0" smtClean="0"/>
          </a:p>
        </p:txBody>
      </p:sp>
      <p:sp>
        <p:nvSpPr>
          <p:cNvPr id="61443" name="Content Placeholder 2"/>
          <p:cNvSpPr>
            <a:spLocks noGrp="1"/>
          </p:cNvSpPr>
          <p:nvPr>
            <p:ph idx="1"/>
          </p:nvPr>
        </p:nvSpPr>
        <p:spPr/>
        <p:txBody>
          <a:bodyPr>
            <a:normAutofit/>
          </a:bodyPr>
          <a:lstStyle/>
          <a:p>
            <a:r>
              <a:rPr lang="nl-NL" altLang="en-US" dirty="0" err="1"/>
              <a:t>r</a:t>
            </a:r>
            <a:r>
              <a:rPr lang="nl-NL" altLang="en-US" dirty="0" err="1" smtClean="0"/>
              <a:t>épartition</a:t>
            </a:r>
            <a:r>
              <a:rPr lang="nl-NL" altLang="en-US" dirty="0" smtClean="0"/>
              <a:t> des </a:t>
            </a:r>
            <a:r>
              <a:rPr lang="nl-NL" altLang="en-US" dirty="0" err="1" smtClean="0"/>
              <a:t>responsabilités</a:t>
            </a:r>
            <a:endParaRPr lang="nl-NL" altLang="en-US" dirty="0" smtClean="0"/>
          </a:p>
          <a:p>
            <a:pPr lvl="1"/>
            <a:r>
              <a:rPr lang="nl-NL" altLang="en-US" dirty="0" err="1"/>
              <a:t>l</a:t>
            </a:r>
            <a:r>
              <a:rPr lang="nl-NL" altLang="en-US" sz="1800" dirty="0" err="1" smtClean="0"/>
              <a:t>e</a:t>
            </a:r>
            <a:r>
              <a:rPr lang="nl-NL" altLang="en-US" sz="1800" dirty="0" smtClean="0"/>
              <a:t> SPF compétent pour </a:t>
            </a:r>
            <a:r>
              <a:rPr lang="nl-NL" altLang="en-US" sz="1800" dirty="0" err="1" smtClean="0"/>
              <a:t>l’agenda</a:t>
            </a:r>
            <a:r>
              <a:rPr lang="nl-NL" altLang="en-US" sz="1800" dirty="0" smtClean="0"/>
              <a:t> digital  </a:t>
            </a:r>
            <a:r>
              <a:rPr lang="nl-NL" altLang="en-US" sz="1800" dirty="0" err="1" smtClean="0"/>
              <a:t>est</a:t>
            </a:r>
            <a:r>
              <a:rPr lang="nl-NL" altLang="en-US" sz="1800" dirty="0" smtClean="0"/>
              <a:t> chargé  de l</a:t>
            </a:r>
            <a:r>
              <a:rPr lang="fr-FR" altLang="en-US" dirty="0" smtClean="0"/>
              <a:t>a </a:t>
            </a:r>
            <a:r>
              <a:rPr lang="fr-FR" altLang="en-US" dirty="0"/>
              <a:t>mise à disposition d'une </a:t>
            </a:r>
            <a:r>
              <a:rPr lang="fr-FR" altLang="en-US" dirty="0" err="1"/>
              <a:t>eBox</a:t>
            </a:r>
            <a:r>
              <a:rPr lang="fr-FR" altLang="en-US" dirty="0"/>
              <a:t> pour les personnes physiques</a:t>
            </a:r>
            <a:endParaRPr lang="nl-NL" altLang="en-US" dirty="0" smtClean="0"/>
          </a:p>
          <a:p>
            <a:pPr lvl="1"/>
            <a:r>
              <a:rPr lang="nl-NL" altLang="en-US" sz="1800" dirty="0" err="1" smtClean="0"/>
              <a:t>l’ONSS</a:t>
            </a:r>
            <a:r>
              <a:rPr lang="nl-NL" altLang="en-US" sz="1800" dirty="0" smtClean="0"/>
              <a:t> </a:t>
            </a:r>
            <a:r>
              <a:rPr lang="nl-NL" altLang="en-US" sz="1800" dirty="0" err="1" smtClean="0"/>
              <a:t>est</a:t>
            </a:r>
            <a:r>
              <a:rPr lang="nl-NL" altLang="en-US" sz="1800" dirty="0" smtClean="0"/>
              <a:t> chargé de la mise à </a:t>
            </a:r>
            <a:r>
              <a:rPr lang="nl-NL" altLang="en-US" sz="1800" dirty="0" err="1" smtClean="0"/>
              <a:t>disposition</a:t>
            </a:r>
            <a:r>
              <a:rPr lang="nl-NL" altLang="en-US" sz="1800" dirty="0" smtClean="0"/>
              <a:t>  </a:t>
            </a:r>
            <a:r>
              <a:rPr lang="nl-NL" altLang="en-US" sz="1800" dirty="0" err="1" smtClean="0"/>
              <a:t>d’une</a:t>
            </a:r>
            <a:r>
              <a:rPr lang="nl-NL" altLang="en-US" sz="1800" dirty="0" smtClean="0"/>
              <a:t>  </a:t>
            </a:r>
            <a:r>
              <a:rPr lang="nl-NL" altLang="en-US" sz="1800" dirty="0" err="1"/>
              <a:t>eBox</a:t>
            </a:r>
            <a:r>
              <a:rPr lang="nl-NL" altLang="en-US" sz="1800" dirty="0"/>
              <a:t> </a:t>
            </a:r>
            <a:r>
              <a:rPr lang="nl-NL" altLang="en-US" sz="1800" dirty="0" smtClean="0"/>
              <a:t>pour les </a:t>
            </a:r>
            <a:r>
              <a:rPr lang="nl-NL" altLang="en-US" sz="1800" dirty="0" err="1" smtClean="0"/>
              <a:t>détenteurs</a:t>
            </a:r>
            <a:r>
              <a:rPr lang="nl-NL" altLang="en-US" sz="1800" dirty="0" smtClean="0"/>
              <a:t> </a:t>
            </a:r>
            <a:r>
              <a:rPr lang="nl-NL" altLang="en-US" sz="1800" dirty="0" err="1" smtClean="0"/>
              <a:t>d’un</a:t>
            </a:r>
            <a:r>
              <a:rPr lang="nl-NL" altLang="en-US" sz="1800" dirty="0" smtClean="0"/>
              <a:t> numéro </a:t>
            </a:r>
            <a:r>
              <a:rPr lang="nl-NL" altLang="en-US" sz="1800" dirty="0" err="1" smtClean="0"/>
              <a:t>d’entreprise</a:t>
            </a:r>
            <a:endParaRPr lang="nl-NL" altLang="en-US" sz="600" dirty="0"/>
          </a:p>
          <a:p>
            <a:r>
              <a:rPr lang="nl-NL" altLang="en-US" dirty="0" err="1"/>
              <a:t>r</a:t>
            </a:r>
            <a:r>
              <a:rPr lang="nl-NL" altLang="en-US" dirty="0" err="1" smtClean="0"/>
              <a:t>ôle</a:t>
            </a:r>
            <a:r>
              <a:rPr lang="nl-NL" altLang="en-US" dirty="0" smtClean="0"/>
              <a:t> de la BCSS</a:t>
            </a:r>
            <a:endParaRPr lang="nl-NL" altLang="en-US" dirty="0"/>
          </a:p>
          <a:p>
            <a:pPr lvl="1"/>
            <a:r>
              <a:rPr lang="fr-FR" altLang="en-US" dirty="0"/>
              <a:t>agit en tant que </a:t>
            </a:r>
            <a:r>
              <a:rPr lang="nl-NL" altLang="en-US" dirty="0"/>
              <a:t>Document Provider </a:t>
            </a:r>
            <a:r>
              <a:rPr lang="fr-FR" altLang="en-US" dirty="0" smtClean="0"/>
              <a:t>pour 33 </a:t>
            </a:r>
            <a:r>
              <a:rPr lang="fr-FR" altLang="en-US" dirty="0"/>
              <a:t>institutions dans les domaines de la sécurité sociale et de la santé, récemment aussi pour les inspecteurs sanitaires régionaux (certificat de </a:t>
            </a:r>
            <a:r>
              <a:rPr lang="fr-FR" altLang="en-US" dirty="0" smtClean="0"/>
              <a:t>quarantaine)</a:t>
            </a:r>
            <a:endParaRPr lang="nl-NL" altLang="en-US" sz="1800" dirty="0"/>
          </a:p>
          <a:p>
            <a:pPr lvl="1"/>
            <a:r>
              <a:rPr lang="nl-NL" altLang="en-US" dirty="0" err="1"/>
              <a:t>p</a:t>
            </a:r>
            <a:r>
              <a:rPr lang="nl-NL" altLang="en-US" sz="1800" dirty="0" err="1" smtClean="0"/>
              <a:t>articipe</a:t>
            </a:r>
            <a:r>
              <a:rPr lang="nl-NL" altLang="en-US" sz="1800" dirty="0" smtClean="0"/>
              <a:t> </a:t>
            </a:r>
            <a:r>
              <a:rPr lang="nl-NL" altLang="en-US" sz="1800" dirty="0" err="1" smtClean="0"/>
              <a:t>activement</a:t>
            </a:r>
            <a:r>
              <a:rPr lang="nl-NL" altLang="en-US" sz="1800" dirty="0" smtClean="0"/>
              <a:t> </a:t>
            </a:r>
            <a:r>
              <a:rPr lang="nl-NL" altLang="en-US" sz="1800" dirty="0" err="1" smtClean="0"/>
              <a:t>aux</a:t>
            </a:r>
            <a:r>
              <a:rPr lang="nl-NL" altLang="en-US" sz="1800" dirty="0" smtClean="0"/>
              <a:t> </a:t>
            </a:r>
            <a:r>
              <a:rPr lang="fr-FR" altLang="en-US" dirty="0" smtClean="0"/>
              <a:t>organes </a:t>
            </a:r>
            <a:r>
              <a:rPr lang="fr-FR" altLang="en-US" dirty="0"/>
              <a:t>consultatifs pour le développement de l'écosystème </a:t>
            </a:r>
            <a:r>
              <a:rPr lang="fr-FR" altLang="en-US" dirty="0" err="1"/>
              <a:t>eBox</a:t>
            </a:r>
            <a:endParaRPr lang="nl-NL" altLang="en-US" sz="1800" dirty="0"/>
          </a:p>
          <a:p>
            <a:pPr marL="360000" lvl="1" indent="0">
              <a:buNone/>
            </a:pPr>
            <a:endParaRPr lang="nl-NL" altLang="en-US" dirty="0" smtClean="0"/>
          </a:p>
          <a:p>
            <a:pPr marL="360000" lvl="1" indent="0">
              <a:buNone/>
            </a:pPr>
            <a:endParaRPr lang="nl-NL" altLang="en-US" dirty="0" smtClean="0"/>
          </a:p>
        </p:txBody>
      </p:sp>
    </p:spTree>
    <p:extLst>
      <p:ext uri="{BB962C8B-B14F-4D97-AF65-F5344CB8AC3E}">
        <p14:creationId xmlns:p14="http://schemas.microsoft.com/office/powerpoint/2010/main" val="26856860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eBox</a:t>
            </a:r>
            <a:r>
              <a:rPr lang="en-US" dirty="0" smtClean="0"/>
              <a:t> </a:t>
            </a:r>
            <a:r>
              <a:rPr lang="en-US" dirty="0" err="1" smtClean="0"/>
              <a:t>citoyen</a:t>
            </a:r>
            <a:endParaRPr lang="en-US" dirty="0"/>
          </a:p>
        </p:txBody>
      </p:sp>
      <p:sp>
        <p:nvSpPr>
          <p:cNvPr id="3" name="Content Placeholder 2"/>
          <p:cNvSpPr>
            <a:spLocks noGrp="1"/>
          </p:cNvSpPr>
          <p:nvPr>
            <p:ph idx="1"/>
          </p:nvPr>
        </p:nvSpPr>
        <p:spPr/>
        <p:txBody>
          <a:bodyPr/>
          <a:lstStyle/>
          <a:p>
            <a:r>
              <a:rPr lang="en-US" dirty="0" err="1"/>
              <a:t>b</a:t>
            </a:r>
            <a:r>
              <a:rPr lang="en-US" dirty="0" err="1" smtClean="0"/>
              <a:t>oîte</a:t>
            </a:r>
            <a:r>
              <a:rPr lang="en-US" dirty="0" smtClean="0"/>
              <a:t> aux </a:t>
            </a:r>
            <a:r>
              <a:rPr lang="en-US" dirty="0" err="1" smtClean="0"/>
              <a:t>lettres</a:t>
            </a:r>
            <a:r>
              <a:rPr lang="en-US" dirty="0" smtClean="0"/>
              <a:t> </a:t>
            </a:r>
            <a:r>
              <a:rPr lang="en-US" dirty="0" err="1" smtClean="0"/>
              <a:t>électronique</a:t>
            </a:r>
            <a:r>
              <a:rPr lang="en-US" dirty="0" smtClean="0"/>
              <a:t> </a:t>
            </a:r>
            <a:r>
              <a:rPr lang="en-US" dirty="0" err="1" smtClean="0"/>
              <a:t>permettant</a:t>
            </a:r>
            <a:r>
              <a:rPr lang="en-US" dirty="0" smtClean="0"/>
              <a:t> au </a:t>
            </a:r>
            <a:r>
              <a:rPr lang="en-US" dirty="0" err="1" smtClean="0"/>
              <a:t>citoyen</a:t>
            </a:r>
            <a:r>
              <a:rPr lang="en-US" dirty="0" smtClean="0"/>
              <a:t> de </a:t>
            </a:r>
            <a:r>
              <a:rPr lang="en-US" dirty="0" err="1" smtClean="0"/>
              <a:t>recevoir</a:t>
            </a:r>
            <a:r>
              <a:rPr lang="en-US" dirty="0" smtClean="0"/>
              <a:t> des documents </a:t>
            </a:r>
            <a:r>
              <a:rPr lang="en-US" dirty="0" err="1" smtClean="0"/>
              <a:t>officiels</a:t>
            </a:r>
            <a:r>
              <a:rPr lang="en-US" dirty="0" smtClean="0"/>
              <a:t> de </a:t>
            </a:r>
            <a:r>
              <a:rPr lang="en-US" dirty="0" err="1" smtClean="0"/>
              <a:t>manière</a:t>
            </a:r>
            <a:r>
              <a:rPr lang="en-US" dirty="0" smtClean="0"/>
              <a:t> </a:t>
            </a:r>
            <a:r>
              <a:rPr lang="en-US" dirty="0" err="1" smtClean="0"/>
              <a:t>centralisée</a:t>
            </a:r>
            <a:r>
              <a:rPr lang="en-US" dirty="0" smtClean="0"/>
              <a:t> et </a:t>
            </a:r>
            <a:r>
              <a:rPr lang="en-US" dirty="0" err="1" smtClean="0"/>
              <a:t>sécurisée</a:t>
            </a:r>
            <a:endParaRPr lang="en-US" dirty="0" smtClean="0"/>
          </a:p>
          <a:p>
            <a:r>
              <a:rPr lang="en-US" dirty="0" err="1" smtClean="0"/>
              <a:t>outil</a:t>
            </a:r>
            <a:r>
              <a:rPr lang="en-US" dirty="0" smtClean="0"/>
              <a:t> </a:t>
            </a:r>
            <a:r>
              <a:rPr lang="en-US" dirty="0" err="1" smtClean="0"/>
              <a:t>conçu</a:t>
            </a:r>
            <a:r>
              <a:rPr lang="en-US" dirty="0" smtClean="0"/>
              <a:t> de </a:t>
            </a:r>
            <a:r>
              <a:rPr lang="en-US" dirty="0" err="1" smtClean="0"/>
              <a:t>telle</a:t>
            </a:r>
            <a:r>
              <a:rPr lang="en-US" dirty="0" smtClean="0"/>
              <a:t> </a:t>
            </a:r>
            <a:r>
              <a:rPr lang="en-US" dirty="0" err="1" smtClean="0"/>
              <a:t>sorte</a:t>
            </a:r>
            <a:r>
              <a:rPr lang="en-US" dirty="0" smtClean="0"/>
              <a:t> que le </a:t>
            </a:r>
            <a:r>
              <a:rPr lang="en-US" dirty="0" err="1" smtClean="0"/>
              <a:t>citoyen</a:t>
            </a:r>
            <a:r>
              <a:rPr lang="en-US" dirty="0" smtClean="0"/>
              <a:t> </a:t>
            </a:r>
            <a:r>
              <a:rPr lang="en-US" dirty="0" err="1" smtClean="0"/>
              <a:t>s’annonce</a:t>
            </a:r>
            <a:r>
              <a:rPr lang="en-US" dirty="0" smtClean="0"/>
              <a:t> </a:t>
            </a:r>
            <a:r>
              <a:rPr lang="en-US" dirty="0" err="1" smtClean="0"/>
              <a:t>une</a:t>
            </a:r>
            <a:r>
              <a:rPr lang="en-US" dirty="0" smtClean="0"/>
              <a:t> </a:t>
            </a:r>
            <a:r>
              <a:rPr lang="en-US" dirty="0" err="1" smtClean="0"/>
              <a:t>seule</a:t>
            </a:r>
            <a:r>
              <a:rPr lang="en-US" dirty="0" smtClean="0"/>
              <a:t> </a:t>
            </a:r>
            <a:r>
              <a:rPr lang="en-US" dirty="0" err="1" smtClean="0"/>
              <a:t>fois</a:t>
            </a:r>
            <a:r>
              <a:rPr lang="en-US" dirty="0" smtClean="0"/>
              <a:t> (‘single sign on’) pour </a:t>
            </a:r>
            <a:r>
              <a:rPr lang="en-US" dirty="0" err="1" smtClean="0"/>
              <a:t>obtenir</a:t>
            </a:r>
            <a:r>
              <a:rPr lang="en-US" dirty="0" smtClean="0"/>
              <a:t> </a:t>
            </a:r>
            <a:r>
              <a:rPr lang="en-US" dirty="0" err="1" smtClean="0"/>
              <a:t>ensuite</a:t>
            </a:r>
            <a:r>
              <a:rPr lang="en-US" dirty="0" smtClean="0"/>
              <a:t> </a:t>
            </a:r>
            <a:r>
              <a:rPr lang="en-US" dirty="0" err="1" smtClean="0"/>
              <a:t>accès</a:t>
            </a:r>
            <a:r>
              <a:rPr lang="en-US" dirty="0" smtClean="0"/>
              <a:t> à </a:t>
            </a:r>
            <a:r>
              <a:rPr lang="en-US" dirty="0" err="1" smtClean="0"/>
              <a:t>tous</a:t>
            </a:r>
            <a:r>
              <a:rPr lang="en-US" dirty="0" smtClean="0"/>
              <a:t> </a:t>
            </a:r>
            <a:r>
              <a:rPr lang="en-US" dirty="0" err="1" smtClean="0"/>
              <a:t>ses</a:t>
            </a:r>
            <a:r>
              <a:rPr lang="en-US" dirty="0" smtClean="0"/>
              <a:t> documents </a:t>
            </a:r>
            <a:r>
              <a:rPr lang="en-US" dirty="0" err="1" smtClean="0"/>
              <a:t>personnels</a:t>
            </a:r>
            <a:r>
              <a:rPr lang="en-US" dirty="0" smtClean="0"/>
              <a:t> via </a:t>
            </a:r>
            <a:r>
              <a:rPr lang="en-US" dirty="0" err="1" smtClean="0"/>
              <a:t>l’interface</a:t>
            </a:r>
            <a:r>
              <a:rPr lang="en-US" dirty="0" smtClean="0"/>
              <a:t> de son </a:t>
            </a:r>
            <a:r>
              <a:rPr lang="en-US" dirty="0" err="1" smtClean="0"/>
              <a:t>choix</a:t>
            </a:r>
            <a:r>
              <a:rPr lang="en-US" dirty="0" smtClean="0"/>
              <a:t> , </a:t>
            </a:r>
            <a:r>
              <a:rPr lang="en-US" dirty="0" err="1" smtClean="0"/>
              <a:t>quel</a:t>
            </a:r>
            <a:r>
              <a:rPr lang="en-US" dirty="0" smtClean="0"/>
              <a:t> que </a:t>
            </a:r>
            <a:r>
              <a:rPr lang="en-US" dirty="0" err="1" smtClean="0"/>
              <a:t>soit</a:t>
            </a:r>
            <a:r>
              <a:rPr lang="en-US" dirty="0" smtClean="0"/>
              <a:t> </a:t>
            </a:r>
            <a:r>
              <a:rPr lang="en-US" dirty="0" err="1" smtClean="0"/>
              <a:t>l’endroit</a:t>
            </a:r>
            <a:r>
              <a:rPr lang="en-US" dirty="0" smtClean="0"/>
              <a:t> </a:t>
            </a:r>
            <a:r>
              <a:rPr lang="en-US" dirty="0" err="1" smtClean="0"/>
              <a:t>où</a:t>
            </a:r>
            <a:r>
              <a:rPr lang="en-US" dirty="0" smtClean="0"/>
              <a:t> </a:t>
            </a:r>
            <a:r>
              <a:rPr lang="en-US" dirty="0" err="1" smtClean="0"/>
              <a:t>ses</a:t>
            </a:r>
            <a:r>
              <a:rPr lang="en-US" dirty="0" smtClean="0"/>
              <a:t> documents </a:t>
            </a:r>
            <a:r>
              <a:rPr lang="en-US" dirty="0" err="1" smtClean="0"/>
              <a:t>sont</a:t>
            </a:r>
            <a:r>
              <a:rPr lang="en-US" dirty="0" smtClean="0"/>
              <a:t> </a:t>
            </a:r>
            <a:r>
              <a:rPr lang="en-US" dirty="0" err="1" smtClean="0"/>
              <a:t>enregistrés</a:t>
            </a:r>
            <a:endParaRPr lang="en-US" dirty="0" smtClean="0"/>
          </a:p>
          <a:p>
            <a:r>
              <a:rPr lang="en-US" dirty="0"/>
              <a:t>t</a:t>
            </a:r>
            <a:r>
              <a:rPr lang="en-US" dirty="0" smtClean="0"/>
              <a:t>ransactions </a:t>
            </a:r>
            <a:r>
              <a:rPr lang="en-US" dirty="0" err="1" smtClean="0"/>
              <a:t>électroniques</a:t>
            </a:r>
            <a:r>
              <a:rPr lang="en-US" dirty="0" smtClean="0"/>
              <a:t> via application web </a:t>
            </a:r>
            <a:r>
              <a:rPr lang="en-US" dirty="0" err="1" smtClean="0"/>
              <a:t>ou</a:t>
            </a:r>
            <a:r>
              <a:rPr lang="en-US" dirty="0" smtClean="0"/>
              <a:t> app</a:t>
            </a:r>
          </a:p>
          <a:p>
            <a:r>
              <a:rPr lang="en-US" dirty="0" smtClean="0"/>
              <a:t>architecture et </a:t>
            </a:r>
            <a:r>
              <a:rPr lang="en-US" dirty="0" err="1" smtClean="0"/>
              <a:t>technologie</a:t>
            </a:r>
            <a:r>
              <a:rPr lang="en-US" dirty="0" smtClean="0"/>
              <a:t> </a:t>
            </a:r>
            <a:r>
              <a:rPr lang="en-US" dirty="0" err="1" smtClean="0"/>
              <a:t>identiques</a:t>
            </a:r>
            <a:r>
              <a:rPr lang="en-US" dirty="0" smtClean="0"/>
              <a:t> à </a:t>
            </a:r>
            <a:r>
              <a:rPr lang="en-US" dirty="0" err="1" smtClean="0"/>
              <a:t>celles</a:t>
            </a:r>
            <a:r>
              <a:rPr lang="en-US" dirty="0" smtClean="0"/>
              <a:t> de </a:t>
            </a:r>
            <a:r>
              <a:rPr lang="en-US" dirty="0" err="1" smtClean="0"/>
              <a:t>l’eBox</a:t>
            </a:r>
            <a:r>
              <a:rPr lang="en-US" dirty="0" smtClean="0"/>
              <a:t> </a:t>
            </a:r>
            <a:r>
              <a:rPr lang="en-US" dirty="0" err="1" smtClean="0"/>
              <a:t>entreprise</a:t>
            </a:r>
            <a:endParaRPr lang="en-US" dirty="0" smtClean="0"/>
          </a:p>
          <a:p>
            <a:r>
              <a:rPr lang="en-US" dirty="0" err="1" smtClean="0"/>
              <a:t>chiffres</a:t>
            </a:r>
            <a:r>
              <a:rPr lang="en-US" dirty="0" smtClean="0"/>
              <a:t> </a:t>
            </a:r>
            <a:r>
              <a:rPr lang="en-US" dirty="0" err="1" smtClean="0"/>
              <a:t>eBox</a:t>
            </a:r>
            <a:r>
              <a:rPr lang="en-US" dirty="0" smtClean="0"/>
              <a:t> </a:t>
            </a:r>
            <a:r>
              <a:rPr lang="en-US" dirty="0" err="1" smtClean="0"/>
              <a:t>citoyen</a:t>
            </a:r>
            <a:r>
              <a:rPr lang="en-US" dirty="0" smtClean="0"/>
              <a:t> au 31/12/2022</a:t>
            </a:r>
          </a:p>
          <a:p>
            <a:pPr lvl="1"/>
            <a:r>
              <a:rPr lang="en-US" dirty="0" smtClean="0"/>
              <a:t> </a:t>
            </a:r>
            <a:r>
              <a:rPr lang="en-US" dirty="0" smtClean="0">
                <a:solidFill>
                  <a:srgbClr val="008CB2"/>
                </a:solidFill>
              </a:rPr>
              <a:t>122.439.392</a:t>
            </a:r>
            <a:r>
              <a:rPr lang="en-US" dirty="0" smtClean="0"/>
              <a:t> documents </a:t>
            </a:r>
            <a:r>
              <a:rPr lang="en-US" dirty="0" err="1" smtClean="0"/>
              <a:t>publiés</a:t>
            </a:r>
            <a:r>
              <a:rPr lang="en-US" dirty="0" smtClean="0"/>
              <a:t> via la BCSS</a:t>
            </a:r>
          </a:p>
          <a:p>
            <a:pPr lvl="1"/>
            <a:r>
              <a:rPr lang="en-US" dirty="0" smtClean="0"/>
              <a:t> </a:t>
            </a:r>
            <a:r>
              <a:rPr lang="en-US" dirty="0" smtClean="0">
                <a:solidFill>
                  <a:srgbClr val="008CB2"/>
                </a:solidFill>
              </a:rPr>
              <a:t>4.507.724</a:t>
            </a:r>
            <a:r>
              <a:rPr lang="en-US" dirty="0" smtClean="0"/>
              <a:t> </a:t>
            </a:r>
            <a:r>
              <a:rPr lang="en-US" dirty="0" err="1" smtClean="0"/>
              <a:t>consentements</a:t>
            </a:r>
            <a:r>
              <a:rPr lang="en-US" dirty="0" smtClean="0"/>
              <a:t> digital = +/- </a:t>
            </a:r>
            <a:r>
              <a:rPr lang="en-US" dirty="0" err="1" smtClean="0"/>
              <a:t>eBox</a:t>
            </a:r>
            <a:r>
              <a:rPr lang="en-US" dirty="0" smtClean="0"/>
              <a:t> </a:t>
            </a:r>
            <a:r>
              <a:rPr lang="en-US" dirty="0" err="1"/>
              <a:t>C</a:t>
            </a:r>
            <a:r>
              <a:rPr lang="en-US" dirty="0" err="1" smtClean="0"/>
              <a:t>itoyen</a:t>
            </a:r>
            <a:r>
              <a:rPr lang="en-US" dirty="0" smtClean="0"/>
              <a:t> actives</a:t>
            </a:r>
          </a:p>
          <a:p>
            <a:pPr lvl="1"/>
            <a:r>
              <a:rPr lang="en-US" dirty="0"/>
              <a:t> </a:t>
            </a:r>
            <a:r>
              <a:rPr lang="en-US" dirty="0">
                <a:solidFill>
                  <a:srgbClr val="008CB2"/>
                </a:solidFill>
              </a:rPr>
              <a:t>3.054.448</a:t>
            </a:r>
            <a:r>
              <a:rPr lang="en-US" dirty="0" smtClean="0"/>
              <a:t> activations </a:t>
            </a:r>
            <a:r>
              <a:rPr lang="en-US" dirty="0" err="1" smtClean="0"/>
              <a:t>uniques</a:t>
            </a:r>
            <a:r>
              <a:rPr lang="en-US" dirty="0" smtClean="0"/>
              <a:t> = 33% de la population </a:t>
            </a:r>
            <a:r>
              <a:rPr lang="en-US" dirty="0" err="1" smtClean="0"/>
              <a:t>cible</a:t>
            </a:r>
            <a:endParaRPr lang="en-US" dirty="0" smtClean="0"/>
          </a:p>
        </p:txBody>
      </p:sp>
    </p:spTree>
    <p:extLst>
      <p:ext uri="{BB962C8B-B14F-4D97-AF65-F5344CB8AC3E}">
        <p14:creationId xmlns:p14="http://schemas.microsoft.com/office/powerpoint/2010/main" val="2206725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Customer </a:t>
            </a:r>
            <a:r>
              <a:rPr lang="fr-BE" dirty="0" err="1"/>
              <a:t>centricity</a:t>
            </a:r>
            <a:endParaRPr lang="en-US" dirty="0"/>
          </a:p>
        </p:txBody>
      </p:sp>
      <p:grpSp>
        <p:nvGrpSpPr>
          <p:cNvPr id="15" name="Group 14"/>
          <p:cNvGrpSpPr/>
          <p:nvPr/>
        </p:nvGrpSpPr>
        <p:grpSpPr>
          <a:xfrm>
            <a:off x="1951738" y="1338658"/>
            <a:ext cx="8281646" cy="5382465"/>
            <a:chOff x="1951738" y="1338658"/>
            <a:chExt cx="8281646" cy="5382465"/>
          </a:xfrm>
        </p:grpSpPr>
        <p:grpSp>
          <p:nvGrpSpPr>
            <p:cNvPr id="4" name="Group 3"/>
            <p:cNvGrpSpPr>
              <a:grpSpLocks noChangeAspect="1"/>
            </p:cNvGrpSpPr>
            <p:nvPr/>
          </p:nvGrpSpPr>
          <p:grpSpPr>
            <a:xfrm>
              <a:off x="1951738" y="1378246"/>
              <a:ext cx="8281646" cy="3808591"/>
              <a:chOff x="156209" y="1189705"/>
              <a:chExt cx="8717522" cy="4009043"/>
            </a:xfrm>
          </p:grpSpPr>
          <p:grpSp>
            <p:nvGrpSpPr>
              <p:cNvPr id="5" name="Group 4"/>
              <p:cNvGrpSpPr/>
              <p:nvPr/>
            </p:nvGrpSpPr>
            <p:grpSpPr>
              <a:xfrm>
                <a:off x="156209" y="1189705"/>
                <a:ext cx="8717522" cy="4009043"/>
                <a:chOff x="156209" y="1189705"/>
                <a:chExt cx="8717522" cy="4009043"/>
              </a:xfrm>
            </p:grpSpPr>
            <p:pic>
              <p:nvPicPr>
                <p:cNvPr id="8" name="Picture 7"/>
                <p:cNvPicPr>
                  <a:picLocks noChangeAspect="1"/>
                </p:cNvPicPr>
                <p:nvPr/>
              </p:nvPicPr>
              <p:blipFill>
                <a:blip r:embed="rId2"/>
                <a:stretch>
                  <a:fillRect/>
                </a:stretch>
              </p:blipFill>
              <p:spPr>
                <a:xfrm>
                  <a:off x="164030" y="1340757"/>
                  <a:ext cx="1329133" cy="388071"/>
                </a:xfrm>
                <a:prstGeom prst="rect">
                  <a:avLst/>
                </a:prstGeom>
              </p:spPr>
            </p:pic>
            <p:pic>
              <p:nvPicPr>
                <p:cNvPr id="9" name="Picture 8"/>
                <p:cNvPicPr>
                  <a:picLocks noChangeAspect="1"/>
                </p:cNvPicPr>
                <p:nvPr/>
              </p:nvPicPr>
              <p:blipFill rotWithShape="1">
                <a:blip r:embed="rId3"/>
                <a:srcRect t="40009" b="36678"/>
                <a:stretch/>
              </p:blipFill>
              <p:spPr>
                <a:xfrm>
                  <a:off x="265178" y="2537482"/>
                  <a:ext cx="1181841" cy="281722"/>
                </a:xfrm>
                <a:prstGeom prst="rect">
                  <a:avLst/>
                </a:prstGeom>
              </p:spPr>
            </p:pic>
            <p:pic>
              <p:nvPicPr>
                <p:cNvPr id="10" name="Picture 9"/>
                <p:cNvPicPr>
                  <a:picLocks noChangeAspect="1"/>
                </p:cNvPicPr>
                <p:nvPr/>
              </p:nvPicPr>
              <p:blipFill>
                <a:blip r:embed="rId4"/>
                <a:stretch>
                  <a:fillRect/>
                </a:stretch>
              </p:blipFill>
              <p:spPr>
                <a:xfrm>
                  <a:off x="7627091" y="3523550"/>
                  <a:ext cx="1112932" cy="453421"/>
                </a:xfrm>
                <a:prstGeom prst="rect">
                  <a:avLst/>
                </a:prstGeom>
              </p:spPr>
            </p:pic>
            <p:pic>
              <p:nvPicPr>
                <p:cNvPr id="11" name="Picture 10" descr="Afbeeldingsresultaat voor ebox burg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209" y="3460074"/>
                  <a:ext cx="1344776" cy="698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Afbeeldingsresultaat voor &quot;horeca@work&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383" y="1189705"/>
                  <a:ext cx="1380348" cy="6901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fbeeldingsresultaat voor &quot;break@work&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88" t="43031" r="18013" b="34949"/>
                <a:stretch/>
              </p:blipFill>
              <p:spPr bwMode="auto">
                <a:xfrm>
                  <a:off x="7504952" y="2593427"/>
                  <a:ext cx="1357208" cy="2165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7545120" y="4690518"/>
                  <a:ext cx="1276874" cy="508230"/>
                </a:xfrm>
                <a:prstGeom prst="rect">
                  <a:avLst/>
                </a:prstGeom>
              </p:spPr>
            </p:pic>
          </p:grpSp>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t="76250"/>
              <a:stretch/>
            </p:blipFill>
            <p:spPr>
              <a:xfrm>
                <a:off x="179512" y="4789334"/>
                <a:ext cx="1234440" cy="293180"/>
              </a:xfrm>
              <a:prstGeom prst="rect">
                <a:avLst/>
              </a:prstGeom>
            </p:spPr>
          </p:pic>
        </p:grpSp>
        <p:pic>
          <p:nvPicPr>
            <p:cNvPr id="3" name="Picture 2"/>
            <p:cNvPicPr>
              <a:picLocks noChangeAspect="1"/>
            </p:cNvPicPr>
            <p:nvPr/>
          </p:nvPicPr>
          <p:blipFill>
            <a:blip r:embed="rId10"/>
            <a:stretch>
              <a:fillRect/>
            </a:stretch>
          </p:blipFill>
          <p:spPr>
            <a:xfrm>
              <a:off x="3393331" y="1338658"/>
              <a:ext cx="5405337" cy="5382465"/>
            </a:xfrm>
            <a:prstGeom prst="rect">
              <a:avLst/>
            </a:prstGeom>
          </p:spPr>
        </p:pic>
      </p:grpSp>
    </p:spTree>
    <p:extLst>
      <p:ext uri="{BB962C8B-B14F-4D97-AF65-F5344CB8AC3E}">
        <p14:creationId xmlns:p14="http://schemas.microsoft.com/office/powerpoint/2010/main" val="38106168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err="1"/>
              <a:t>eBox</a:t>
            </a:r>
            <a:r>
              <a:rPr lang="fr-BE" altLang="en-US" dirty="0"/>
              <a:t> </a:t>
            </a:r>
            <a:r>
              <a:rPr lang="fr-BE" altLang="en-US" dirty="0" smtClean="0"/>
              <a:t>citoyen </a:t>
            </a:r>
            <a:endParaRPr lang="en-US" dirty="0"/>
          </a:p>
        </p:txBody>
      </p:sp>
      <p:sp>
        <p:nvSpPr>
          <p:cNvPr id="3" name="Content Placeholder 2"/>
          <p:cNvSpPr>
            <a:spLocks noGrp="1"/>
          </p:cNvSpPr>
          <p:nvPr>
            <p:ph idx="1"/>
          </p:nvPr>
        </p:nvSpPr>
        <p:spPr/>
        <p:txBody>
          <a:bodyPr/>
          <a:lstStyle/>
          <a:p>
            <a:r>
              <a:rPr lang="fr-FR" dirty="0"/>
              <a:t>migration de services SOAP vers une technologie REST-API</a:t>
            </a:r>
            <a:r>
              <a:rPr lang="nl-NL" dirty="0"/>
              <a:t> </a:t>
            </a:r>
            <a:r>
              <a:rPr lang="nl-NL" dirty="0" err="1"/>
              <a:t>ongoing</a:t>
            </a:r>
            <a:endParaRPr lang="nl-NL" dirty="0"/>
          </a:p>
          <a:p>
            <a:pPr lvl="1"/>
            <a:r>
              <a:rPr lang="fr-FR" dirty="0"/>
              <a:t>accompagnement par la BCSS des institutions qui migrent vers REST-API</a:t>
            </a:r>
          </a:p>
          <a:p>
            <a:pPr lvl="1"/>
            <a:r>
              <a:rPr lang="nl-NL" dirty="0">
                <a:solidFill>
                  <a:srgbClr val="008CB2"/>
                </a:solidFill>
              </a:rPr>
              <a:t>50 %</a:t>
            </a:r>
            <a:r>
              <a:rPr lang="nl-NL" dirty="0"/>
              <a:t> des </a:t>
            </a:r>
            <a:r>
              <a:rPr lang="nl-NL" dirty="0" err="1"/>
              <a:t>institutions</a:t>
            </a:r>
            <a:r>
              <a:rPr lang="nl-NL" dirty="0"/>
              <a:t> </a:t>
            </a:r>
            <a:r>
              <a:rPr lang="nl-NL" dirty="0" err="1"/>
              <a:t>migrées</a:t>
            </a:r>
            <a:r>
              <a:rPr lang="nl-NL" dirty="0"/>
              <a:t> </a:t>
            </a:r>
            <a:r>
              <a:rPr lang="nl-NL" dirty="0" err="1"/>
              <a:t>représentent</a:t>
            </a:r>
            <a:r>
              <a:rPr lang="nl-NL" dirty="0"/>
              <a:t> </a:t>
            </a:r>
            <a:r>
              <a:rPr lang="nl-NL" dirty="0">
                <a:solidFill>
                  <a:srgbClr val="008CB2"/>
                </a:solidFill>
              </a:rPr>
              <a:t>95%</a:t>
            </a:r>
            <a:r>
              <a:rPr lang="nl-NL" dirty="0"/>
              <a:t> des volumes échangés</a:t>
            </a:r>
          </a:p>
          <a:p>
            <a:endParaRPr lang="nl-NL" sz="600" dirty="0"/>
          </a:p>
          <a:p>
            <a:r>
              <a:rPr lang="fr-FR" dirty="0"/>
              <a:t>communication bidirectionnelle avec le citoyen déployée en production</a:t>
            </a:r>
            <a:endParaRPr lang="nl-NL" dirty="0"/>
          </a:p>
          <a:p>
            <a:pPr lvl="1"/>
            <a:r>
              <a:rPr lang="nl-NL" dirty="0" err="1"/>
              <a:t>accusé</a:t>
            </a:r>
            <a:r>
              <a:rPr lang="nl-NL" dirty="0"/>
              <a:t> de </a:t>
            </a:r>
            <a:r>
              <a:rPr lang="nl-NL" dirty="0" err="1"/>
              <a:t>réception</a:t>
            </a:r>
            <a:r>
              <a:rPr lang="nl-NL" dirty="0"/>
              <a:t> </a:t>
            </a:r>
            <a:r>
              <a:rPr lang="nl-NL" dirty="0" err="1"/>
              <a:t>explicite</a:t>
            </a:r>
            <a:endParaRPr lang="nl-NL" dirty="0"/>
          </a:p>
          <a:p>
            <a:pPr lvl="1"/>
            <a:r>
              <a:rPr lang="fr-FR" dirty="0"/>
              <a:t>réponse à la communication </a:t>
            </a:r>
            <a:r>
              <a:rPr lang="fr-FR" dirty="0" smtClean="0"/>
              <a:t>reçue</a:t>
            </a:r>
            <a:endParaRPr lang="nl-NL" dirty="0"/>
          </a:p>
          <a:p>
            <a:pPr marL="0" indent="0">
              <a:buNone/>
            </a:pPr>
            <a:endParaRPr lang="en-US" dirty="0"/>
          </a:p>
        </p:txBody>
      </p:sp>
    </p:spTree>
    <p:extLst>
      <p:ext uri="{BB962C8B-B14F-4D97-AF65-F5344CB8AC3E}">
        <p14:creationId xmlns:p14="http://schemas.microsoft.com/office/powerpoint/2010/main" val="6864247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Régionalisation</a:t>
            </a:r>
            <a:endParaRPr lang="en-US" dirty="0"/>
          </a:p>
        </p:txBody>
      </p:sp>
      <p:sp>
        <p:nvSpPr>
          <p:cNvPr id="3" name="Content Placeholder 2"/>
          <p:cNvSpPr>
            <a:spLocks noGrp="1"/>
          </p:cNvSpPr>
          <p:nvPr>
            <p:ph idx="1"/>
          </p:nvPr>
        </p:nvSpPr>
        <p:spPr/>
        <p:txBody>
          <a:bodyPr>
            <a:normAutofit/>
          </a:bodyPr>
          <a:lstStyle/>
          <a:p>
            <a:r>
              <a:rPr lang="fr-FR" dirty="0"/>
              <a:t>poursuite de l’intégration opérationnelle dans le réseau de la BCSS d’instances régionales</a:t>
            </a:r>
          </a:p>
          <a:p>
            <a:r>
              <a:rPr lang="fr-FR" dirty="0"/>
              <a:t>préparation et activation des flux de données auprès des instances régionales</a:t>
            </a:r>
          </a:p>
          <a:p>
            <a:r>
              <a:rPr lang="fr-FR" dirty="0" smtClean="0"/>
              <a:t>suivi </a:t>
            </a:r>
            <a:r>
              <a:rPr lang="fr-FR" dirty="0"/>
              <a:t>continu du transfert de compétences ayant un impact sur les flux de données et services, p.ex. dans le domaine des personnes </a:t>
            </a:r>
            <a:r>
              <a:rPr lang="fr-FR" dirty="0" smtClean="0"/>
              <a:t>handicapées</a:t>
            </a:r>
            <a:endParaRPr lang="fr-FR" dirty="0"/>
          </a:p>
        </p:txBody>
      </p:sp>
    </p:spTree>
    <p:extLst>
      <p:ext uri="{BB962C8B-B14F-4D97-AF65-F5344CB8AC3E}">
        <p14:creationId xmlns:p14="http://schemas.microsoft.com/office/powerpoint/2010/main" val="26707013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Régionalisation - personnes </a:t>
            </a:r>
            <a:r>
              <a:rPr lang="fr-BE" altLang="en-US" dirty="0" smtClean="0"/>
              <a:t>handicapées</a:t>
            </a:r>
            <a:endParaRPr lang="en-US" dirty="0"/>
          </a:p>
        </p:txBody>
      </p:sp>
      <p:sp>
        <p:nvSpPr>
          <p:cNvPr id="3" name="Content Placeholder 2"/>
          <p:cNvSpPr>
            <a:spLocks noGrp="1"/>
          </p:cNvSpPr>
          <p:nvPr>
            <p:ph idx="1"/>
          </p:nvPr>
        </p:nvSpPr>
        <p:spPr/>
        <p:txBody>
          <a:bodyPr>
            <a:normAutofit fontScale="92500" lnSpcReduction="10000"/>
          </a:bodyPr>
          <a:lstStyle/>
          <a:p>
            <a:pPr lvl="1"/>
            <a:endParaRPr lang="fr-FR" sz="200" dirty="0" smtClean="0"/>
          </a:p>
          <a:p>
            <a:r>
              <a:rPr lang="fr-FR" dirty="0" smtClean="0"/>
              <a:t>en </a:t>
            </a:r>
            <a:r>
              <a:rPr lang="fr-FR" dirty="0"/>
              <a:t>2021, intégration de DSL comme partenaire du réseau de la sécurité sociale (étendu</a:t>
            </a:r>
            <a:r>
              <a:rPr lang="fr-FR" dirty="0" smtClean="0"/>
              <a:t>)</a:t>
            </a:r>
          </a:p>
          <a:p>
            <a:pPr lvl="1"/>
            <a:r>
              <a:rPr lang="fr-FR" dirty="0"/>
              <a:t>DSL est l’instance chargée de la reconnaissance du handicap pour les personnes âgées et les enfants dans la Communauté </a:t>
            </a:r>
            <a:r>
              <a:rPr lang="fr-FR" dirty="0" smtClean="0"/>
              <a:t>germanophone</a:t>
            </a:r>
          </a:p>
          <a:p>
            <a:pPr lvl="1"/>
            <a:endParaRPr lang="fr-FR" sz="800" dirty="0"/>
          </a:p>
          <a:p>
            <a:r>
              <a:rPr lang="fr-FR" dirty="0"/>
              <a:t>en 2022, intégration du ‘</a:t>
            </a:r>
            <a:r>
              <a:rPr lang="fr-FR" dirty="0" err="1"/>
              <a:t>Ministerium</a:t>
            </a:r>
            <a:r>
              <a:rPr lang="fr-FR" dirty="0"/>
              <a:t> der </a:t>
            </a:r>
            <a:r>
              <a:rPr lang="fr-FR" dirty="0" err="1"/>
              <a:t>Deutschsprachigen</a:t>
            </a:r>
            <a:r>
              <a:rPr lang="fr-FR" dirty="0"/>
              <a:t> </a:t>
            </a:r>
            <a:r>
              <a:rPr lang="fr-FR" dirty="0" err="1"/>
              <a:t>Gemeinschaft</a:t>
            </a:r>
            <a:r>
              <a:rPr lang="fr-FR" dirty="0"/>
              <a:t>’ en tant que partenaire du réseau de la sécurité sociale (étendu)</a:t>
            </a:r>
          </a:p>
          <a:p>
            <a:pPr lvl="1"/>
            <a:r>
              <a:rPr lang="fr-FR" dirty="0"/>
              <a:t>le ‘</a:t>
            </a:r>
            <a:r>
              <a:rPr lang="fr-FR" dirty="0" err="1"/>
              <a:t>Ministerium</a:t>
            </a:r>
            <a:r>
              <a:rPr lang="fr-FR" dirty="0"/>
              <a:t> der </a:t>
            </a:r>
            <a:r>
              <a:rPr lang="fr-FR" dirty="0" err="1"/>
              <a:t>Deutschsprachigen</a:t>
            </a:r>
            <a:r>
              <a:rPr lang="fr-FR" dirty="0"/>
              <a:t> </a:t>
            </a:r>
            <a:r>
              <a:rPr lang="fr-FR" dirty="0" err="1"/>
              <a:t>Gemeinschaft</a:t>
            </a:r>
            <a:r>
              <a:rPr lang="fr-FR" dirty="0"/>
              <a:t>’ est l’instance chargée des prestations familiales, des droits et des paiements dans le cadre du handicap des personnes âgées dans la Communauté </a:t>
            </a:r>
            <a:r>
              <a:rPr lang="fr-FR" dirty="0" smtClean="0"/>
              <a:t>germanophone</a:t>
            </a:r>
          </a:p>
          <a:p>
            <a:pPr lvl="1"/>
            <a:endParaRPr lang="fr-FR" sz="800" dirty="0"/>
          </a:p>
          <a:p>
            <a:r>
              <a:rPr lang="fr-FR" dirty="0" err="1" smtClean="0"/>
              <a:t>Handiservice</a:t>
            </a:r>
            <a:r>
              <a:rPr lang="fr-FR" dirty="0" smtClean="0"/>
              <a:t> </a:t>
            </a:r>
            <a:r>
              <a:rPr lang="fr-FR" dirty="0"/>
              <a:t>: à partir de 2022, mise à disposition des données suivantes relatives au </a:t>
            </a:r>
            <a:r>
              <a:rPr lang="fr-FR" dirty="0" smtClean="0"/>
              <a:t>handicap</a:t>
            </a:r>
          </a:p>
          <a:p>
            <a:pPr lvl="1"/>
            <a:r>
              <a:rPr lang="fr-FR" dirty="0"/>
              <a:t>la reconnaissance pour l’allocation pour l’aide aux personnes âgées et les enfants handicapés à Bruxelles par </a:t>
            </a:r>
            <a:r>
              <a:rPr lang="fr-FR" dirty="0" err="1"/>
              <a:t>Iriscare</a:t>
            </a:r>
            <a:endParaRPr lang="fr-FR" dirty="0"/>
          </a:p>
          <a:p>
            <a:pPr lvl="1"/>
            <a:r>
              <a:rPr lang="fr-FR" dirty="0"/>
              <a:t>l’allocation pour l’aide aux personnes âgées en Wallonie (reconnaissance, droits et paiements) par les organismes assureurs wallons</a:t>
            </a:r>
          </a:p>
          <a:p>
            <a:pPr lvl="1"/>
            <a:r>
              <a:rPr lang="fr-FR" dirty="0"/>
              <a:t>la reconnaissance des enfants handicapés par l’</a:t>
            </a:r>
            <a:r>
              <a:rPr lang="fr-FR" dirty="0" err="1"/>
              <a:t>AViQ</a:t>
            </a:r>
            <a:r>
              <a:rPr lang="fr-FR" dirty="0"/>
              <a:t> en Wallonie et par la DSL dans la Communauté </a:t>
            </a:r>
            <a:r>
              <a:rPr lang="fr-FR" dirty="0" smtClean="0"/>
              <a:t>germanophone </a:t>
            </a:r>
            <a:endParaRPr lang="fr-FR" dirty="0"/>
          </a:p>
          <a:p>
            <a:pPr lvl="1"/>
            <a:endParaRPr lang="en-US" dirty="0"/>
          </a:p>
          <a:p>
            <a:endParaRPr lang="en-US" dirty="0"/>
          </a:p>
        </p:txBody>
      </p:sp>
    </p:spTree>
    <p:extLst>
      <p:ext uri="{BB962C8B-B14F-4D97-AF65-F5344CB8AC3E}">
        <p14:creationId xmlns:p14="http://schemas.microsoft.com/office/powerpoint/2010/main" val="29736545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a:t>Régionalisation - personnes handicapées</a:t>
            </a:r>
            <a:endParaRPr lang="en-US" dirty="0"/>
          </a:p>
        </p:txBody>
      </p:sp>
      <p:sp>
        <p:nvSpPr>
          <p:cNvPr id="3" name="Content Placeholder 2"/>
          <p:cNvSpPr>
            <a:spLocks noGrp="1"/>
          </p:cNvSpPr>
          <p:nvPr>
            <p:ph idx="1"/>
          </p:nvPr>
        </p:nvSpPr>
        <p:spPr/>
        <p:txBody>
          <a:bodyPr>
            <a:normAutofit/>
          </a:bodyPr>
          <a:lstStyle/>
          <a:p>
            <a:pPr lvl="1"/>
            <a:endParaRPr lang="fr-FR" altLang="en-US" sz="200" dirty="0" smtClean="0"/>
          </a:p>
          <a:p>
            <a:r>
              <a:rPr lang="fr-FR" altLang="en-US" dirty="0" smtClean="0"/>
              <a:t>1er </a:t>
            </a:r>
            <a:r>
              <a:rPr lang="fr-FR" altLang="en-US" dirty="0"/>
              <a:t>janvier 2022 : activation auprès de la BCSSS de tous les flux de données électroniques pour le traitement auprès d’</a:t>
            </a:r>
            <a:r>
              <a:rPr lang="fr-FR" altLang="en-US" dirty="0" err="1"/>
              <a:t>Iriscare</a:t>
            </a:r>
            <a:r>
              <a:rPr lang="fr-FR" altLang="en-US" dirty="0"/>
              <a:t> de toutes les nouvelles demandes d’évaluation médicale dans le cadre de l’allocation pour l’aide aux personnes âgées et de l’octroi de prestations familiales </a:t>
            </a:r>
            <a:r>
              <a:rPr lang="fr-FR" altLang="en-US" dirty="0" smtClean="0"/>
              <a:t>majorées</a:t>
            </a:r>
          </a:p>
          <a:p>
            <a:pPr lvl="1"/>
            <a:endParaRPr lang="nl-NL" altLang="en-US" sz="600" dirty="0" smtClean="0"/>
          </a:p>
          <a:p>
            <a:r>
              <a:rPr lang="fr-FR" altLang="en-US" dirty="0" smtClean="0"/>
              <a:t>notifications </a:t>
            </a:r>
            <a:r>
              <a:rPr lang="fr-FR" altLang="en-US" dirty="0"/>
              <a:t>du handicap à partir de 2022 : mise à disposition de données relatives au handicap pour le réseau de la sécurité </a:t>
            </a:r>
            <a:r>
              <a:rPr lang="fr-FR" altLang="en-US" dirty="0" smtClean="0"/>
              <a:t>sociale</a:t>
            </a:r>
          </a:p>
          <a:p>
            <a:pPr lvl="1"/>
            <a:r>
              <a:rPr lang="fr-FR" altLang="en-US" dirty="0" smtClean="0"/>
              <a:t>notifications </a:t>
            </a:r>
            <a:r>
              <a:rPr lang="fr-FR" altLang="en-US" dirty="0"/>
              <a:t>concernant l’ouverture d’un dossier en matière de handicap par une source authentique</a:t>
            </a:r>
          </a:p>
          <a:p>
            <a:pPr lvl="1"/>
            <a:r>
              <a:rPr lang="fr-FR" altLang="en-US" dirty="0" smtClean="0"/>
              <a:t>décisions </a:t>
            </a:r>
            <a:r>
              <a:rPr lang="fr-FR" altLang="en-US" dirty="0"/>
              <a:t>concernant la reconnaissance du handicap chez les enfants</a:t>
            </a:r>
          </a:p>
          <a:p>
            <a:pPr lvl="1"/>
            <a:r>
              <a:rPr lang="fr-FR" altLang="en-US" dirty="0" smtClean="0"/>
              <a:t>décisions </a:t>
            </a:r>
            <a:r>
              <a:rPr lang="fr-FR" altLang="en-US" dirty="0"/>
              <a:t>concernant l’allocation pour l’aide aux personnes âgées</a:t>
            </a:r>
          </a:p>
          <a:p>
            <a:pPr lvl="1"/>
            <a:r>
              <a:rPr lang="fr-FR" altLang="en-US" dirty="0" smtClean="0"/>
              <a:t>à </a:t>
            </a:r>
            <a:r>
              <a:rPr lang="fr-FR" altLang="en-US" dirty="0"/>
              <a:t>l’automne, décisions concernant l’allocation de remplacement de revenus et l’allocation d'intégration (SPF Sécurité sociale</a:t>
            </a:r>
            <a:r>
              <a:rPr lang="fr-FR" altLang="en-US" dirty="0" smtClean="0"/>
              <a:t>)</a:t>
            </a:r>
            <a:endParaRPr lang="nl-NL" altLang="en-US" dirty="0"/>
          </a:p>
          <a:p>
            <a:r>
              <a:rPr lang="fr-FR" altLang="en-US" dirty="0" smtClean="0"/>
              <a:t>suivi de l’évolution en Flandre : nouveaux critères d’évaluation pour la reconnaissance dans le cadre de l’allocation pour l’aide aux personnes âgées (mise en œuvre de </a:t>
            </a:r>
            <a:r>
              <a:rPr lang="fr-FR" altLang="en-US" dirty="0" err="1" smtClean="0"/>
              <a:t>BelRai</a:t>
            </a:r>
            <a:r>
              <a:rPr lang="fr-FR" altLang="en-US" dirty="0" smtClean="0"/>
              <a:t>)</a:t>
            </a:r>
            <a:endParaRPr lang="nl-NL" altLang="en-US" dirty="0"/>
          </a:p>
          <a:p>
            <a:endParaRPr lang="en-US" dirty="0"/>
          </a:p>
        </p:txBody>
      </p:sp>
    </p:spTree>
    <p:extLst>
      <p:ext uri="{BB962C8B-B14F-4D97-AF65-F5344CB8AC3E}">
        <p14:creationId xmlns:p14="http://schemas.microsoft.com/office/powerpoint/2010/main" val="11415425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33399" y="-3"/>
          <a:ext cx="10820402" cy="6858003"/>
        </p:xfrm>
        <a:graphic>
          <a:graphicData uri="http://schemas.openxmlformats.org/drawingml/2006/table">
            <a:tbl>
              <a:tblPr firstRow="1" bandRow="1">
                <a:tableStyleId>{1FECB4D8-DB02-4DC6-A0A2-4F2EBAE1DC90}</a:tableStyleId>
              </a:tblPr>
              <a:tblGrid>
                <a:gridCol w="2462171">
                  <a:extLst>
                    <a:ext uri="{9D8B030D-6E8A-4147-A177-3AD203B41FA5}">
                      <a16:colId xmlns:a16="http://schemas.microsoft.com/office/drawing/2014/main" val="2901049027"/>
                    </a:ext>
                  </a:extLst>
                </a:gridCol>
                <a:gridCol w="1144630">
                  <a:extLst>
                    <a:ext uri="{9D8B030D-6E8A-4147-A177-3AD203B41FA5}">
                      <a16:colId xmlns:a16="http://schemas.microsoft.com/office/drawing/2014/main" val="2323332585"/>
                    </a:ext>
                  </a:extLst>
                </a:gridCol>
                <a:gridCol w="4630116">
                  <a:extLst>
                    <a:ext uri="{9D8B030D-6E8A-4147-A177-3AD203B41FA5}">
                      <a16:colId xmlns:a16="http://schemas.microsoft.com/office/drawing/2014/main" val="3975725054"/>
                    </a:ext>
                  </a:extLst>
                </a:gridCol>
                <a:gridCol w="2583485">
                  <a:extLst>
                    <a:ext uri="{9D8B030D-6E8A-4147-A177-3AD203B41FA5}">
                      <a16:colId xmlns:a16="http://schemas.microsoft.com/office/drawing/2014/main" val="2276799462"/>
                    </a:ext>
                  </a:extLst>
                </a:gridCol>
              </a:tblGrid>
              <a:tr h="359180">
                <a:tc gridSpan="2">
                  <a:txBody>
                    <a:bodyPr/>
                    <a:lstStyle/>
                    <a:p>
                      <a:pPr algn="ctr"/>
                      <a:r>
                        <a:rPr lang="fr-BE" sz="1600" dirty="0" smtClean="0"/>
                        <a:t>Fournisseurs de données</a:t>
                      </a:r>
                      <a:endParaRPr lang="en-US" sz="1600" dirty="0"/>
                    </a:p>
                  </a:txBody>
                  <a:tcPr marL="105156" marR="105156">
                    <a:lnL w="9525" cap="flat" cmpd="sng" algn="ctr">
                      <a:solidFill>
                        <a:schemeClr val="accent1">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fr-BE"/>
                    </a:p>
                  </a:txBody>
                  <a:tcPr/>
                </a:tc>
                <a:tc>
                  <a:txBody>
                    <a:bodyPr/>
                    <a:lstStyle/>
                    <a:p>
                      <a:pPr algn="ctr"/>
                      <a:r>
                        <a:rPr lang="fr-BE" sz="1600" dirty="0" smtClean="0"/>
                        <a:t>Législations</a:t>
                      </a:r>
                      <a:endParaRPr lang="en-US" sz="1600" dirty="0"/>
                    </a:p>
                  </a:txBody>
                  <a:tcPr marL="105156" marR="10515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fr-BE" sz="1600" dirty="0" smtClean="0"/>
                        <a:t>Fonctionnalités</a:t>
                      </a:r>
                      <a:endParaRPr lang="en-US" sz="1600" dirty="0"/>
                    </a:p>
                  </a:txBody>
                  <a:tcPr marL="105156" marR="105156">
                    <a:lnL w="28575" cap="flat" cmpd="sng" algn="ctr">
                      <a:solidFill>
                        <a:schemeClr val="bg1"/>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191798515"/>
                  </a:ext>
                </a:extLst>
              </a:tr>
              <a:tr h="489790">
                <a:tc gridSpan="2">
                  <a:txBody>
                    <a:bodyPr/>
                    <a:lstStyle/>
                    <a:p>
                      <a:r>
                        <a:rPr lang="fr-BE" sz="1000" dirty="0" err="1" smtClean="0"/>
                        <a:t>Agentschap</a:t>
                      </a:r>
                      <a:r>
                        <a:rPr lang="fr-BE" sz="1000" dirty="0" smtClean="0"/>
                        <a:t> </a:t>
                      </a:r>
                      <a:r>
                        <a:rPr lang="fr-BE" sz="1000" dirty="0" err="1" smtClean="0"/>
                        <a:t>Opgroeien</a:t>
                      </a:r>
                      <a:r>
                        <a:rPr lang="fr-BE" sz="1000" dirty="0" smtClean="0"/>
                        <a:t> / </a:t>
                      </a:r>
                      <a:r>
                        <a:rPr lang="fr-BE" sz="1000" dirty="0" err="1" smtClean="0"/>
                        <a:t>Kind</a:t>
                      </a:r>
                      <a:r>
                        <a:rPr lang="fr-BE" sz="1000" dirty="0" smtClean="0"/>
                        <a:t> en </a:t>
                      </a:r>
                      <a:r>
                        <a:rPr lang="fr-BE" sz="1000" dirty="0" err="1" smtClean="0"/>
                        <a:t>Gezin</a:t>
                      </a:r>
                      <a:r>
                        <a:rPr lang="fr-BE" sz="1000" dirty="0" smtClean="0"/>
                        <a:t> </a:t>
                      </a:r>
                    </a:p>
                    <a:p>
                      <a:r>
                        <a:rPr lang="fr-BE" sz="1000" dirty="0" err="1" smtClean="0"/>
                        <a:t>àpd</a:t>
                      </a:r>
                      <a:r>
                        <a:rPr lang="fr-BE" sz="1000" dirty="0" smtClean="0"/>
                        <a:t> 01/01/2019</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fr-BE"/>
                    </a:p>
                  </a:txBody>
                  <a:tcPr/>
                </a:tc>
                <a:tc>
                  <a:txBody>
                    <a:bodyPr/>
                    <a:lstStyle/>
                    <a:p>
                      <a:r>
                        <a:rPr lang="fr-BE" sz="1000" dirty="0" smtClean="0"/>
                        <a:t>nouveau régime enfant</a:t>
                      </a:r>
                      <a:r>
                        <a:rPr lang="fr-BE" sz="1000" baseline="0" dirty="0" smtClean="0"/>
                        <a:t> handicapé – Flandre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fr-BE" sz="1000" dirty="0" smtClean="0"/>
                        <a:t>reconnaissance handicap</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12977115"/>
                  </a:ext>
                </a:extLst>
              </a:tr>
              <a:tr h="419857">
                <a:tc rowSpan="2">
                  <a:txBody>
                    <a:bodyPr/>
                    <a:lstStyle/>
                    <a:p>
                      <a:r>
                        <a:rPr lang="fr-BE" sz="1000" dirty="0" smtClean="0"/>
                        <a:t>IRISCARE </a:t>
                      </a:r>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err="1" smtClean="0"/>
                        <a:t>àpd</a:t>
                      </a:r>
                      <a:r>
                        <a:rPr lang="fr-BE" sz="1000" dirty="0" smtClean="0"/>
                        <a:t> 01/01/2021</a:t>
                      </a:r>
                      <a:endParaRPr lang="en-US" sz="1000" dirty="0" smtClean="0"/>
                    </a:p>
                    <a:p>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r>
                        <a:rPr lang="fr-BE" sz="1000" baseline="0" dirty="0" smtClean="0"/>
                        <a:t>AAPA (Allocation d’Aide à la Personne Agée) – Région Bruxelles-Capitale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ctr"/>
                      <a:r>
                        <a:rPr lang="fr-BE" sz="1000" dirty="0" smtClean="0"/>
                        <a:t>droit et paiement AAPA</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24790397"/>
                  </a:ext>
                </a:extLst>
              </a:tr>
              <a:tr h="512550">
                <a:tc vMerge="1">
                  <a:txBody>
                    <a:bodyPr/>
                    <a:lstStyle/>
                    <a:p>
                      <a:endParaRPr lang="fr-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err="1" smtClean="0"/>
                        <a:t>àpd</a:t>
                      </a:r>
                      <a:r>
                        <a:rPr lang="fr-BE" sz="1000" dirty="0" smtClean="0"/>
                        <a:t> 01/01/202</a:t>
                      </a:r>
                      <a:r>
                        <a:rPr lang="en-US" sz="1000" dirty="0" smtClean="0"/>
                        <a:t>2</a:t>
                      </a:r>
                    </a:p>
                    <a:p>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smtClean="0"/>
                        <a:t>nouveau régime enfant</a:t>
                      </a:r>
                      <a:r>
                        <a:rPr lang="fr-BE" sz="1000" baseline="0" dirty="0" smtClean="0"/>
                        <a:t> handicapé – Région Bruxelles-Capitale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000" kern="1200" baseline="0" dirty="0" smtClean="0">
                          <a:solidFill>
                            <a:schemeClr val="dk1"/>
                          </a:solidFill>
                          <a:latin typeface="+mn-lt"/>
                          <a:ea typeface="+mn-ea"/>
                          <a:cs typeface="+mn-cs"/>
                        </a:rPr>
                        <a:t>AAPA (Allocation d’Aide à la Personne Agée) </a:t>
                      </a:r>
                      <a:r>
                        <a:rPr lang="fr-BE" sz="1000" baseline="0" dirty="0" smtClean="0"/>
                        <a:t>– Région Bruxelles-Capitale </a:t>
                      </a: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17780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handicap</a:t>
                      </a:r>
                      <a:endParaRPr lang="en-US" sz="1000" dirty="0" smtClean="0"/>
                    </a:p>
                    <a:p>
                      <a:endParaRPr lang="fr-BE"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6885242"/>
                  </a:ext>
                </a:extLst>
              </a:tr>
              <a:tr h="46889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smtClean="0"/>
                        <a:t>Dienststelle für Selbstbestimmtes  Leben (DSL</a:t>
                      </a:r>
                      <a:r>
                        <a:rPr lang="de-DE" sz="1000" smtClean="0"/>
                        <a:t>)</a:t>
                      </a:r>
                      <a:r>
                        <a:rPr lang="fr-BE" sz="1000" smtClean="0"/>
                        <a:t> </a:t>
                      </a:r>
                      <a:endParaRPr lang="fr-BE"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err="1" smtClean="0"/>
                        <a:t>àpd</a:t>
                      </a:r>
                      <a:r>
                        <a:rPr lang="fr-BE" sz="1000" dirty="0" smtClean="0"/>
                        <a:t> 01/01/2022</a:t>
                      </a: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fr-BE" sz="1000" dirty="0" smtClean="0"/>
                        <a:t>nouveau régime enfant</a:t>
                      </a:r>
                      <a:r>
                        <a:rPr lang="fr-BE" sz="1000" baseline="0" dirty="0" smtClean="0"/>
                        <a:t> handicapé</a:t>
                      </a:r>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handicap</a:t>
                      </a:r>
                      <a:endParaRPr lang="en-US" sz="1000" dirty="0" smtClean="0"/>
                    </a:p>
                    <a:p>
                      <a:pPr algn="ct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39127750"/>
                  </a:ext>
                </a:extLst>
              </a:tr>
              <a:tr h="41985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err="1" smtClean="0"/>
                        <a:t>àpd</a:t>
                      </a:r>
                      <a:r>
                        <a:rPr lang="fr-BE" sz="1000" dirty="0" smtClean="0"/>
                        <a:t> 01/01/202</a:t>
                      </a:r>
                      <a:r>
                        <a:rPr lang="en-US" sz="1000" dirty="0" smtClean="0"/>
                        <a:t>3</a:t>
                      </a:r>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baseline="0" dirty="0" smtClean="0"/>
                        <a:t>AAPA – </a:t>
                      </a:r>
                      <a:r>
                        <a:rPr lang="fr-BE" sz="1000" dirty="0" smtClean="0"/>
                        <a:t>Communauté germanophone</a:t>
                      </a: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handicap</a:t>
                      </a: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10140379"/>
                  </a:ext>
                </a:extLst>
              </a:tr>
              <a:tr h="5813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smtClean="0"/>
                        <a:t>Ministerium</a:t>
                      </a:r>
                      <a:r>
                        <a:rPr lang="en-US" sz="1000" dirty="0" smtClean="0"/>
                        <a:t> der </a:t>
                      </a:r>
                      <a:r>
                        <a:rPr lang="en-US" sz="1000" dirty="0" err="1" smtClean="0"/>
                        <a:t>Deutschsprachigen</a:t>
                      </a:r>
                      <a:r>
                        <a:rPr lang="en-US" sz="1000" dirty="0" smtClean="0"/>
                        <a:t> </a:t>
                      </a:r>
                      <a:r>
                        <a:rPr lang="en-US" sz="1000" dirty="0" err="1" smtClean="0"/>
                        <a:t>Gemeinschaft</a:t>
                      </a: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err="1" smtClean="0"/>
                        <a:t>àpd</a:t>
                      </a:r>
                      <a:r>
                        <a:rPr lang="fr-BE" sz="1000" dirty="0" smtClean="0"/>
                        <a:t> 01/01/202</a:t>
                      </a:r>
                      <a:r>
                        <a:rPr lang="en-US" sz="1000" dirty="0" smtClean="0"/>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baseline="0" dirty="0" smtClean="0"/>
                        <a:t>AAPA – </a:t>
                      </a:r>
                      <a:r>
                        <a:rPr lang="fr-BE" sz="1000" dirty="0" smtClean="0"/>
                        <a:t>Communauté germanophone</a:t>
                      </a: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en-US" sz="1000" dirty="0" smtClean="0"/>
                        <a:t>droit et </a:t>
                      </a:r>
                      <a:r>
                        <a:rPr lang="en-US" sz="1000" dirty="0" err="1" smtClean="0"/>
                        <a:t>paiement</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4448520"/>
                  </a:ext>
                </a:extLst>
              </a:tr>
              <a:tr h="419857">
                <a:tc gridSpan="2">
                  <a:txBody>
                    <a:bodyPr/>
                    <a:lstStyle/>
                    <a:p>
                      <a:r>
                        <a:rPr lang="fr-BE" sz="1000" dirty="0" smtClean="0"/>
                        <a:t>AVIQ </a:t>
                      </a:r>
                      <a:r>
                        <a:rPr lang="fr-BE" sz="1000" dirty="0" err="1" smtClean="0"/>
                        <a:t>àpd</a:t>
                      </a:r>
                      <a:r>
                        <a:rPr lang="fr-BE" sz="1000" dirty="0" smtClean="0"/>
                        <a:t> 01/10/2021</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fr-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000" dirty="0" smtClean="0"/>
                        <a:t>nouveau régime enfant</a:t>
                      </a:r>
                      <a:r>
                        <a:rPr lang="fr-BE" sz="1000" baseline="0" dirty="0" smtClean="0"/>
                        <a:t> handicapé – Région wallonne </a:t>
                      </a:r>
                      <a:endParaRPr lang="en-US" sz="1000" dirty="0" smtClean="0"/>
                    </a:p>
                    <a:p>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handicap</a:t>
                      </a:r>
                      <a:endParaRPr lang="en-US" sz="1000" dirty="0" smtClean="0"/>
                    </a:p>
                    <a:p>
                      <a:pPr algn="ct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13371530"/>
                  </a:ext>
                </a:extLst>
              </a:tr>
              <a:tr h="419857">
                <a:tc gridSpan="2">
                  <a:txBody>
                    <a:bodyPr/>
                    <a:lstStyle/>
                    <a:p>
                      <a:r>
                        <a:rPr lang="fr-BE" sz="1000" dirty="0" smtClean="0"/>
                        <a:t>VSB</a:t>
                      </a:r>
                    </a:p>
                    <a:p>
                      <a:r>
                        <a:rPr lang="fr-BE" sz="1000" dirty="0" err="1" smtClean="0"/>
                        <a:t>àpd</a:t>
                      </a:r>
                      <a:r>
                        <a:rPr lang="fr-BE" sz="1000" dirty="0" smtClean="0"/>
                        <a:t> 01/07/2017</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hMerge="1">
                  <a:txBody>
                    <a:bodyPr/>
                    <a:lstStyle/>
                    <a:p>
                      <a:endParaRPr lang="fr-BE"/>
                    </a:p>
                  </a:txBody>
                  <a:tcPr/>
                </a:tc>
                <a:tc>
                  <a:txBody>
                    <a:bodyPr/>
                    <a:lstStyle/>
                    <a:p>
                      <a:r>
                        <a:rPr lang="fr-BE" sz="1000" dirty="0" smtClean="0"/>
                        <a:t>ZBO (</a:t>
                      </a:r>
                      <a:r>
                        <a:rPr lang="fr-BE" sz="1000" dirty="0" err="1" smtClean="0"/>
                        <a:t>Zorgbudget</a:t>
                      </a:r>
                      <a:r>
                        <a:rPr lang="fr-BE" sz="1000" dirty="0" smtClean="0"/>
                        <a:t> </a:t>
                      </a:r>
                      <a:r>
                        <a:rPr lang="fr-BE" sz="1000" dirty="0" err="1" smtClean="0"/>
                        <a:t>Voor</a:t>
                      </a:r>
                      <a:r>
                        <a:rPr lang="fr-BE" sz="1000" dirty="0" smtClean="0"/>
                        <a:t> </a:t>
                      </a:r>
                      <a:r>
                        <a:rPr lang="fr-BE" sz="1000" dirty="0" err="1" smtClean="0"/>
                        <a:t>Ouderen</a:t>
                      </a:r>
                      <a:r>
                        <a:rPr lang="fr-BE" sz="1000" dirty="0" smtClean="0"/>
                        <a:t> met </a:t>
                      </a:r>
                      <a:r>
                        <a:rPr lang="fr-BE" sz="1000" dirty="0" err="1" smtClean="0"/>
                        <a:t>Zorgnood</a:t>
                      </a:r>
                      <a:r>
                        <a:rPr lang="fr-BE" sz="1000" dirty="0" smtClean="0"/>
                        <a:t>) – Flandre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ctr"/>
                      <a:r>
                        <a:rPr lang="fr-BE" sz="1000" dirty="0" smtClean="0"/>
                        <a:t>droit AAPA</a:t>
                      </a:r>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7035645"/>
                  </a:ext>
                </a:extLst>
              </a:tr>
              <a:tr h="419857">
                <a:tc gridSpan="2">
                  <a:txBody>
                    <a:bodyPr/>
                    <a:lstStyle/>
                    <a:p>
                      <a:r>
                        <a:rPr lang="fr-BE" sz="1000" dirty="0" smtClean="0"/>
                        <a:t>Organismes Assureurs</a:t>
                      </a:r>
                      <a:r>
                        <a:rPr lang="fr-BE" sz="1000" baseline="0" dirty="0" smtClean="0"/>
                        <a:t> Wallons</a:t>
                      </a:r>
                      <a:r>
                        <a:rPr lang="fr-BE" sz="1000" dirty="0" smtClean="0"/>
                        <a:t> </a:t>
                      </a:r>
                    </a:p>
                    <a:p>
                      <a:r>
                        <a:rPr lang="fr-BE" sz="1000" dirty="0" err="1" smtClean="0"/>
                        <a:t>àpd</a:t>
                      </a:r>
                      <a:r>
                        <a:rPr lang="fr-BE" sz="1000" dirty="0" smtClean="0"/>
                        <a:t> 01/01/2021</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fr-BE"/>
                    </a:p>
                  </a:txBody>
                  <a:tcPr/>
                </a:tc>
                <a:tc>
                  <a:txBody>
                    <a:bodyPr/>
                    <a:lstStyle/>
                    <a:p>
                      <a:r>
                        <a:rPr lang="fr-BE" sz="1000" dirty="0" smtClean="0"/>
                        <a:t>AAPA – </a:t>
                      </a:r>
                      <a:r>
                        <a:rPr lang="fr-BE" sz="1000" baseline="0" dirty="0" smtClean="0"/>
                        <a:t>Région wallonne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droit et paiement AAPA</a:t>
                      </a:r>
                    </a:p>
                    <a:p>
                      <a:pPr algn="ct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22830424"/>
                  </a:ext>
                </a:extLst>
              </a:tr>
              <a:tr h="489790">
                <a:tc rowSpan="5" gridSpan="2">
                  <a:txBody>
                    <a:bodyPr/>
                    <a:lstStyle/>
                    <a:p>
                      <a:r>
                        <a:rPr lang="fr-BE" sz="1000" dirty="0" smtClean="0"/>
                        <a:t>DGPH</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rowSpan="5" hMerge="1">
                  <a:txBody>
                    <a:bodyPr/>
                    <a:lstStyle/>
                    <a:p>
                      <a:endParaRPr lang="fr-BE"/>
                    </a:p>
                  </a:txBody>
                  <a:tcPr/>
                </a:tc>
                <a:tc>
                  <a:txBody>
                    <a:bodyPr/>
                    <a:lstStyle/>
                    <a:p>
                      <a:r>
                        <a:rPr lang="fr-BE" sz="1000" dirty="0" smtClean="0"/>
                        <a:t>ARR (</a:t>
                      </a:r>
                      <a:r>
                        <a:rPr lang="fr-FR" sz="1000" dirty="0" smtClean="0"/>
                        <a:t>Allocation de Remplacement de Revenus)</a:t>
                      </a:r>
                      <a:r>
                        <a:rPr lang="fr-BE" sz="1000" dirty="0" smtClean="0"/>
                        <a:t>, AI (Allocation d’Intégration) – Belgique </a:t>
                      </a:r>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dirty="0" smtClean="0"/>
                        <a:t>reconnaissance, </a:t>
                      </a:r>
                      <a:r>
                        <a:rPr lang="fr-BE" sz="1000" baseline="0" dirty="0" smtClean="0"/>
                        <a:t>droits et paiements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BE" sz="1000" baseline="0" dirty="0" smtClean="0"/>
                        <a:t>+ cartes sociales</a:t>
                      </a:r>
                      <a:endParaRPr lang="en-US" sz="1000" dirty="0" smtClean="0"/>
                    </a:p>
                    <a:p>
                      <a:pPr algn="ct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561906"/>
                  </a:ext>
                </a:extLst>
              </a:tr>
              <a:tr h="742823">
                <a:tc gridSpan="2" vMerge="1">
                  <a:txBody>
                    <a:bodyPr/>
                    <a:lstStyle/>
                    <a:p>
                      <a:endParaRPr lang="en-US"/>
                    </a:p>
                  </a:txBody>
                  <a:tcPr/>
                </a:tc>
                <a:tc hMerge="1" vMerge="1">
                  <a:txBody>
                    <a:bodyPr/>
                    <a:lstStyle/>
                    <a:p>
                      <a:endParaRPr lang="fr-BE"/>
                    </a:p>
                  </a:txBody>
                  <a:tcPr/>
                </a:tc>
                <a:tc>
                  <a:txBody>
                    <a:bodyPr/>
                    <a:lstStyle/>
                    <a:p>
                      <a:r>
                        <a:rPr lang="fr-BE" sz="1000" dirty="0" smtClean="0"/>
                        <a:t>AAPA (reconnaissance Région Bruxelles-Capitale</a:t>
                      </a:r>
                    </a:p>
                    <a:p>
                      <a:r>
                        <a:rPr lang="fr-BE" sz="1000" dirty="0" smtClean="0"/>
                        <a:t>et Flandre) </a:t>
                      </a:r>
                    </a:p>
                    <a:p>
                      <a:r>
                        <a:rPr lang="fr-BE" sz="1000" dirty="0" smtClean="0"/>
                        <a:t>Régime enfant jusqu’au 31/12/2020</a:t>
                      </a:r>
                      <a:r>
                        <a:rPr lang="fr-BE" sz="1000" baseline="0" dirty="0" smtClean="0"/>
                        <a:t> – Région wallonne, </a:t>
                      </a:r>
                      <a:r>
                        <a:rPr lang="fr-FR" sz="1000" dirty="0" smtClean="0"/>
                        <a:t> Région Bruxelles-Capitale et Communauté Germanophone</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503671216"/>
                  </a:ext>
                </a:extLst>
              </a:tr>
              <a:tr h="293874">
                <a:tc gridSpan="2" vMerge="1">
                  <a:txBody>
                    <a:bodyPr/>
                    <a:lstStyle/>
                    <a:p>
                      <a:endParaRPr lang="en-US"/>
                    </a:p>
                  </a:txBody>
                  <a:tcPr/>
                </a:tc>
                <a:tc hMerge="1" vMerge="1">
                  <a:txBody>
                    <a:bodyPr/>
                    <a:lstStyle/>
                    <a:p>
                      <a:endParaRPr lang="fr-BE"/>
                    </a:p>
                  </a:txBody>
                  <a:tcPr/>
                </a:tc>
                <a:tc>
                  <a:txBody>
                    <a:bodyPr/>
                    <a:lstStyle/>
                    <a:p>
                      <a:r>
                        <a:rPr lang="fr-BE" sz="1000" dirty="0" smtClean="0"/>
                        <a:t>avantages</a:t>
                      </a:r>
                      <a:r>
                        <a:rPr lang="fr-BE" sz="1000" baseline="0" dirty="0" smtClean="0"/>
                        <a:t> fiscaux – Belgique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214052395"/>
                  </a:ext>
                </a:extLst>
              </a:tr>
              <a:tr h="489790">
                <a:tc gridSpan="2" vMerge="1">
                  <a:txBody>
                    <a:bodyPr/>
                    <a:lstStyle/>
                    <a:p>
                      <a:endParaRPr lang="en-US"/>
                    </a:p>
                  </a:txBody>
                  <a:tcPr/>
                </a:tc>
                <a:tc hMerge="1" vMerge="1">
                  <a:txBody>
                    <a:bodyPr/>
                    <a:lstStyle/>
                    <a:p>
                      <a:endParaRPr lang="fr-BE"/>
                    </a:p>
                  </a:txBody>
                  <a:tcPr/>
                </a:tc>
                <a:tc>
                  <a:txBody>
                    <a:bodyPr/>
                    <a:lstStyle/>
                    <a:p>
                      <a:r>
                        <a:rPr lang="fr-BE" sz="1000" baseline="0" dirty="0" smtClean="0"/>
                        <a:t>communication du droit à l’intervention majorée dans les soins de santé – Belgique (en discussion)</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093344480"/>
                  </a:ext>
                </a:extLst>
              </a:tr>
              <a:tr h="330691">
                <a:tc gridSpan="2" vMerge="1">
                  <a:txBody>
                    <a:bodyPr/>
                    <a:lstStyle/>
                    <a:p>
                      <a:endParaRPr lang="en-US"/>
                    </a:p>
                  </a:txBody>
                  <a:tcPr/>
                </a:tc>
                <a:tc hMerge="1" vMerge="1">
                  <a:txBody>
                    <a:bodyPr/>
                    <a:lstStyle/>
                    <a:p>
                      <a:endParaRPr lang="fr-BE"/>
                    </a:p>
                  </a:txBody>
                  <a:tcPr/>
                </a:tc>
                <a:tc>
                  <a:txBody>
                    <a:bodyPr/>
                    <a:lstStyle/>
                    <a:p>
                      <a:r>
                        <a:rPr lang="fr-BE" sz="1000" baseline="0" dirty="0" smtClean="0"/>
                        <a:t>cartes sociales – Belgique </a:t>
                      </a:r>
                      <a:endParaRPr lang="en-US" sz="1000" dirty="0"/>
                    </a:p>
                  </a:txBody>
                  <a:tcPr marL="105156" marR="105156"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034050131"/>
                  </a:ext>
                </a:extLst>
              </a:tr>
            </a:tbl>
          </a:graphicData>
        </a:graphic>
      </p:graphicFrame>
    </p:spTree>
    <p:extLst>
      <p:ext uri="{BB962C8B-B14F-4D97-AF65-F5344CB8AC3E}">
        <p14:creationId xmlns:p14="http://schemas.microsoft.com/office/powerpoint/2010/main" val="19175941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CPAS</a:t>
            </a:r>
            <a:endParaRPr lang="en-US" strike="sngStrike" dirty="0"/>
          </a:p>
        </p:txBody>
      </p:sp>
      <p:sp>
        <p:nvSpPr>
          <p:cNvPr id="3" name="Content Placeholder 2"/>
          <p:cNvSpPr>
            <a:spLocks noGrp="1"/>
          </p:cNvSpPr>
          <p:nvPr>
            <p:ph idx="1"/>
          </p:nvPr>
        </p:nvSpPr>
        <p:spPr>
          <a:xfrm>
            <a:off x="838200" y="1718045"/>
            <a:ext cx="10515600" cy="4958980"/>
          </a:xfrm>
        </p:spPr>
        <p:txBody>
          <a:bodyPr>
            <a:normAutofit fontScale="92500" lnSpcReduction="20000"/>
          </a:bodyPr>
          <a:lstStyle/>
          <a:p>
            <a:r>
              <a:rPr lang="nl-NL" sz="1900" dirty="0" err="1" smtClean="0"/>
              <a:t>évolution</a:t>
            </a:r>
            <a:r>
              <a:rPr lang="nl-NL" sz="1900" dirty="0" smtClean="0"/>
              <a:t> </a:t>
            </a:r>
            <a:r>
              <a:rPr lang="nl-NL" sz="1900" dirty="0"/>
              <a:t>de NOVA+</a:t>
            </a:r>
            <a:r>
              <a:rPr lang="nl-NL" dirty="0" smtClean="0"/>
              <a:t> </a:t>
            </a:r>
            <a:endParaRPr lang="nl-NL" dirty="0"/>
          </a:p>
          <a:p>
            <a:pPr lvl="1"/>
            <a:r>
              <a:rPr lang="fr-FR" sz="1700" dirty="0" smtClean="0"/>
              <a:t>la version 1 </a:t>
            </a:r>
            <a:r>
              <a:rPr lang="fr-FR" sz="1700" dirty="0"/>
              <a:t>de NOVA + permet aux CPAS </a:t>
            </a:r>
            <a:r>
              <a:rPr lang="fr-FR" sz="1700" dirty="0" smtClean="0"/>
              <a:t>d’obtenir </a:t>
            </a:r>
            <a:r>
              <a:rPr lang="fr-FR" sz="1700" dirty="0"/>
              <a:t>auprès du SPP </a:t>
            </a:r>
            <a:r>
              <a:rPr lang="fr-FR" sz="1700" dirty="0" smtClean="0"/>
              <a:t>IS via un service web </a:t>
            </a:r>
            <a:r>
              <a:rPr lang="fr-FR" sz="1700" dirty="0"/>
              <a:t>le bon statut </a:t>
            </a:r>
            <a:r>
              <a:rPr lang="fr-FR" sz="1700" dirty="0" smtClean="0"/>
              <a:t>du demandeur qui sollicite une aide CPAS  et </a:t>
            </a:r>
            <a:r>
              <a:rPr lang="fr-FR" sz="1700" dirty="0"/>
              <a:t>évite ainsi les incohérences entre ces deux </a:t>
            </a:r>
            <a:r>
              <a:rPr lang="fr-FR" sz="1700" dirty="0" smtClean="0"/>
              <a:t>entités</a:t>
            </a:r>
          </a:p>
          <a:p>
            <a:pPr lvl="1"/>
            <a:r>
              <a:rPr lang="fr-FR" sz="1700" dirty="0"/>
              <a:t>e</a:t>
            </a:r>
            <a:r>
              <a:rPr lang="fr-FR" sz="1700" dirty="0" smtClean="0"/>
              <a:t>n 2022 </a:t>
            </a:r>
            <a:r>
              <a:rPr lang="fr-FR" sz="1700" dirty="0"/>
              <a:t>ce service devrait </a:t>
            </a:r>
            <a:r>
              <a:rPr lang="fr-FR" sz="1700" dirty="0" smtClean="0"/>
              <a:t>évoluer pour </a:t>
            </a:r>
            <a:r>
              <a:rPr lang="fr-FR" sz="1700" dirty="0"/>
              <a:t>permettre au SPP IS de calculer le montant de l’aide financière et de le communiquer au CPAS qui s’apprête à envoyer sa demande de remboursement </a:t>
            </a:r>
            <a:r>
              <a:rPr lang="fr-FR" sz="1700" dirty="0" smtClean="0"/>
              <a:t>fédéral</a:t>
            </a:r>
          </a:p>
          <a:p>
            <a:pPr lvl="1"/>
            <a:endParaRPr lang="fr-FR" sz="600" dirty="0" smtClean="0"/>
          </a:p>
          <a:p>
            <a:r>
              <a:rPr lang="fr-FR" sz="1900" dirty="0" err="1"/>
              <a:t>BelRAI</a:t>
            </a:r>
            <a:r>
              <a:rPr lang="fr-FR" dirty="0"/>
              <a:t> </a:t>
            </a:r>
          </a:p>
          <a:p>
            <a:pPr lvl="1"/>
            <a:r>
              <a:rPr lang="fr-FR" sz="1700" dirty="0" smtClean="0"/>
              <a:t>depuis </a:t>
            </a:r>
            <a:r>
              <a:rPr lang="fr-FR" sz="1700" dirty="0"/>
              <a:t>juin 2021, les CPAS flamands et les maisons de soins (</a:t>
            </a:r>
            <a:r>
              <a:rPr lang="fr-FR" sz="1700" dirty="0" err="1"/>
              <a:t>welzijnsverenigingen</a:t>
            </a:r>
            <a:r>
              <a:rPr lang="fr-FR" sz="1700" dirty="0"/>
              <a:t>)  accèdent au degré d’autonomie de certains de leurs clients via </a:t>
            </a:r>
            <a:r>
              <a:rPr lang="fr-FR" sz="1700" dirty="0" err="1" smtClean="0"/>
              <a:t>BelRAI</a:t>
            </a:r>
            <a:endParaRPr lang="fr-FR" sz="1700" dirty="0" smtClean="0"/>
          </a:p>
          <a:p>
            <a:pPr lvl="1"/>
            <a:endParaRPr lang="fr-FR" sz="600" dirty="0"/>
          </a:p>
          <a:p>
            <a:r>
              <a:rPr lang="fr-FR" sz="1900" dirty="0"/>
              <a:t>mise à disposition de nouvelles sources </a:t>
            </a:r>
            <a:r>
              <a:rPr lang="fr-FR" sz="1900" dirty="0" smtClean="0"/>
              <a:t>authentiques, </a:t>
            </a:r>
            <a:r>
              <a:rPr lang="fr-FR" sz="1900" dirty="0" err="1" smtClean="0"/>
              <a:t>e.a</a:t>
            </a:r>
            <a:r>
              <a:rPr lang="fr-FR" sz="1900" dirty="0" smtClean="0"/>
              <a:t>.</a:t>
            </a:r>
            <a:endParaRPr lang="fr-FR" sz="1900" dirty="0"/>
          </a:p>
          <a:p>
            <a:pPr lvl="1"/>
            <a:r>
              <a:rPr lang="fr-FR" sz="1700" dirty="0"/>
              <a:t>incapacité de travail auprès des mutuelles (reportée au second trimestre 2021 par les mutualités)</a:t>
            </a:r>
          </a:p>
          <a:p>
            <a:pPr lvl="1"/>
            <a:r>
              <a:rPr lang="fr-FR" sz="1700" dirty="0"/>
              <a:t>accident du travail (en cours d’étude)</a:t>
            </a:r>
          </a:p>
          <a:p>
            <a:pPr lvl="1"/>
            <a:r>
              <a:rPr lang="fr-FR" sz="1700" dirty="0"/>
              <a:t>pécule de vacances (en cours de réalisation)</a:t>
            </a:r>
          </a:p>
          <a:p>
            <a:pPr lvl="1"/>
            <a:r>
              <a:rPr lang="fr-FR" sz="1700" dirty="0"/>
              <a:t>bourses d’études en Flandre (à plus long terme)</a:t>
            </a:r>
          </a:p>
          <a:p>
            <a:pPr lvl="1"/>
            <a:r>
              <a:rPr lang="fr-FR" sz="1700" dirty="0"/>
              <a:t>diplômes en Wallonie  (à plus long terme</a:t>
            </a:r>
            <a:r>
              <a:rPr lang="fr-FR" sz="1700" dirty="0" smtClean="0"/>
              <a:t>)</a:t>
            </a:r>
          </a:p>
          <a:p>
            <a:pPr lvl="1"/>
            <a:endParaRPr lang="fr-FR" sz="600" dirty="0"/>
          </a:p>
          <a:p>
            <a:r>
              <a:rPr lang="fr-FR" sz="1900" dirty="0"/>
              <a:t>consultation des offices de placement</a:t>
            </a:r>
          </a:p>
          <a:p>
            <a:pPr lvl="1"/>
            <a:r>
              <a:rPr lang="fr-FR" sz="1700" dirty="0"/>
              <a:t>en 2021, les CPAS ont accédé à l’inscription en tant que demandeur d’emploi à Bruxelles, </a:t>
            </a:r>
            <a:r>
              <a:rPr lang="fr-FR" sz="1700" dirty="0" err="1"/>
              <a:t>Actiris</a:t>
            </a:r>
            <a:r>
              <a:rPr lang="fr-FR" sz="1700" dirty="0"/>
              <a:t> imite ainsi le </a:t>
            </a:r>
            <a:r>
              <a:rPr lang="fr-FR" sz="1700" dirty="0" err="1"/>
              <a:t>FOREm</a:t>
            </a:r>
            <a:r>
              <a:rPr lang="fr-FR" sz="1700" dirty="0"/>
              <a:t> qui avait ouvert sa base de données en 2020</a:t>
            </a:r>
          </a:p>
          <a:p>
            <a:pPr lvl="1"/>
            <a:r>
              <a:rPr lang="fr-FR" sz="1700" dirty="0" smtClean="0"/>
              <a:t>discussions en </a:t>
            </a:r>
            <a:r>
              <a:rPr lang="fr-FR" sz="1700" dirty="0"/>
              <a:t>cours avec le VDAB afin que cette institution distribue ces mêmes données dès </a:t>
            </a:r>
            <a:r>
              <a:rPr lang="fr-FR" sz="1700" dirty="0" smtClean="0"/>
              <a:t>2022</a:t>
            </a:r>
            <a:endParaRPr lang="fr-FR" sz="1700" dirty="0"/>
          </a:p>
        </p:txBody>
      </p:sp>
    </p:spTree>
    <p:extLst>
      <p:ext uri="{BB962C8B-B14F-4D97-AF65-F5344CB8AC3E}">
        <p14:creationId xmlns:p14="http://schemas.microsoft.com/office/powerpoint/2010/main" val="24636877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Lutte</a:t>
            </a:r>
            <a:r>
              <a:rPr lang="en-US" dirty="0" smtClean="0"/>
              <a:t> </a:t>
            </a:r>
            <a:r>
              <a:rPr lang="en-US" dirty="0" err="1" smtClean="0"/>
              <a:t>contre</a:t>
            </a:r>
            <a:r>
              <a:rPr lang="en-US" dirty="0" smtClean="0"/>
              <a:t> la </a:t>
            </a:r>
            <a:r>
              <a:rPr lang="en-US" dirty="0" err="1" smtClean="0"/>
              <a:t>fraude</a:t>
            </a:r>
            <a:endParaRPr lang="en-US" dirty="0"/>
          </a:p>
        </p:txBody>
      </p:sp>
      <p:sp>
        <p:nvSpPr>
          <p:cNvPr id="3" name="Content Placeholder 2"/>
          <p:cNvSpPr>
            <a:spLocks noGrp="1"/>
          </p:cNvSpPr>
          <p:nvPr>
            <p:ph idx="1"/>
          </p:nvPr>
        </p:nvSpPr>
        <p:spPr/>
        <p:txBody>
          <a:bodyPr/>
          <a:lstStyle/>
          <a:p>
            <a:r>
              <a:rPr lang="fr-FR" dirty="0" smtClean="0"/>
              <a:t>à </a:t>
            </a:r>
            <a:r>
              <a:rPr lang="fr-FR" dirty="0"/>
              <a:t>la demande des autorités, la BCSS coopère depuis plus de 15 ans dans la lutte et la prévention de la fraude sociale et fiscale</a:t>
            </a:r>
          </a:p>
          <a:p>
            <a:r>
              <a:rPr lang="fr-FR" dirty="0" smtClean="0"/>
              <a:t>&gt; </a:t>
            </a:r>
            <a:r>
              <a:rPr lang="fr-FR" dirty="0" smtClean="0">
                <a:solidFill>
                  <a:srgbClr val="008CB2"/>
                </a:solidFill>
              </a:rPr>
              <a:t>120</a:t>
            </a:r>
            <a:r>
              <a:rPr lang="fr-FR" dirty="0" smtClean="0"/>
              <a:t> </a:t>
            </a:r>
            <a:r>
              <a:rPr lang="fr-FR" dirty="0"/>
              <a:t>flux de données structurés ont été développés pour permettre la mise en correspondance ou l'exploration de données, par exemple pour détecter les allocations de chômage et les salaires cumulés, ou les prestations de maladie cumulées à la retraite</a:t>
            </a:r>
          </a:p>
          <a:p>
            <a:r>
              <a:rPr lang="fr-FR" dirty="0" smtClean="0"/>
              <a:t>participation </a:t>
            </a:r>
            <a:r>
              <a:rPr lang="fr-FR" dirty="0"/>
              <a:t>active au Collège de lutte contre la fraude fiscale et sociale</a:t>
            </a:r>
          </a:p>
          <a:p>
            <a:r>
              <a:rPr lang="fr-FR" dirty="0" smtClean="0"/>
              <a:t>la </a:t>
            </a:r>
            <a:r>
              <a:rPr lang="fr-FR" dirty="0"/>
              <a:t>BCSS est l'initiateur du point d'action 23 : effectuer une analyse des lacunes pour identifier les données utiles qui sont disponibles dans les SPF et IPSS et qui ne sont actuellement pas encore mises à disposition par le biais de communications de données structurées</a:t>
            </a:r>
          </a:p>
          <a:p>
            <a:endParaRPr lang="en-US" dirty="0"/>
          </a:p>
        </p:txBody>
      </p:sp>
    </p:spTree>
    <p:extLst>
      <p:ext uri="{BB962C8B-B14F-4D97-AF65-F5344CB8AC3E}">
        <p14:creationId xmlns:p14="http://schemas.microsoft.com/office/powerpoint/2010/main" val="34648124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Lutte</a:t>
            </a:r>
            <a:r>
              <a:rPr lang="en-US" dirty="0"/>
              <a:t> </a:t>
            </a:r>
            <a:r>
              <a:rPr lang="en-US" dirty="0" err="1"/>
              <a:t>contre</a:t>
            </a:r>
            <a:r>
              <a:rPr lang="en-US" dirty="0"/>
              <a:t> la </a:t>
            </a:r>
            <a:r>
              <a:rPr lang="en-US" dirty="0" err="1" smtClean="0"/>
              <a:t>fraude</a:t>
            </a:r>
            <a:r>
              <a:rPr lang="en-US" dirty="0" smtClean="0"/>
              <a:t> - </a:t>
            </a:r>
            <a:r>
              <a:rPr lang="en-US" dirty="0" err="1" smtClean="0"/>
              <a:t>Dolsis</a:t>
            </a:r>
            <a:endParaRPr lang="en-US" dirty="0"/>
          </a:p>
        </p:txBody>
      </p:sp>
      <p:sp>
        <p:nvSpPr>
          <p:cNvPr id="3" name="Content Placeholder 2"/>
          <p:cNvSpPr>
            <a:spLocks noGrp="1"/>
          </p:cNvSpPr>
          <p:nvPr>
            <p:ph idx="1"/>
          </p:nvPr>
        </p:nvSpPr>
        <p:spPr/>
        <p:txBody>
          <a:bodyPr>
            <a:normAutofit/>
          </a:bodyPr>
          <a:lstStyle/>
          <a:p>
            <a:r>
              <a:rPr lang="fr-FR" dirty="0" smtClean="0"/>
              <a:t>accès </a:t>
            </a:r>
            <a:r>
              <a:rPr lang="fr-FR" dirty="0"/>
              <a:t>à plusieurs sources de données via une interface Web unique</a:t>
            </a:r>
          </a:p>
          <a:p>
            <a:r>
              <a:rPr lang="fr-FR" dirty="0"/>
              <a:t>initialement développé pour les services d'inspection traditionnels et maintenant plus de 90 institutions utilisatrices</a:t>
            </a:r>
          </a:p>
          <a:p>
            <a:r>
              <a:rPr lang="fr-FR" dirty="0"/>
              <a:t>en 2021 mise en acceptation de la vague 9</a:t>
            </a:r>
          </a:p>
          <a:p>
            <a:pPr lvl="1"/>
            <a:r>
              <a:rPr lang="fr-FR" dirty="0"/>
              <a:t>accès supplémentaire au cadastre des pensions</a:t>
            </a:r>
          </a:p>
          <a:p>
            <a:pPr lvl="1"/>
            <a:r>
              <a:rPr lang="fr-FR" dirty="0" err="1"/>
              <a:t>connection</a:t>
            </a:r>
            <a:r>
              <a:rPr lang="fr-FR" dirty="0"/>
              <a:t> d’utilisateurs supplémentaires</a:t>
            </a:r>
          </a:p>
          <a:p>
            <a:pPr lvl="2"/>
            <a:r>
              <a:rPr lang="en-US" dirty="0" smtClean="0"/>
              <a:t>FEDASIL</a:t>
            </a:r>
          </a:p>
          <a:p>
            <a:pPr lvl="2"/>
            <a:r>
              <a:rPr lang="en-US" dirty="0" err="1"/>
              <a:t>u</a:t>
            </a:r>
            <a:r>
              <a:rPr lang="en-US" dirty="0" err="1" smtClean="0"/>
              <a:t>ne</a:t>
            </a:r>
            <a:r>
              <a:rPr lang="en-US" dirty="0" smtClean="0"/>
              <a:t> </a:t>
            </a:r>
            <a:r>
              <a:rPr lang="en-US" dirty="0" err="1" smtClean="0"/>
              <a:t>soixantaine</a:t>
            </a:r>
            <a:r>
              <a:rPr lang="en-US" dirty="0" smtClean="0"/>
              <a:t> de </a:t>
            </a:r>
            <a:r>
              <a:rPr lang="en-US" dirty="0" err="1" smtClean="0"/>
              <a:t>fonds</a:t>
            </a:r>
            <a:r>
              <a:rPr lang="en-US" dirty="0" smtClean="0"/>
              <a:t> de </a:t>
            </a:r>
            <a:r>
              <a:rPr lang="en-US" dirty="0" err="1" smtClean="0"/>
              <a:t>sécurité</a:t>
            </a:r>
            <a:r>
              <a:rPr lang="en-US" dirty="0" smtClean="0"/>
              <a:t> </a:t>
            </a:r>
            <a:r>
              <a:rPr lang="en-US" dirty="0" err="1" smtClean="0"/>
              <a:t>d’existence</a:t>
            </a:r>
            <a:endParaRPr lang="en-US" dirty="0" smtClean="0"/>
          </a:p>
          <a:p>
            <a:pPr lvl="2"/>
            <a:r>
              <a:rPr lang="en-US" dirty="0"/>
              <a:t>AVIQ, </a:t>
            </a:r>
            <a:r>
              <a:rPr lang="en-US" dirty="0" smtClean="0"/>
              <a:t>IRISCARE</a:t>
            </a:r>
            <a:r>
              <a:rPr lang="en-US" dirty="0"/>
              <a:t>, VUTG, VAZG, VLABEL</a:t>
            </a:r>
          </a:p>
          <a:p>
            <a:pPr lvl="1"/>
            <a:r>
              <a:rPr lang="en-US" dirty="0" err="1" smtClean="0"/>
              <a:t>tendance</a:t>
            </a:r>
            <a:r>
              <a:rPr lang="en-US" dirty="0" smtClean="0"/>
              <a:t> : </a:t>
            </a:r>
            <a:r>
              <a:rPr lang="en-US" dirty="0" err="1" smtClean="0"/>
              <a:t>toujours</a:t>
            </a:r>
            <a:r>
              <a:rPr lang="en-US" dirty="0" smtClean="0"/>
              <a:t> plus </a:t>
            </a:r>
            <a:r>
              <a:rPr lang="en-US" dirty="0" err="1" smtClean="0"/>
              <a:t>d’instances</a:t>
            </a:r>
            <a:r>
              <a:rPr lang="en-US" dirty="0" smtClean="0"/>
              <a:t> </a:t>
            </a:r>
            <a:r>
              <a:rPr lang="en-US" dirty="0" err="1" smtClean="0"/>
              <a:t>regionales</a:t>
            </a:r>
            <a:r>
              <a:rPr lang="en-US" dirty="0" smtClean="0"/>
              <a:t> </a:t>
            </a:r>
            <a:r>
              <a:rPr lang="en-US" dirty="0" smtClean="0"/>
              <a:t>font usage de </a:t>
            </a:r>
            <a:r>
              <a:rPr lang="en-US" dirty="0" err="1" smtClean="0"/>
              <a:t>l’application</a:t>
            </a:r>
            <a:r>
              <a:rPr lang="en-US" dirty="0" smtClean="0"/>
              <a:t> web</a:t>
            </a:r>
          </a:p>
          <a:p>
            <a:pPr lvl="1"/>
            <a:r>
              <a:rPr lang="fr-FR" dirty="0"/>
              <a:t>mais la gestion actuelle </a:t>
            </a:r>
            <a:r>
              <a:rPr lang="fr-FR" dirty="0" smtClean="0"/>
              <a:t>de l’application et </a:t>
            </a:r>
            <a:r>
              <a:rPr lang="fr-FR" dirty="0"/>
              <a:t>des utilisateurs atteint lentement ses limites</a:t>
            </a:r>
          </a:p>
          <a:p>
            <a:pPr lvl="1"/>
            <a:r>
              <a:rPr lang="fr-FR" dirty="0"/>
              <a:t>en 2022 : 'gel' après le déploiement de la vague 9 et </a:t>
            </a:r>
            <a:r>
              <a:rPr lang="fr-FR" dirty="0" smtClean="0"/>
              <a:t>refonte </a:t>
            </a:r>
            <a:r>
              <a:rPr lang="fr-FR" dirty="0"/>
              <a:t>globale de l'application Web et des services sous-jacents</a:t>
            </a:r>
            <a:endParaRPr lang="en-US" dirty="0"/>
          </a:p>
        </p:txBody>
      </p:sp>
    </p:spTree>
    <p:extLst>
      <p:ext uri="{BB962C8B-B14F-4D97-AF65-F5344CB8AC3E}">
        <p14:creationId xmlns:p14="http://schemas.microsoft.com/office/powerpoint/2010/main" val="17598405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Lutte</a:t>
            </a:r>
            <a:r>
              <a:rPr lang="en-US" dirty="0"/>
              <a:t> </a:t>
            </a:r>
            <a:r>
              <a:rPr lang="en-US" dirty="0" err="1"/>
              <a:t>contre</a:t>
            </a:r>
            <a:r>
              <a:rPr lang="en-US" dirty="0"/>
              <a:t> la </a:t>
            </a:r>
            <a:r>
              <a:rPr lang="en-US" dirty="0" err="1" smtClean="0"/>
              <a:t>fraude</a:t>
            </a:r>
            <a:r>
              <a:rPr lang="en-US" dirty="0"/>
              <a:t> - Single Permit </a:t>
            </a:r>
            <a:r>
              <a:rPr lang="en-US" dirty="0" smtClean="0"/>
              <a:t>(</a:t>
            </a:r>
            <a:r>
              <a:rPr lang="en-US" dirty="0" err="1" smtClean="0"/>
              <a:t>Permis</a:t>
            </a:r>
            <a:r>
              <a:rPr lang="en-US" dirty="0" smtClean="0"/>
              <a:t> unique)</a:t>
            </a:r>
            <a:endParaRPr lang="en-US" dirty="0"/>
          </a:p>
        </p:txBody>
      </p:sp>
      <p:sp>
        <p:nvSpPr>
          <p:cNvPr id="3" name="Content Placeholder 2"/>
          <p:cNvSpPr>
            <a:spLocks noGrp="1"/>
          </p:cNvSpPr>
          <p:nvPr>
            <p:ph idx="1"/>
          </p:nvPr>
        </p:nvSpPr>
        <p:spPr/>
        <p:txBody>
          <a:bodyPr/>
          <a:lstStyle/>
          <a:p>
            <a:r>
              <a:rPr lang="fr-FR" dirty="0" smtClean="0"/>
              <a:t>travail </a:t>
            </a:r>
            <a:r>
              <a:rPr lang="fr-FR" dirty="0"/>
              <a:t>temporaire en Belgique de ressortissants de pays </a:t>
            </a:r>
            <a:r>
              <a:rPr lang="fr-FR" dirty="0" smtClean="0"/>
              <a:t>tiers (non-UE)</a:t>
            </a:r>
            <a:endParaRPr lang="fr-FR" dirty="0"/>
          </a:p>
          <a:p>
            <a:r>
              <a:rPr lang="fr-FR" dirty="0"/>
              <a:t>permis de séjour (compétence fédérale) et permis de travail (compétence régionale)</a:t>
            </a:r>
          </a:p>
          <a:p>
            <a:r>
              <a:rPr lang="fr-FR" dirty="0" smtClean="0"/>
              <a:t>la </a:t>
            </a:r>
            <a:r>
              <a:rPr lang="fr-FR" dirty="0"/>
              <a:t>plateforme Single Permit </a:t>
            </a:r>
            <a:r>
              <a:rPr lang="fr-FR" dirty="0" smtClean="0"/>
              <a:t>déconstruit </a:t>
            </a:r>
            <a:r>
              <a:rPr lang="fr-FR" dirty="0"/>
              <a:t>cette complexité pour l'utilisateur (employeur belge et étranger) lors de la demande</a:t>
            </a:r>
          </a:p>
          <a:p>
            <a:r>
              <a:rPr lang="fr-FR" dirty="0"/>
              <a:t>utilisation de l'application </a:t>
            </a:r>
            <a:r>
              <a:rPr lang="fr-FR" dirty="0" err="1"/>
              <a:t>belgianIDpro</a:t>
            </a:r>
            <a:r>
              <a:rPr lang="fr-FR" dirty="0"/>
              <a:t> qui fait appel aux services du registre </a:t>
            </a:r>
            <a:r>
              <a:rPr lang="fr-FR" dirty="0" smtClean="0"/>
              <a:t>BCSS </a:t>
            </a:r>
            <a:r>
              <a:rPr lang="fr-FR" dirty="0"/>
              <a:t>pour identifier correctement le travailleur étranger</a:t>
            </a:r>
          </a:p>
          <a:p>
            <a:endParaRPr lang="en-US" dirty="0"/>
          </a:p>
        </p:txBody>
      </p:sp>
    </p:spTree>
    <p:extLst>
      <p:ext uri="{BB962C8B-B14F-4D97-AF65-F5344CB8AC3E}">
        <p14:creationId xmlns:p14="http://schemas.microsoft.com/office/powerpoint/2010/main" val="4090364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Lutte</a:t>
            </a:r>
            <a:r>
              <a:rPr lang="en-US" dirty="0" smtClean="0"/>
              <a:t> </a:t>
            </a:r>
            <a:r>
              <a:rPr lang="en-US" dirty="0" err="1" smtClean="0"/>
              <a:t>contre</a:t>
            </a:r>
            <a:r>
              <a:rPr lang="en-US" dirty="0" smtClean="0"/>
              <a:t> la </a:t>
            </a:r>
            <a:r>
              <a:rPr lang="en-US" dirty="0" err="1" smtClean="0"/>
              <a:t>fraude</a:t>
            </a:r>
            <a:r>
              <a:rPr lang="en-US" dirty="0" smtClean="0"/>
              <a:t> – My Digital Inspection Assistant</a:t>
            </a:r>
            <a:endParaRPr lang="en-US" dirty="0"/>
          </a:p>
        </p:txBody>
      </p:sp>
      <p:sp>
        <p:nvSpPr>
          <p:cNvPr id="3" name="Content Placeholder 2"/>
          <p:cNvSpPr>
            <a:spLocks noGrp="1"/>
          </p:cNvSpPr>
          <p:nvPr>
            <p:ph idx="1"/>
          </p:nvPr>
        </p:nvSpPr>
        <p:spPr/>
        <p:txBody>
          <a:bodyPr>
            <a:normAutofit lnSpcReduction="10000"/>
          </a:bodyPr>
          <a:lstStyle/>
          <a:p>
            <a:r>
              <a:rPr lang="en-US" dirty="0" err="1" smtClean="0"/>
              <a:t>MyDIA</a:t>
            </a:r>
            <a:r>
              <a:rPr lang="en-US" dirty="0" smtClean="0"/>
              <a:t> </a:t>
            </a:r>
            <a:r>
              <a:rPr lang="en-US" dirty="0" err="1" smtClean="0"/>
              <a:t>permet</a:t>
            </a:r>
            <a:r>
              <a:rPr lang="en-US" dirty="0" smtClean="0"/>
              <a:t> </a:t>
            </a:r>
            <a:r>
              <a:rPr lang="en-US" dirty="0" err="1" smtClean="0"/>
              <a:t>d’améliorer</a:t>
            </a:r>
            <a:r>
              <a:rPr lang="en-US" dirty="0" smtClean="0"/>
              <a:t> </a:t>
            </a:r>
            <a:r>
              <a:rPr lang="fr-FR" dirty="0"/>
              <a:t>la coopération entre les inspections dans la lutte contre la fraude </a:t>
            </a:r>
            <a:r>
              <a:rPr lang="fr-FR" dirty="0" smtClean="0"/>
              <a:t>sociale</a:t>
            </a:r>
          </a:p>
          <a:p>
            <a:r>
              <a:rPr lang="fr-FR" dirty="0"/>
              <a:t>application mobile pour les services d'inspection de l’ONSS, de l’ONEM</a:t>
            </a:r>
            <a:r>
              <a:rPr lang="fr-FR" dirty="0" smtClean="0"/>
              <a:t>, </a:t>
            </a:r>
            <a:r>
              <a:rPr lang="fr-FR" dirty="0"/>
              <a:t>du SPF ETCS, de l’INAMI et </a:t>
            </a:r>
            <a:r>
              <a:rPr lang="fr-FR" dirty="0" smtClean="0"/>
              <a:t>de </a:t>
            </a:r>
            <a:r>
              <a:rPr lang="fr-FR" dirty="0"/>
              <a:t>l’INASTI pour consulter les données d'identification de </a:t>
            </a:r>
            <a:r>
              <a:rPr lang="fr-FR" dirty="0" smtClean="0"/>
              <a:t>diverses sources de données</a:t>
            </a:r>
          </a:p>
          <a:p>
            <a:pPr lvl="1"/>
            <a:r>
              <a:rPr lang="fr-FR" dirty="0" smtClean="0"/>
              <a:t>Registre national et registres BCSS</a:t>
            </a:r>
          </a:p>
          <a:p>
            <a:pPr lvl="1"/>
            <a:r>
              <a:rPr lang="fr-FR" dirty="0" smtClean="0"/>
              <a:t>fichier du personnel</a:t>
            </a:r>
          </a:p>
          <a:p>
            <a:pPr lvl="1"/>
            <a:r>
              <a:rPr lang="fr-FR" dirty="0" smtClean="0"/>
              <a:t>secteur du chômage</a:t>
            </a:r>
          </a:p>
          <a:p>
            <a:pPr lvl="1"/>
            <a:r>
              <a:rPr lang="fr-FR" dirty="0" smtClean="0"/>
              <a:t>secteur des indépendants</a:t>
            </a:r>
          </a:p>
          <a:p>
            <a:pPr lvl="1"/>
            <a:r>
              <a:rPr lang="en-US" dirty="0" smtClean="0"/>
              <a:t>LIMOSA</a:t>
            </a:r>
          </a:p>
          <a:p>
            <a:r>
              <a:rPr lang="en-US" dirty="0" err="1" smtClean="0"/>
              <a:t>en</a:t>
            </a:r>
            <a:r>
              <a:rPr lang="en-US" dirty="0" smtClean="0"/>
              <a:t> 2022, </a:t>
            </a:r>
            <a:r>
              <a:rPr lang="en-US" dirty="0" err="1" smtClean="0"/>
              <a:t>nouvelles</a:t>
            </a:r>
            <a:r>
              <a:rPr lang="en-US" dirty="0" smtClean="0"/>
              <a:t> sources de </a:t>
            </a:r>
            <a:r>
              <a:rPr lang="en-US" dirty="0" err="1" smtClean="0"/>
              <a:t>données</a:t>
            </a:r>
            <a:r>
              <a:rPr lang="en-US" dirty="0" smtClean="0"/>
              <a:t> </a:t>
            </a:r>
            <a:r>
              <a:rPr lang="en-US" dirty="0" err="1" smtClean="0"/>
              <a:t>consultables</a:t>
            </a:r>
            <a:endParaRPr lang="en-US" dirty="0" smtClean="0"/>
          </a:p>
          <a:p>
            <a:pPr lvl="1"/>
            <a:r>
              <a:rPr lang="nl-NL" dirty="0" err="1"/>
              <a:t>DmfA</a:t>
            </a:r>
            <a:endParaRPr lang="nl-NL" dirty="0"/>
          </a:p>
          <a:p>
            <a:pPr lvl="1"/>
            <a:r>
              <a:rPr lang="nl-NL" dirty="0" smtClean="0"/>
              <a:t>SPF </a:t>
            </a:r>
            <a:r>
              <a:rPr lang="nl-NL" dirty="0" err="1" smtClean="0"/>
              <a:t>Mobilité</a:t>
            </a:r>
            <a:endParaRPr lang="nl-NL" dirty="0"/>
          </a:p>
          <a:p>
            <a:pPr lvl="1"/>
            <a:r>
              <a:rPr lang="nl-NL" dirty="0" err="1" smtClean="0"/>
              <a:t>Données</a:t>
            </a:r>
            <a:r>
              <a:rPr lang="nl-NL" dirty="0" smtClean="0"/>
              <a:t> </a:t>
            </a:r>
            <a:r>
              <a:rPr lang="nl-NL" dirty="0" err="1" smtClean="0"/>
              <a:t>maladie</a:t>
            </a:r>
            <a:r>
              <a:rPr lang="nl-NL" dirty="0" smtClean="0"/>
              <a:t> et </a:t>
            </a:r>
            <a:r>
              <a:rPr lang="nl-NL" dirty="0" err="1" smtClean="0"/>
              <a:t>invalidité</a:t>
            </a:r>
            <a:endParaRPr lang="nl-NL" dirty="0"/>
          </a:p>
          <a:p>
            <a:pPr lvl="1"/>
            <a:r>
              <a:rPr lang="nl-NL" dirty="0"/>
              <a:t>Single </a:t>
            </a:r>
            <a:r>
              <a:rPr lang="nl-NL" dirty="0" smtClean="0"/>
              <a:t>Permit</a:t>
            </a:r>
            <a:endParaRPr lang="nl-NL" dirty="0"/>
          </a:p>
        </p:txBody>
      </p:sp>
    </p:spTree>
    <p:extLst>
      <p:ext uri="{BB962C8B-B14F-4D97-AF65-F5344CB8AC3E}">
        <p14:creationId xmlns:p14="http://schemas.microsoft.com/office/powerpoint/2010/main" val="125255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Attentes</a:t>
            </a:r>
            <a:r>
              <a:rPr lang="en-US" dirty="0" smtClean="0"/>
              <a:t> &gt; des </a:t>
            </a:r>
            <a:r>
              <a:rPr lang="en-US" dirty="0" err="1" smtClean="0"/>
              <a:t>autorités</a:t>
            </a:r>
            <a:endParaRPr lang="en-US" dirty="0"/>
          </a:p>
        </p:txBody>
      </p:sp>
      <p:sp>
        <p:nvSpPr>
          <p:cNvPr id="3" name="Content Placeholder 2"/>
          <p:cNvSpPr>
            <a:spLocks noGrp="1"/>
          </p:cNvSpPr>
          <p:nvPr>
            <p:ph idx="1"/>
          </p:nvPr>
        </p:nvSpPr>
        <p:spPr/>
        <p:txBody>
          <a:bodyPr>
            <a:normAutofit fontScale="92500" lnSpcReduction="10000"/>
          </a:bodyPr>
          <a:lstStyle/>
          <a:p>
            <a:r>
              <a:rPr lang="nl-NL" sz="2000" dirty="0" smtClean="0"/>
              <a:t>des </a:t>
            </a:r>
            <a:r>
              <a:rPr lang="nl-NL" sz="2000" dirty="0"/>
              <a:t>citoyens et des </a:t>
            </a:r>
            <a:r>
              <a:rPr lang="nl-NL" sz="2000" dirty="0" err="1"/>
              <a:t>entreprises</a:t>
            </a:r>
            <a:r>
              <a:rPr lang="nl-NL" sz="2000" dirty="0"/>
              <a:t> </a:t>
            </a:r>
            <a:r>
              <a:rPr lang="nl-NL" sz="2000" dirty="0" err="1"/>
              <a:t>satisfaits</a:t>
            </a:r>
            <a:r>
              <a:rPr lang="nl-NL" sz="2000" dirty="0"/>
              <a:t> par des services </a:t>
            </a:r>
            <a:r>
              <a:rPr lang="nl-NL" sz="2000" dirty="0" err="1"/>
              <a:t>intégrés</a:t>
            </a:r>
            <a:r>
              <a:rPr lang="nl-NL" sz="2000" dirty="0"/>
              <a:t> </a:t>
            </a:r>
            <a:r>
              <a:rPr lang="nl-NL" dirty="0" err="1"/>
              <a:t>qui</a:t>
            </a:r>
            <a:r>
              <a:rPr lang="nl-NL" dirty="0"/>
              <a:t> </a:t>
            </a:r>
            <a:r>
              <a:rPr lang="nl-NL" dirty="0" err="1"/>
              <a:t>répondent</a:t>
            </a:r>
            <a:r>
              <a:rPr lang="nl-NL" dirty="0"/>
              <a:t> à </a:t>
            </a:r>
            <a:r>
              <a:rPr lang="nl-NL" dirty="0" err="1"/>
              <a:t>leurs</a:t>
            </a:r>
            <a:r>
              <a:rPr lang="nl-NL" dirty="0"/>
              <a:t> </a:t>
            </a:r>
            <a:r>
              <a:rPr lang="nl-NL" dirty="0" err="1" smtClean="0"/>
              <a:t>attentes</a:t>
            </a:r>
            <a:r>
              <a:rPr lang="nl-NL" dirty="0" smtClean="0"/>
              <a:t>, </a:t>
            </a:r>
            <a:r>
              <a:rPr lang="nl-NL" dirty="0" err="1"/>
              <a:t>avec</a:t>
            </a:r>
            <a:r>
              <a:rPr lang="nl-NL" dirty="0"/>
              <a:t> des charges </a:t>
            </a:r>
            <a:r>
              <a:rPr lang="nl-NL" dirty="0" err="1"/>
              <a:t>administratives</a:t>
            </a:r>
            <a:r>
              <a:rPr lang="nl-NL" dirty="0"/>
              <a:t> </a:t>
            </a:r>
            <a:r>
              <a:rPr lang="nl-NL" dirty="0" err="1"/>
              <a:t>minimales</a:t>
            </a:r>
            <a:r>
              <a:rPr lang="nl-NL" dirty="0"/>
              <a:t> </a:t>
            </a:r>
          </a:p>
          <a:p>
            <a:r>
              <a:rPr lang="nl-NL" dirty="0" err="1" smtClean="0"/>
              <a:t>maximaliser</a:t>
            </a:r>
            <a:r>
              <a:rPr lang="nl-NL" dirty="0" smtClean="0"/>
              <a:t> </a:t>
            </a:r>
            <a:r>
              <a:rPr lang="nl-NL" dirty="0" err="1"/>
              <a:t>l’efficacité</a:t>
            </a:r>
            <a:r>
              <a:rPr lang="nl-NL" dirty="0"/>
              <a:t> des </a:t>
            </a:r>
            <a:r>
              <a:rPr lang="nl-NL" dirty="0" err="1"/>
              <a:t>politiques</a:t>
            </a:r>
            <a:r>
              <a:rPr lang="nl-NL" dirty="0"/>
              <a:t> </a:t>
            </a:r>
            <a:r>
              <a:rPr lang="nl-NL" dirty="0" err="1"/>
              <a:t>sociales</a:t>
            </a:r>
            <a:endParaRPr lang="nl-NL" dirty="0"/>
          </a:p>
          <a:p>
            <a:r>
              <a:rPr lang="nl-NL" dirty="0" err="1" smtClean="0"/>
              <a:t>un</a:t>
            </a:r>
            <a:r>
              <a:rPr lang="nl-NL" dirty="0" smtClean="0"/>
              <a:t> </a:t>
            </a:r>
            <a:r>
              <a:rPr lang="nl-NL" dirty="0" err="1"/>
              <a:t>contrôle</a:t>
            </a:r>
            <a:r>
              <a:rPr lang="nl-NL" dirty="0"/>
              <a:t> des </a:t>
            </a:r>
            <a:r>
              <a:rPr lang="nl-NL" dirty="0" err="1"/>
              <a:t>coûts</a:t>
            </a:r>
            <a:r>
              <a:rPr lang="nl-NL" dirty="0"/>
              <a:t> pour </a:t>
            </a:r>
            <a:r>
              <a:rPr lang="nl-NL" dirty="0" err="1"/>
              <a:t>toutes</a:t>
            </a:r>
            <a:r>
              <a:rPr lang="nl-NL" dirty="0"/>
              <a:t> les </a:t>
            </a:r>
            <a:r>
              <a:rPr lang="nl-NL" dirty="0" err="1"/>
              <a:t>parties</a:t>
            </a:r>
            <a:r>
              <a:rPr lang="nl-NL" dirty="0"/>
              <a:t> </a:t>
            </a:r>
            <a:r>
              <a:rPr lang="nl-NL" dirty="0" err="1"/>
              <a:t>concernées</a:t>
            </a:r>
            <a:endParaRPr lang="nl-NL" dirty="0"/>
          </a:p>
          <a:p>
            <a:r>
              <a:rPr lang="fr-FR" dirty="0" smtClean="0"/>
              <a:t>optimaliser </a:t>
            </a:r>
            <a:r>
              <a:rPr lang="fr-FR" dirty="0"/>
              <a:t>l’efficience du fonctionnement des autorités publiques et des instances privées chargées de missions d'intérêt public</a:t>
            </a:r>
          </a:p>
          <a:p>
            <a:r>
              <a:rPr lang="nl-NL" dirty="0" err="1"/>
              <a:t>une</a:t>
            </a:r>
            <a:r>
              <a:rPr lang="nl-NL" dirty="0"/>
              <a:t> </a:t>
            </a:r>
            <a:r>
              <a:rPr lang="nl-NL" dirty="0" err="1"/>
              <a:t>utilisation</a:t>
            </a:r>
            <a:r>
              <a:rPr lang="nl-NL" dirty="0"/>
              <a:t> </a:t>
            </a:r>
            <a:r>
              <a:rPr lang="nl-NL" dirty="0" err="1"/>
              <a:t>pro-active</a:t>
            </a:r>
            <a:r>
              <a:rPr lang="nl-NL" dirty="0"/>
              <a:t> de </a:t>
            </a:r>
            <a:r>
              <a:rPr lang="nl-NL" dirty="0" err="1"/>
              <a:t>l’information</a:t>
            </a:r>
            <a:r>
              <a:rPr lang="nl-NL" dirty="0"/>
              <a:t> pour</a:t>
            </a:r>
          </a:p>
          <a:p>
            <a:pPr lvl="1"/>
            <a:r>
              <a:rPr lang="nl-NL" dirty="0" err="1"/>
              <a:t>l’octroi</a:t>
            </a:r>
            <a:r>
              <a:rPr lang="nl-NL" dirty="0"/>
              <a:t> </a:t>
            </a:r>
            <a:r>
              <a:rPr lang="nl-NL" dirty="0" err="1"/>
              <a:t>automatique</a:t>
            </a:r>
            <a:r>
              <a:rPr lang="nl-NL" dirty="0"/>
              <a:t> de </a:t>
            </a:r>
            <a:r>
              <a:rPr lang="nl-NL" dirty="0" err="1"/>
              <a:t>droits</a:t>
            </a:r>
            <a:r>
              <a:rPr lang="nl-NL" dirty="0"/>
              <a:t> </a:t>
            </a:r>
          </a:p>
          <a:p>
            <a:pPr lvl="1"/>
            <a:r>
              <a:rPr lang="nl-NL" dirty="0"/>
              <a:t>la pré-</a:t>
            </a:r>
            <a:r>
              <a:rPr lang="nl-NL" dirty="0" err="1"/>
              <a:t>introduction</a:t>
            </a:r>
            <a:r>
              <a:rPr lang="nl-NL" dirty="0"/>
              <a:t> de </a:t>
            </a:r>
            <a:r>
              <a:rPr lang="nl-NL" dirty="0" err="1"/>
              <a:t>données</a:t>
            </a:r>
            <a:r>
              <a:rPr lang="nl-NL" dirty="0"/>
              <a:t> </a:t>
            </a:r>
            <a:r>
              <a:rPr lang="nl-NL" dirty="0" err="1"/>
              <a:t>lors</a:t>
            </a:r>
            <a:r>
              <a:rPr lang="nl-NL" dirty="0"/>
              <a:t> de la collecte </a:t>
            </a:r>
            <a:r>
              <a:rPr lang="nl-NL" dirty="0" err="1"/>
              <a:t>d’informations</a:t>
            </a:r>
            <a:endParaRPr lang="nl-NL" dirty="0"/>
          </a:p>
          <a:p>
            <a:pPr lvl="1"/>
            <a:r>
              <a:rPr lang="fr-FR" dirty="0"/>
              <a:t>la communication d’informations ciblées aux intéressés</a:t>
            </a:r>
            <a:endParaRPr lang="nl-NL" dirty="0"/>
          </a:p>
          <a:p>
            <a:r>
              <a:rPr lang="fr-FR" dirty="0" smtClean="0"/>
              <a:t>un </a:t>
            </a:r>
            <a:r>
              <a:rPr lang="fr-FR" dirty="0"/>
              <a:t>soutien approprié à la politique</a:t>
            </a:r>
          </a:p>
          <a:p>
            <a:r>
              <a:rPr lang="fr-FR" dirty="0"/>
              <a:t>promouvoir l’inclusion sociale</a:t>
            </a:r>
          </a:p>
          <a:p>
            <a:r>
              <a:rPr lang="fr-FR" dirty="0"/>
              <a:t>éviter et lutter contre la fraude</a:t>
            </a:r>
          </a:p>
          <a:p>
            <a:pPr marL="0" indent="0">
              <a:buNone/>
            </a:pPr>
            <a:endParaRPr lang="nl-NL" dirty="0"/>
          </a:p>
          <a:p>
            <a:endParaRPr lang="en-US" dirty="0"/>
          </a:p>
        </p:txBody>
      </p:sp>
    </p:spTree>
    <p:extLst>
      <p:ext uri="{BB962C8B-B14F-4D97-AF65-F5344CB8AC3E}">
        <p14:creationId xmlns:p14="http://schemas.microsoft.com/office/powerpoint/2010/main" val="38203102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Cartes </a:t>
            </a:r>
            <a:r>
              <a:rPr lang="fr-BE" dirty="0" err="1"/>
              <a:t>isi</a:t>
            </a:r>
            <a:r>
              <a:rPr lang="fr-BE" dirty="0"/>
              <a:t>+</a:t>
            </a:r>
            <a:endParaRPr lang="en-US" dirty="0"/>
          </a:p>
        </p:txBody>
      </p:sp>
      <p:sp>
        <p:nvSpPr>
          <p:cNvPr id="3" name="Content Placeholder 2"/>
          <p:cNvSpPr>
            <a:spLocks noGrp="1"/>
          </p:cNvSpPr>
          <p:nvPr>
            <p:ph idx="1"/>
          </p:nvPr>
        </p:nvSpPr>
        <p:spPr/>
        <p:txBody>
          <a:bodyPr>
            <a:normAutofit/>
          </a:bodyPr>
          <a:lstStyle/>
          <a:p>
            <a:r>
              <a:rPr lang="fr-FR" dirty="0"/>
              <a:t>système mis en place pour </a:t>
            </a:r>
            <a:endParaRPr lang="fr-FR" dirty="0" smtClean="0"/>
          </a:p>
          <a:p>
            <a:pPr lvl="1"/>
            <a:r>
              <a:rPr lang="fr-FR" dirty="0"/>
              <a:t>la consultation en ligne sécurisée et en temps réel des données administratives gérées par les organismes assureurs via </a:t>
            </a:r>
            <a:r>
              <a:rPr lang="fr-FR" dirty="0" err="1"/>
              <a:t>MyCareNet</a:t>
            </a:r>
            <a:endParaRPr lang="fr-FR" dirty="0"/>
          </a:p>
          <a:p>
            <a:pPr lvl="1"/>
            <a:r>
              <a:rPr lang="fr-FR" dirty="0"/>
              <a:t>l’identification certaine via le NISS, disponible sur les titre d’identité électroniques  et sur la carte résiduaire </a:t>
            </a:r>
            <a:r>
              <a:rPr lang="fr-FR" dirty="0" err="1"/>
              <a:t>isi</a:t>
            </a:r>
            <a:r>
              <a:rPr lang="fr-FR" dirty="0"/>
              <a:t>+</a:t>
            </a:r>
          </a:p>
          <a:p>
            <a:r>
              <a:rPr lang="fr-FR" dirty="0"/>
              <a:t>la carte </a:t>
            </a:r>
            <a:r>
              <a:rPr lang="fr-FR" dirty="0" err="1"/>
              <a:t>isi</a:t>
            </a:r>
            <a:r>
              <a:rPr lang="fr-FR" dirty="0"/>
              <a:t>+ est distribuée </a:t>
            </a:r>
            <a:endParaRPr lang="fr-FR" dirty="0" smtClean="0"/>
          </a:p>
          <a:p>
            <a:pPr lvl="1"/>
            <a:r>
              <a:rPr lang="fr-FR" dirty="0"/>
              <a:t>aux personnes qui ne peuvent pas disposer d’un titre d’identité électronique et qui disposent d’une couverture sociale pour se faire soigner en Belgique</a:t>
            </a:r>
          </a:p>
          <a:p>
            <a:pPr lvl="2"/>
            <a:r>
              <a:rPr lang="fr-FR" dirty="0"/>
              <a:t>les frontaliers qui habitent à l’étranger et travaillent en Belgique </a:t>
            </a:r>
          </a:p>
          <a:p>
            <a:pPr lvl="2"/>
            <a:r>
              <a:rPr lang="fr-FR" dirty="0"/>
              <a:t>les personnes pensionnées de nationalité étrangère qui sont parties à l’étranger après avoir travaillé en Belgique et cotisé au système belge de sécurité sociale</a:t>
            </a:r>
          </a:p>
          <a:p>
            <a:pPr lvl="1"/>
            <a:r>
              <a:rPr lang="fr-FR" dirty="0"/>
              <a:t>à tous les enfants &lt; 12 ans </a:t>
            </a:r>
          </a:p>
          <a:p>
            <a:r>
              <a:rPr lang="fr-FR" dirty="0"/>
              <a:t>&gt; </a:t>
            </a:r>
            <a:r>
              <a:rPr lang="fr-FR" dirty="0" smtClean="0">
                <a:solidFill>
                  <a:srgbClr val="008CB2"/>
                </a:solidFill>
              </a:rPr>
              <a:t>2,3</a:t>
            </a:r>
            <a:r>
              <a:rPr lang="fr-FR" dirty="0" smtClean="0"/>
              <a:t> </a:t>
            </a:r>
            <a:r>
              <a:rPr lang="fr-FR" dirty="0"/>
              <a:t>millions de cartes </a:t>
            </a:r>
            <a:r>
              <a:rPr lang="fr-FR" dirty="0" err="1"/>
              <a:t>isi</a:t>
            </a:r>
            <a:r>
              <a:rPr lang="fr-FR" dirty="0"/>
              <a:t>+ ont été produites (dont </a:t>
            </a:r>
            <a:r>
              <a:rPr lang="fr-FR" dirty="0" smtClean="0">
                <a:solidFill>
                  <a:srgbClr val="008CB2"/>
                </a:solidFill>
              </a:rPr>
              <a:t>160.876</a:t>
            </a:r>
            <a:r>
              <a:rPr lang="fr-FR" dirty="0" smtClean="0"/>
              <a:t> </a:t>
            </a:r>
            <a:r>
              <a:rPr lang="fr-FR" dirty="0"/>
              <a:t>en </a:t>
            </a:r>
            <a:r>
              <a:rPr lang="fr-FR" dirty="0" smtClean="0"/>
              <a:t>2022)</a:t>
            </a:r>
            <a:endParaRPr lang="fr-FR" dirty="0"/>
          </a:p>
        </p:txBody>
      </p:sp>
    </p:spTree>
    <p:extLst>
      <p:ext uri="{BB962C8B-B14F-4D97-AF65-F5344CB8AC3E}">
        <p14:creationId xmlns:p14="http://schemas.microsoft.com/office/powerpoint/2010/main" val="36536391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Cartes </a:t>
            </a:r>
            <a:r>
              <a:rPr lang="fr-BE" dirty="0" err="1" smtClean="0"/>
              <a:t>isi</a:t>
            </a:r>
            <a:r>
              <a:rPr lang="fr-BE" dirty="0"/>
              <a:t>+</a:t>
            </a:r>
            <a:endParaRPr lang="en-US" baseline="30000"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5" y="1650252"/>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6456040" y="1412777"/>
            <a:ext cx="3456384" cy="2332725"/>
            <a:chOff x="1641575" y="1628775"/>
            <a:chExt cx="7200800" cy="4859849"/>
          </a:xfrm>
        </p:grpSpPr>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1641575" y="1936090"/>
              <a:ext cx="2100233" cy="4552534"/>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a:p>
            <a:p>
              <a:pPr eaLnBrk="1" hangingPunct="1">
                <a:spcBef>
                  <a:spcPct val="0"/>
                </a:spcBef>
                <a:buFontTx/>
                <a:buNone/>
              </a:pPr>
              <a:r>
                <a:rPr lang="fr-BE" altLang="en-US" sz="1000" b="1" dirty="0" err="1"/>
                <a:t>Code-barre</a:t>
              </a:r>
              <a:endParaRPr lang="fr-BE" altLang="en-US" sz="1000" b="1" dirty="0"/>
            </a:p>
            <a:p>
              <a:pPr eaLnBrk="1" hangingPunct="1">
                <a:spcBef>
                  <a:spcPct val="0"/>
                </a:spcBef>
                <a:buFontTx/>
                <a:buNone/>
              </a:pPr>
              <a:endParaRPr lang="fr-BE" altLang="en-US" sz="1000" dirty="0"/>
            </a:p>
            <a:p>
              <a:pPr eaLnBrk="1" hangingPunct="1">
                <a:spcBef>
                  <a:spcPct val="0"/>
                </a:spcBef>
                <a:buFontTx/>
                <a:buNone/>
              </a:pPr>
              <a:r>
                <a:rPr lang="fr-BE" altLang="en-US" sz="1000" dirty="0"/>
                <a:t>reprise </a:t>
              </a:r>
            </a:p>
            <a:p>
              <a:pPr eaLnBrk="1" hangingPunct="1">
                <a:spcBef>
                  <a:spcPct val="0"/>
                </a:spcBef>
                <a:buFontTx/>
                <a:buNone/>
              </a:pPr>
              <a:r>
                <a:rPr lang="fr-BE" altLang="en-US" sz="1000" dirty="0"/>
                <a:t>des </a:t>
              </a:r>
            </a:p>
            <a:p>
              <a:pPr eaLnBrk="1" hangingPunct="1">
                <a:spcBef>
                  <a:spcPct val="0"/>
                </a:spcBef>
                <a:buFontTx/>
                <a:buNone/>
              </a:pPr>
              <a:r>
                <a:rPr lang="fr-BE" altLang="en-US" sz="1000" dirty="0"/>
                <a:t>données:</a:t>
              </a:r>
            </a:p>
            <a:p>
              <a:pPr eaLnBrk="1" hangingPunct="1">
                <a:spcBef>
                  <a:spcPct val="0"/>
                </a:spcBef>
                <a:buFontTx/>
                <a:buNone/>
              </a:pPr>
              <a:r>
                <a:rPr lang="fr-BE" altLang="en-US" sz="1000" dirty="0"/>
                <a:t>NISS</a:t>
              </a:r>
            </a:p>
            <a:p>
              <a:pPr eaLnBrk="1" hangingPunct="1">
                <a:spcBef>
                  <a:spcPct val="0"/>
                </a:spcBef>
                <a:buFontTx/>
                <a:buNone/>
              </a:pPr>
              <a:r>
                <a:rPr lang="fr-BE" altLang="en-US" sz="1000" dirty="0"/>
                <a:t>n° de carte</a:t>
              </a:r>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fr-BE" altLang="en-US" sz="1000" dirty="0"/>
            </a:p>
            <a:p>
              <a:pPr eaLnBrk="1" hangingPunct="1">
                <a:spcBef>
                  <a:spcPct val="0"/>
                </a:spcBef>
                <a:buFontTx/>
                <a:buNone/>
              </a:pPr>
              <a:endParaRPr lang="en-US" altLang="en-US" sz="1800" dirty="0"/>
            </a:p>
          </p:txBody>
        </p:sp>
      </p:grpSp>
      <p:grpSp>
        <p:nvGrpSpPr>
          <p:cNvPr id="15" name="Group 14"/>
          <p:cNvGrpSpPr/>
          <p:nvPr/>
        </p:nvGrpSpPr>
        <p:grpSpPr>
          <a:xfrm>
            <a:off x="3453196" y="3818006"/>
            <a:ext cx="5379109" cy="2851355"/>
            <a:chOff x="179388" y="1268413"/>
            <a:chExt cx="8538268" cy="4525962"/>
          </a:xfrm>
        </p:grpSpPr>
        <p:pic>
          <p:nvPicPr>
            <p:cNvPr id="16"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268413"/>
              <a:ext cx="64531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p:cNvSpPr txBox="1">
              <a:spLocks noChangeArrowheads="1"/>
            </p:cNvSpPr>
            <p:nvPr/>
          </p:nvSpPr>
          <p:spPr bwMode="auto">
            <a:xfrm>
              <a:off x="3419475" y="2276475"/>
              <a:ext cx="5298181" cy="2589233"/>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None/>
              </a:pPr>
              <a:endParaRPr lang="fr-BE" altLang="en-US" sz="1000" b="1" dirty="0"/>
            </a:p>
            <a:p>
              <a:pPr marL="2243138" indent="-180975" defTabSz="223838" eaLnBrk="1" hangingPunct="1">
                <a:spcBef>
                  <a:spcPct val="0"/>
                </a:spcBef>
                <a:buNone/>
              </a:pPr>
              <a:r>
                <a:rPr lang="fr-BE" altLang="en-US" sz="1000" b="1" dirty="0" err="1"/>
                <a:t>Datamatrix</a:t>
              </a:r>
              <a:endParaRPr lang="fr-BE" altLang="en-US" sz="1000" b="1" dirty="0"/>
            </a:p>
            <a:p>
              <a:pPr marL="2243138" indent="-180975" eaLnBrk="1" hangingPunct="1">
                <a:spcBef>
                  <a:spcPct val="0"/>
                </a:spcBef>
                <a:buNone/>
              </a:pPr>
              <a:endParaRPr lang="fr-BE" altLang="en-US" sz="1000" dirty="0"/>
            </a:p>
            <a:p>
              <a:pPr marL="2243138" indent="-180975" eaLnBrk="1" hangingPunct="1">
                <a:spcBef>
                  <a:spcPct val="0"/>
                </a:spcBef>
                <a:buNone/>
              </a:pPr>
              <a:r>
                <a:rPr lang="fr-BE" altLang="en-US" sz="1000" dirty="0"/>
                <a:t>nom	</a:t>
              </a:r>
            </a:p>
            <a:p>
              <a:pPr marL="2243138" indent="-180975" eaLnBrk="1" hangingPunct="1">
                <a:spcBef>
                  <a:spcPct val="0"/>
                </a:spcBef>
                <a:buNone/>
              </a:pPr>
              <a:r>
                <a:rPr lang="fr-BE" altLang="en-US" sz="1000" dirty="0"/>
                <a:t>prénom</a:t>
              </a:r>
            </a:p>
            <a:p>
              <a:pPr marL="2243138" indent="-180975" eaLnBrk="1" hangingPunct="1">
                <a:spcBef>
                  <a:spcPct val="0"/>
                </a:spcBef>
                <a:buNone/>
              </a:pPr>
              <a:r>
                <a:rPr lang="fr-BE" altLang="en-US" sz="1000" dirty="0"/>
                <a:t>NISS</a:t>
              </a:r>
            </a:p>
            <a:p>
              <a:pPr marL="2243138" indent="-180975" eaLnBrk="1" hangingPunct="1">
                <a:spcBef>
                  <a:spcPct val="0"/>
                </a:spcBef>
                <a:buNone/>
              </a:pPr>
              <a:r>
                <a:rPr lang="fr-BE" altLang="en-US" sz="1000" dirty="0"/>
                <a:t>date de naissance</a:t>
              </a:r>
            </a:p>
            <a:p>
              <a:pPr marL="2243138" indent="-180975" eaLnBrk="1" hangingPunct="1">
                <a:spcBef>
                  <a:spcPct val="0"/>
                </a:spcBef>
                <a:buNone/>
              </a:pPr>
              <a:r>
                <a:rPr lang="fr-BE" altLang="en-US" sz="1000" dirty="0"/>
                <a:t>sexe</a:t>
              </a:r>
            </a:p>
            <a:p>
              <a:pPr marL="2243138" indent="-180975" eaLnBrk="1" hangingPunct="1">
                <a:spcBef>
                  <a:spcPct val="0"/>
                </a:spcBef>
                <a:buNone/>
              </a:pPr>
              <a:r>
                <a:rPr lang="fr-BE" altLang="en-US" sz="1000" dirty="0"/>
                <a:t>dates  de validité</a:t>
              </a:r>
            </a:p>
            <a:p>
              <a:pPr marL="2243138" indent="-180975" eaLnBrk="1" hangingPunct="1">
                <a:spcBef>
                  <a:spcPct val="0"/>
                </a:spcBef>
                <a:buNone/>
              </a:pPr>
              <a:r>
                <a:rPr lang="fr-BE" altLang="en-US" sz="1000" dirty="0"/>
                <a:t>n° de la carte</a:t>
              </a:r>
              <a:endParaRPr lang="fr-BE" altLang="en-US" sz="1800" dirty="0"/>
            </a:p>
          </p:txBody>
        </p:sp>
      </p:grpSp>
    </p:spTree>
    <p:extLst>
      <p:ext uri="{BB962C8B-B14F-4D97-AF65-F5344CB8AC3E}">
        <p14:creationId xmlns:p14="http://schemas.microsoft.com/office/powerpoint/2010/main" val="41996533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1370" y="1928107"/>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51584" y="5589241"/>
            <a:ext cx="7560840" cy="646331"/>
          </a:xfrm>
          <a:prstGeom prst="rect">
            <a:avLst/>
          </a:prstGeom>
          <a:noFill/>
        </p:spPr>
        <p:txBody>
          <a:bodyPr wrap="square" rtlCol="0">
            <a:spAutoFit/>
          </a:bodyPr>
          <a:lstStyle/>
          <a:p>
            <a:endParaRPr lang="fr-BE" dirty="0"/>
          </a:p>
          <a:p>
            <a:pPr marL="285750" indent="-285750">
              <a:buBlip>
                <a:blip r:embed="rId4"/>
              </a:buBlip>
            </a:pPr>
            <a:r>
              <a:rPr lang="fr-BE" dirty="0">
                <a:hlinkClick r:id="rId5"/>
              </a:rPr>
              <a:t>https://www.gcloud.belgium.be/fr/index.html</a:t>
            </a:r>
            <a:endParaRPr lang="fr-BE" dirty="0"/>
          </a:p>
        </p:txBody>
      </p:sp>
    </p:spTree>
    <p:extLst>
      <p:ext uri="{BB962C8B-B14F-4D97-AF65-F5344CB8AC3E}">
        <p14:creationId xmlns:p14="http://schemas.microsoft.com/office/powerpoint/2010/main" val="24338386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 - Synergies </a:t>
            </a:r>
            <a:endParaRPr lang="fr-BE" dirty="0"/>
          </a:p>
        </p:txBody>
      </p:sp>
      <p:grpSp>
        <p:nvGrpSpPr>
          <p:cNvPr id="5" name="Group 4"/>
          <p:cNvGrpSpPr>
            <a:grpSpLocks noChangeAspect="1"/>
          </p:cNvGrpSpPr>
          <p:nvPr/>
        </p:nvGrpSpPr>
        <p:grpSpPr>
          <a:xfrm>
            <a:off x="1991545" y="1388206"/>
            <a:ext cx="8054995" cy="5297922"/>
            <a:chOff x="107504" y="698367"/>
            <a:chExt cx="8859375" cy="5826977"/>
          </a:xfrm>
        </p:grpSpPr>
        <p:sp>
          <p:nvSpPr>
            <p:cNvPr id="6" name="Rounded Rectangle 5"/>
            <p:cNvSpPr/>
            <p:nvPr/>
          </p:nvSpPr>
          <p:spPr>
            <a:xfrm>
              <a:off x="107504" y="1844824"/>
              <a:ext cx="8640960" cy="4680520"/>
            </a:xfrm>
            <a:prstGeom prst="roundRect">
              <a:avLst>
                <a:gd name="adj" fmla="val 2806"/>
              </a:avLst>
            </a:prstGeom>
            <a:solidFill>
              <a:srgbClr val="92D050"/>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defRPr/>
              </a:pPr>
              <a:endParaRPr lang="nl-BE" sz="2400" dirty="0">
                <a:solidFill>
                  <a:srgbClr val="364C9D"/>
                </a:solidFill>
                <a:latin typeface="Calibri"/>
              </a:endParaRPr>
            </a:p>
          </p:txBody>
        </p:sp>
        <p:sp>
          <p:nvSpPr>
            <p:cNvPr id="7" name="Rounded Rectangle 6"/>
            <p:cNvSpPr/>
            <p:nvPr/>
          </p:nvSpPr>
          <p:spPr>
            <a:xfrm>
              <a:off x="17951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8" name="Rounded Rectangle 7"/>
            <p:cNvSpPr/>
            <p:nvPr/>
          </p:nvSpPr>
          <p:spPr>
            <a:xfrm>
              <a:off x="125963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9" name="Rounded Rectangle 8"/>
            <p:cNvSpPr/>
            <p:nvPr/>
          </p:nvSpPr>
          <p:spPr>
            <a:xfrm>
              <a:off x="565212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0" name="Rounded Rectangle 9"/>
            <p:cNvSpPr/>
            <p:nvPr/>
          </p:nvSpPr>
          <p:spPr>
            <a:xfrm>
              <a:off x="673224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1" name="Rounded Rectangle 10"/>
            <p:cNvSpPr/>
            <p:nvPr/>
          </p:nvSpPr>
          <p:spPr>
            <a:xfrm>
              <a:off x="7812360"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2" name="Rounded Rectangle 11"/>
            <p:cNvSpPr/>
            <p:nvPr/>
          </p:nvSpPr>
          <p:spPr>
            <a:xfrm>
              <a:off x="2339752"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3" name="Rounded Rectangle 12"/>
            <p:cNvSpPr/>
            <p:nvPr/>
          </p:nvSpPr>
          <p:spPr>
            <a:xfrm>
              <a:off x="3436281"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4" name="Rounded Rectangle 13"/>
            <p:cNvSpPr/>
            <p:nvPr/>
          </p:nvSpPr>
          <p:spPr>
            <a:xfrm>
              <a:off x="4544199" y="872716"/>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fr-BE">
                <a:solidFill>
                  <a:srgbClr val="364C9D"/>
                </a:solidFill>
                <a:latin typeface="Calibri"/>
              </a:endParaRPr>
            </a:p>
          </p:txBody>
        </p:sp>
        <p:sp>
          <p:nvSpPr>
            <p:cNvPr id="15" name="Rounded Rectangle 14"/>
            <p:cNvSpPr/>
            <p:nvPr/>
          </p:nvSpPr>
          <p:spPr>
            <a:xfrm>
              <a:off x="160001" y="5319571"/>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fr-BE" sz="3200" b="1">
                  <a:solidFill>
                    <a:srgbClr val="364C9D"/>
                  </a:solidFill>
                  <a:latin typeface="Calibri"/>
                </a:rPr>
                <a:t>Infrastructure matérielle</a:t>
              </a:r>
            </a:p>
            <a:p>
              <a:pPr lvl="0" algn="ctr">
                <a:defRPr/>
              </a:pPr>
              <a:r>
                <a:rPr lang="fr-BE" sz="2400">
                  <a:solidFill>
                    <a:srgbClr val="364C9D"/>
                  </a:solidFill>
                  <a:latin typeface="Calibri"/>
                </a:rPr>
                <a:t>Data </a:t>
              </a:r>
              <a:r>
                <a:rPr lang="fr-BE" sz="2400">
                  <a:solidFill>
                    <a:srgbClr val="364C9D"/>
                  </a:solidFill>
                </a:rPr>
                <a:t>centers  |  Computing </a:t>
              </a:r>
              <a:r>
                <a:rPr lang="fr-BE" sz="2400">
                  <a:solidFill>
                    <a:srgbClr val="364C9D"/>
                  </a:solidFill>
                  <a:latin typeface="Calibri"/>
                </a:rPr>
                <a:t>|  Network  |  Storage</a:t>
              </a:r>
            </a:p>
          </p:txBody>
        </p:sp>
        <p:sp>
          <p:nvSpPr>
            <p:cNvPr id="16" name="Rounded Rectangle 15"/>
            <p:cNvSpPr/>
            <p:nvPr/>
          </p:nvSpPr>
          <p:spPr>
            <a:xfrm>
              <a:off x="120766" y="4190706"/>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fr-BE" sz="3200" b="1">
                  <a:solidFill>
                    <a:srgbClr val="364C9D"/>
                  </a:solidFill>
                  <a:latin typeface="Calibri"/>
                </a:rPr>
                <a:t>Infrastructure logicielle</a:t>
              </a:r>
            </a:p>
            <a:p>
              <a:pPr algn="ctr">
                <a:defRPr/>
              </a:pPr>
              <a:r>
                <a:rPr lang="fr-BE" sz="2400">
                  <a:solidFill>
                    <a:srgbClr val="364C9D"/>
                  </a:solidFill>
                  <a:latin typeface="Calibri"/>
                </a:rPr>
                <a:t>Virtualisation  |   Security   | 	Mail	|   VoIP	     | …</a:t>
              </a:r>
            </a:p>
          </p:txBody>
        </p:sp>
        <p:sp>
          <p:nvSpPr>
            <p:cNvPr id="17" name="Rounded Rectangle 16"/>
            <p:cNvSpPr/>
            <p:nvPr/>
          </p:nvSpPr>
          <p:spPr>
            <a:xfrm>
              <a:off x="179512" y="3044200"/>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defRPr/>
              </a:pPr>
              <a:r>
                <a:rPr lang="fr-BE" sz="3200" b="1">
                  <a:solidFill>
                    <a:srgbClr val="364C9D"/>
                  </a:solidFill>
                  <a:latin typeface="Calibri"/>
                </a:rPr>
                <a:t>Plateformes applicatives</a:t>
              </a:r>
            </a:p>
            <a:p>
              <a:pPr algn="ctr">
                <a:defRPr/>
              </a:pPr>
              <a:r>
                <a:rPr lang="fr-BE" sz="2400">
                  <a:solidFill>
                    <a:srgbClr val="364C9D"/>
                  </a:solidFill>
                  <a:latin typeface="Calibri"/>
                </a:rPr>
                <a:t>Open Source | IBM | Microsoft| Oracle | SAS | …</a:t>
              </a:r>
            </a:p>
          </p:txBody>
        </p:sp>
        <p:sp>
          <p:nvSpPr>
            <p:cNvPr id="18" name="Rounded Rectangle 17"/>
            <p:cNvSpPr/>
            <p:nvPr/>
          </p:nvSpPr>
          <p:spPr>
            <a:xfrm>
              <a:off x="160001" y="1914309"/>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defRPr/>
              </a:pPr>
              <a:r>
                <a:rPr lang="fr-BE" sz="3200" b="1" dirty="0">
                  <a:solidFill>
                    <a:srgbClr val="364C9D"/>
                  </a:solidFill>
                  <a:latin typeface="Calibri"/>
                </a:rPr>
                <a:t>Applications standard &amp; composants</a:t>
              </a:r>
            </a:p>
            <a:p>
              <a:pPr algn="ctr">
                <a:defRPr/>
              </a:pPr>
              <a:r>
                <a:rPr lang="fr-BE" sz="2400" dirty="0">
                  <a:solidFill>
                    <a:srgbClr val="364C9D"/>
                  </a:solidFill>
                  <a:latin typeface="Calibri"/>
                </a:rPr>
                <a:t>Site web | Gestion des accès | Logiciel de traduction | …</a:t>
              </a:r>
            </a:p>
          </p:txBody>
        </p:sp>
        <p:sp>
          <p:nvSpPr>
            <p:cNvPr id="19" name="TextBox 18"/>
            <p:cNvSpPr txBox="1"/>
            <p:nvPr/>
          </p:nvSpPr>
          <p:spPr>
            <a:xfrm rot="2777394">
              <a:off x="8135347" y="3235550"/>
              <a:ext cx="1190642" cy="441571"/>
            </a:xfrm>
            <a:prstGeom prst="snip1Rect">
              <a:avLst/>
            </a:prstGeom>
            <a:solidFill>
              <a:srgbClr val="002B82"/>
            </a:solidFill>
          </p:spPr>
          <p:txBody>
            <a:bodyPr wrap="square" lIns="0" tIns="0" rIns="0" bIns="0" rtlCol="0" anchor="ctr" anchorCtr="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2400" b="1" i="0" u="none" strike="noStrike" cap="none" normalizeH="0" baseline="0">
                  <a:ln>
                    <a:noFill/>
                  </a:ln>
                  <a:solidFill>
                    <a:srgbClr val="364C9D"/>
                  </a:solidFill>
                  <a:uLnTx/>
                  <a:uFillTx/>
                  <a:latin typeface="Calibri"/>
                  <a:cs typeface="+mn-cs"/>
                </a:defRPr>
              </a:lvl1pPr>
            </a:lstStyle>
            <a:p>
              <a:r>
                <a:rPr lang="fr-BE" dirty="0">
                  <a:solidFill>
                    <a:schemeClr val="bg1"/>
                  </a:solidFill>
                </a:rPr>
                <a:t>Partage</a:t>
              </a:r>
            </a:p>
          </p:txBody>
        </p:sp>
        <p:sp>
          <p:nvSpPr>
            <p:cNvPr id="20" name="TextBox 19"/>
            <p:cNvSpPr txBox="1"/>
            <p:nvPr/>
          </p:nvSpPr>
          <p:spPr>
            <a:xfrm rot="2777394">
              <a:off x="8131342" y="4397046"/>
              <a:ext cx="1216559" cy="441571"/>
            </a:xfrm>
            <a:prstGeom prst="snip1Rect">
              <a:avLst/>
            </a:prstGeom>
            <a:solidFill>
              <a:srgbClr val="002B82"/>
            </a:solidFill>
          </p:spPr>
          <p:txBody>
            <a:bodyPr wrap="square" lIns="0" tIns="0" rIns="0" bIns="0" rtlCol="0" anchor="ctr" anchorCtr="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2400" b="1" i="0" u="none" strike="noStrike" cap="none" normalizeH="0" baseline="0">
                  <a:ln>
                    <a:noFill/>
                  </a:ln>
                  <a:solidFill>
                    <a:srgbClr val="364C9D"/>
                  </a:solidFill>
                  <a:uLnTx/>
                  <a:uFillTx/>
                  <a:latin typeface="Calibri"/>
                  <a:cs typeface="+mn-cs"/>
                </a:defRPr>
              </a:lvl1pPr>
            </a:lstStyle>
            <a:p>
              <a:r>
                <a:rPr lang="fr-BE" dirty="0">
                  <a:solidFill>
                    <a:schemeClr val="bg1"/>
                  </a:solidFill>
                </a:rPr>
                <a:t>Partage</a:t>
              </a:r>
            </a:p>
          </p:txBody>
        </p:sp>
        <p:sp>
          <p:nvSpPr>
            <p:cNvPr id="21" name="TextBox 20"/>
            <p:cNvSpPr txBox="1"/>
            <p:nvPr/>
          </p:nvSpPr>
          <p:spPr>
            <a:xfrm rot="2777394">
              <a:off x="8128450" y="5555942"/>
              <a:ext cx="1235288" cy="441571"/>
            </a:xfrm>
            <a:prstGeom prst="snip1Rect">
              <a:avLst/>
            </a:prstGeom>
            <a:solidFill>
              <a:srgbClr val="002B82"/>
            </a:solidFill>
          </p:spPr>
          <p:txBody>
            <a:bodyPr wrap="square" lIns="0" tIns="0" rIns="0" bIns="0" rtlCol="0" anchor="ctr" anchorCtr="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2400" b="1" i="0" u="none" strike="noStrike" cap="none" normalizeH="0" baseline="0">
                  <a:ln>
                    <a:noFill/>
                  </a:ln>
                  <a:solidFill>
                    <a:srgbClr val="364C9D"/>
                  </a:solidFill>
                  <a:uLnTx/>
                  <a:uFillTx/>
                  <a:latin typeface="Calibri"/>
                  <a:cs typeface="+mn-cs"/>
                </a:defRPr>
              </a:lvl1pPr>
            </a:lstStyle>
            <a:p>
              <a:r>
                <a:rPr lang="fr-BE" dirty="0">
                  <a:solidFill>
                    <a:schemeClr val="bg1"/>
                  </a:solidFill>
                </a:rPr>
                <a:t>Partage</a:t>
              </a:r>
            </a:p>
          </p:txBody>
        </p:sp>
        <p:sp>
          <p:nvSpPr>
            <p:cNvPr id="22" name="Rounded Rectangle 21"/>
            <p:cNvSpPr/>
            <p:nvPr/>
          </p:nvSpPr>
          <p:spPr>
            <a:xfrm>
              <a:off x="107504" y="698367"/>
              <a:ext cx="8640960" cy="1080121"/>
            </a:xfrm>
            <a:prstGeom prst="roundRect">
              <a:avLst/>
            </a:prstGeom>
            <a:solidFill>
              <a:schemeClr val="bg1">
                <a:alpha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fr-BE" sz="3200" b="1" dirty="0">
                  <a:solidFill>
                    <a:srgbClr val="364C9D"/>
                  </a:solidFill>
                  <a:latin typeface="Calibri"/>
                </a:rPr>
                <a:t>Applications métier</a:t>
              </a:r>
            </a:p>
            <a:p>
              <a:pPr algn="ctr">
                <a:defRPr/>
              </a:pPr>
              <a:r>
                <a:rPr lang="fr-BE" sz="2400" dirty="0" err="1">
                  <a:solidFill>
                    <a:srgbClr val="364C9D"/>
                  </a:solidFill>
                  <a:latin typeface="Calibri"/>
                </a:rPr>
                <a:t>Core</a:t>
              </a:r>
              <a:r>
                <a:rPr lang="fr-BE" sz="2400" dirty="0">
                  <a:solidFill>
                    <a:srgbClr val="364C9D"/>
                  </a:solidFill>
                  <a:latin typeface="Calibri"/>
                </a:rPr>
                <a:t> business (déclarations, processus métier, ...)</a:t>
              </a:r>
            </a:p>
          </p:txBody>
        </p:sp>
        <p:sp>
          <p:nvSpPr>
            <p:cNvPr id="23" name="TextBox 22"/>
            <p:cNvSpPr txBox="1"/>
            <p:nvPr/>
          </p:nvSpPr>
          <p:spPr>
            <a:xfrm rot="2777394">
              <a:off x="8132422" y="2107432"/>
              <a:ext cx="1209562" cy="441571"/>
            </a:xfrm>
            <a:prstGeom prst="snip1Rect">
              <a:avLst/>
            </a:prstGeom>
            <a:solidFill>
              <a:srgbClr val="002B82"/>
            </a:solidFill>
          </p:spPr>
          <p:txBody>
            <a:bodyPr wrap="square" lIns="0" tIns="0" rIns="0" bIns="0" rtlCol="0" anchor="ctr" anchorCtr="0">
              <a:spAutoFit/>
            </a:bodyPr>
            <a:lstStyle/>
            <a:p>
              <a:pPr algn="ctr">
                <a:defRPr/>
              </a:pPr>
              <a:r>
                <a:rPr lang="fr-BE" sz="2400" b="1" dirty="0">
                  <a:solidFill>
                    <a:schemeClr val="bg1"/>
                  </a:solidFill>
                  <a:latin typeface="Calibri"/>
                </a:rPr>
                <a:t>Partage</a:t>
              </a:r>
            </a:p>
          </p:txBody>
        </p:sp>
      </p:grpSp>
    </p:spTree>
    <p:extLst>
      <p:ext uri="{BB962C8B-B14F-4D97-AF65-F5344CB8AC3E}">
        <p14:creationId xmlns:p14="http://schemas.microsoft.com/office/powerpoint/2010/main" val="22007082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G-Cloud </a:t>
            </a:r>
            <a:r>
              <a:rPr lang="fr-BE" dirty="0" smtClean="0"/>
              <a:t>- </a:t>
            </a:r>
            <a:r>
              <a:rPr lang="en-US" dirty="0" smtClean="0"/>
              <a:t>Synergies</a:t>
            </a:r>
            <a:endParaRPr lang="en-US" dirty="0"/>
          </a:p>
        </p:txBody>
      </p:sp>
      <p:sp>
        <p:nvSpPr>
          <p:cNvPr id="3" name="Content Placeholder 2"/>
          <p:cNvSpPr>
            <a:spLocks noGrp="1"/>
          </p:cNvSpPr>
          <p:nvPr>
            <p:ph idx="1"/>
          </p:nvPr>
        </p:nvSpPr>
        <p:spPr>
          <a:xfrm>
            <a:off x="838200" y="1718045"/>
            <a:ext cx="10515600" cy="4539880"/>
          </a:xfrm>
        </p:spPr>
        <p:txBody>
          <a:bodyPr>
            <a:normAutofit/>
          </a:bodyPr>
          <a:lstStyle/>
          <a:p>
            <a:r>
              <a:rPr lang="fr-FR" dirty="0" smtClean="0"/>
              <a:t>évolution de la gestion </a:t>
            </a:r>
            <a:r>
              <a:rPr lang="fr-FR" dirty="0"/>
              <a:t>des middlewares et </a:t>
            </a:r>
            <a:r>
              <a:rPr lang="fr-FR" dirty="0" smtClean="0"/>
              <a:t>de l’infrastructure </a:t>
            </a:r>
            <a:r>
              <a:rPr lang="fr-FR" dirty="0"/>
              <a:t>vers la configuration et l’exploitation de services G-Cloud </a:t>
            </a:r>
            <a:r>
              <a:rPr lang="fr-FR" dirty="0" smtClean="0"/>
              <a:t>avec les équipes </a:t>
            </a:r>
            <a:r>
              <a:rPr lang="fr-FR" dirty="0" err="1" smtClean="0"/>
              <a:t>Smals</a:t>
            </a:r>
            <a:endParaRPr lang="fr-FR" dirty="0" smtClean="0"/>
          </a:p>
          <a:p>
            <a:endParaRPr lang="fr-FR" sz="600" dirty="0"/>
          </a:p>
          <a:p>
            <a:r>
              <a:rPr lang="fr-FR" dirty="0" err="1"/>
              <a:t>Federal</a:t>
            </a:r>
            <a:r>
              <a:rPr lang="fr-FR" dirty="0"/>
              <a:t> Service Platform / API Gateway</a:t>
            </a:r>
          </a:p>
          <a:p>
            <a:pPr lvl="1"/>
            <a:r>
              <a:rPr lang="fr-FR" dirty="0"/>
              <a:t>organe de suivi commun des clients : eHealth – BCSS – ONSS </a:t>
            </a:r>
          </a:p>
          <a:p>
            <a:pPr lvl="1"/>
            <a:r>
              <a:rPr lang="fr-FR" dirty="0"/>
              <a:t>examen des demandes communes, contenu et planning des releases, suivi des incidents et des contacts avec le fournisseur</a:t>
            </a:r>
          </a:p>
          <a:p>
            <a:pPr lvl="1"/>
            <a:r>
              <a:rPr lang="fr-FR" dirty="0"/>
              <a:t>suivi budgétaire et information sur les nouveaux membres potentiels de la plate-forme</a:t>
            </a:r>
          </a:p>
          <a:p>
            <a:pPr lvl="1"/>
            <a:r>
              <a:rPr lang="fr-FR" dirty="0"/>
              <a:t>nouveaux clients en </a:t>
            </a:r>
            <a:r>
              <a:rPr lang="fr-FR" dirty="0" smtClean="0"/>
              <a:t>2021 : SFP, Justice et Economie</a:t>
            </a:r>
            <a:endParaRPr lang="fr-FR" dirty="0"/>
          </a:p>
          <a:p>
            <a:pPr lvl="1"/>
            <a:r>
              <a:rPr lang="fr-FR" dirty="0"/>
              <a:t>clients potentiels </a:t>
            </a:r>
            <a:r>
              <a:rPr lang="fr-FR" dirty="0" smtClean="0"/>
              <a:t>pour 2022 : ONEM </a:t>
            </a:r>
            <a:r>
              <a:rPr lang="fr-FR" dirty="0"/>
              <a:t>&amp; Défense</a:t>
            </a:r>
          </a:p>
          <a:p>
            <a:endParaRPr lang="fr-FR" sz="600" dirty="0"/>
          </a:p>
          <a:p>
            <a:r>
              <a:rPr lang="fr-FR" dirty="0"/>
              <a:t>négociations fournisseurs &amp; contrats cadre fédéraux </a:t>
            </a:r>
          </a:p>
          <a:p>
            <a:pPr lvl="1"/>
            <a:r>
              <a:rPr lang="fr-FR" dirty="0"/>
              <a:t>Microsoft : </a:t>
            </a:r>
            <a:r>
              <a:rPr lang="fr-FR" dirty="0" smtClean="0"/>
              <a:t>nouveau </a:t>
            </a:r>
            <a:r>
              <a:rPr lang="fr-FR" dirty="0"/>
              <a:t>contrat cadre </a:t>
            </a:r>
            <a:r>
              <a:rPr lang="fr-FR" dirty="0" err="1"/>
              <a:t>Smals</a:t>
            </a:r>
            <a:r>
              <a:rPr lang="fr-FR" dirty="0"/>
              <a:t> pour la maintenance du pack Office 365, avec réduction de 3% pour les produits existants et prix garantis pour 4 ans </a:t>
            </a:r>
          </a:p>
          <a:p>
            <a:pPr lvl="1"/>
            <a:r>
              <a:rPr lang="fr-FR" dirty="0"/>
              <a:t>IBM : </a:t>
            </a:r>
            <a:r>
              <a:rPr lang="fr-FR" dirty="0" smtClean="0"/>
              <a:t>nouveau </a:t>
            </a:r>
            <a:r>
              <a:rPr lang="fr-FR" dirty="0"/>
              <a:t>contrat cadre </a:t>
            </a:r>
            <a:r>
              <a:rPr lang="fr-FR" dirty="0" err="1" smtClean="0"/>
              <a:t>Onem</a:t>
            </a:r>
            <a:endParaRPr lang="fr-FR" dirty="0"/>
          </a:p>
          <a:p>
            <a:endParaRPr lang="en-US" dirty="0"/>
          </a:p>
        </p:txBody>
      </p:sp>
    </p:spTree>
    <p:extLst>
      <p:ext uri="{BB962C8B-B14F-4D97-AF65-F5344CB8AC3E}">
        <p14:creationId xmlns:p14="http://schemas.microsoft.com/office/powerpoint/2010/main" val="27650859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 - Avantages</a:t>
            </a:r>
            <a:endParaRPr lang="fr-BE" dirty="0"/>
          </a:p>
        </p:txBody>
      </p:sp>
      <p:sp>
        <p:nvSpPr>
          <p:cNvPr id="3" name="Content Placeholder 2"/>
          <p:cNvSpPr>
            <a:spLocks noGrp="1"/>
          </p:cNvSpPr>
          <p:nvPr>
            <p:ph idx="1"/>
          </p:nvPr>
        </p:nvSpPr>
        <p:spPr/>
        <p:txBody>
          <a:bodyPr>
            <a:normAutofit/>
          </a:bodyPr>
          <a:lstStyle/>
          <a:p>
            <a:r>
              <a:rPr lang="nl-NL" dirty="0" err="1"/>
              <a:t>e</a:t>
            </a:r>
            <a:r>
              <a:rPr lang="nl-NL" dirty="0" err="1" smtClean="0"/>
              <a:t>ffets</a:t>
            </a:r>
            <a:r>
              <a:rPr lang="nl-NL" dirty="0" smtClean="0"/>
              <a:t> </a:t>
            </a:r>
            <a:r>
              <a:rPr lang="nl-NL" dirty="0" err="1" smtClean="0"/>
              <a:t>d’économie</a:t>
            </a:r>
            <a:r>
              <a:rPr lang="nl-NL" dirty="0" smtClean="0"/>
              <a:t> </a:t>
            </a:r>
            <a:r>
              <a:rPr lang="nl-NL" dirty="0" err="1" smtClean="0"/>
              <a:t>d’échelle</a:t>
            </a:r>
            <a:endParaRPr lang="nl-NL" dirty="0"/>
          </a:p>
          <a:p>
            <a:pPr lvl="1"/>
            <a:r>
              <a:rPr lang="nl-NL" dirty="0" err="1" smtClean="0"/>
              <a:t>efficacité</a:t>
            </a:r>
            <a:r>
              <a:rPr lang="nl-NL" dirty="0" smtClean="0"/>
              <a:t> </a:t>
            </a:r>
            <a:r>
              <a:rPr lang="nl-NL" dirty="0" err="1" smtClean="0"/>
              <a:t>accrue</a:t>
            </a:r>
            <a:endParaRPr lang="nl-NL" dirty="0" smtClean="0"/>
          </a:p>
          <a:p>
            <a:pPr lvl="1"/>
            <a:r>
              <a:rPr lang="nl-NL" dirty="0" err="1" smtClean="0"/>
              <a:t>qualité</a:t>
            </a:r>
            <a:r>
              <a:rPr lang="nl-NL" dirty="0" smtClean="0"/>
              <a:t> </a:t>
            </a:r>
            <a:r>
              <a:rPr lang="nl-NL" dirty="0" err="1" smtClean="0"/>
              <a:t>accrue</a:t>
            </a:r>
            <a:endParaRPr lang="nl-NL" dirty="0" smtClean="0"/>
          </a:p>
          <a:p>
            <a:pPr lvl="1"/>
            <a:r>
              <a:rPr lang="nl-NL" dirty="0" err="1" smtClean="0"/>
              <a:t>disponibilité</a:t>
            </a:r>
            <a:r>
              <a:rPr lang="nl-NL" dirty="0" smtClean="0"/>
              <a:t> </a:t>
            </a:r>
            <a:r>
              <a:rPr lang="nl-NL" dirty="0" err="1" smtClean="0"/>
              <a:t>accrue</a:t>
            </a:r>
            <a:endParaRPr lang="nl-NL" dirty="0" smtClean="0"/>
          </a:p>
          <a:p>
            <a:pPr lvl="1"/>
            <a:r>
              <a:rPr lang="nl-NL" dirty="0" err="1" smtClean="0"/>
              <a:t>coûts</a:t>
            </a:r>
            <a:r>
              <a:rPr lang="nl-NL" dirty="0" smtClean="0"/>
              <a:t> inférieurs (</a:t>
            </a:r>
            <a:r>
              <a:rPr lang="nl-NL" dirty="0" err="1" smtClean="0"/>
              <a:t>infrastructure</a:t>
            </a:r>
            <a:r>
              <a:rPr lang="nl-NL" dirty="0" smtClean="0"/>
              <a:t>, </a:t>
            </a:r>
            <a:r>
              <a:rPr lang="nl-NL" dirty="0" err="1" smtClean="0"/>
              <a:t>licences</a:t>
            </a:r>
            <a:r>
              <a:rPr lang="nl-NL" dirty="0" smtClean="0"/>
              <a:t> de logiciels, </a:t>
            </a:r>
            <a:r>
              <a:rPr lang="nl-NL" dirty="0" err="1" smtClean="0"/>
              <a:t>supervision</a:t>
            </a:r>
            <a:r>
              <a:rPr lang="nl-NL" dirty="0" smtClean="0"/>
              <a:t>, </a:t>
            </a:r>
            <a:r>
              <a:rPr lang="nl-NL" dirty="0"/>
              <a:t>…)</a:t>
            </a:r>
          </a:p>
          <a:p>
            <a:r>
              <a:rPr lang="nl-NL" dirty="0" smtClean="0"/>
              <a:t>respect de la </a:t>
            </a:r>
            <a:r>
              <a:rPr lang="nl-NL" dirty="0" err="1" smtClean="0"/>
              <a:t>confidentialité</a:t>
            </a:r>
            <a:r>
              <a:rPr lang="nl-NL" dirty="0" smtClean="0"/>
              <a:t> et </a:t>
            </a:r>
            <a:r>
              <a:rPr lang="nl-NL" dirty="0" err="1" smtClean="0"/>
              <a:t>protection</a:t>
            </a:r>
            <a:r>
              <a:rPr lang="nl-NL" dirty="0" smtClean="0"/>
              <a:t> des </a:t>
            </a:r>
            <a:r>
              <a:rPr lang="nl-NL" dirty="0" err="1" smtClean="0"/>
              <a:t>données</a:t>
            </a:r>
            <a:endParaRPr lang="nl-NL" dirty="0"/>
          </a:p>
          <a:p>
            <a:r>
              <a:rPr lang="nl-NL" dirty="0" err="1"/>
              <a:t>a</a:t>
            </a:r>
            <a:r>
              <a:rPr lang="nl-NL" dirty="0" err="1" smtClean="0"/>
              <a:t>xé</a:t>
            </a:r>
            <a:r>
              <a:rPr lang="nl-NL" dirty="0" smtClean="0"/>
              <a:t> </a:t>
            </a:r>
            <a:r>
              <a:rPr lang="nl-NL" dirty="0" err="1" smtClean="0"/>
              <a:t>davantage</a:t>
            </a:r>
            <a:r>
              <a:rPr lang="nl-NL" dirty="0" smtClean="0"/>
              <a:t> </a:t>
            </a:r>
            <a:r>
              <a:rPr lang="nl-NL" dirty="0" err="1" smtClean="0"/>
              <a:t>sur</a:t>
            </a:r>
            <a:r>
              <a:rPr lang="nl-NL" dirty="0" smtClean="0"/>
              <a:t> </a:t>
            </a:r>
            <a:r>
              <a:rPr lang="nl-NL" dirty="0" err="1" smtClean="0"/>
              <a:t>le</a:t>
            </a:r>
            <a:r>
              <a:rPr lang="nl-NL" dirty="0" smtClean="0"/>
              <a:t> business et </a:t>
            </a:r>
            <a:r>
              <a:rPr lang="nl-NL" dirty="0" err="1" smtClean="0"/>
              <a:t>flexibilité</a:t>
            </a:r>
            <a:r>
              <a:rPr lang="nl-NL" dirty="0" smtClean="0"/>
              <a:t> pour </a:t>
            </a:r>
            <a:r>
              <a:rPr lang="nl-NL" dirty="0" err="1" smtClean="0"/>
              <a:t>atteindre</a:t>
            </a:r>
            <a:r>
              <a:rPr lang="nl-NL" dirty="0" smtClean="0"/>
              <a:t> les </a:t>
            </a:r>
            <a:r>
              <a:rPr lang="nl-NL" dirty="0" err="1" smtClean="0"/>
              <a:t>objectifs</a:t>
            </a:r>
            <a:endParaRPr lang="nl-NL" dirty="0"/>
          </a:p>
          <a:p>
            <a:r>
              <a:rPr lang="nl-NL" dirty="0"/>
              <a:t>p</a:t>
            </a:r>
            <a:r>
              <a:rPr lang="nl-NL" dirty="0" smtClean="0"/>
              <a:t>lus de </a:t>
            </a:r>
            <a:r>
              <a:rPr lang="nl-NL" dirty="0" err="1" smtClean="0"/>
              <a:t>poids</a:t>
            </a:r>
            <a:r>
              <a:rPr lang="nl-NL" dirty="0" smtClean="0"/>
              <a:t> vis-à-vis des fournisseurs</a:t>
            </a:r>
            <a:endParaRPr lang="nl-NL" dirty="0"/>
          </a:p>
          <a:p>
            <a:r>
              <a:rPr lang="nl-NL" dirty="0" err="1" smtClean="0"/>
              <a:t>mutualisation</a:t>
            </a:r>
            <a:r>
              <a:rPr lang="nl-NL" dirty="0" smtClean="0"/>
              <a:t> des </a:t>
            </a:r>
            <a:r>
              <a:rPr lang="nl-NL" dirty="0" err="1" smtClean="0"/>
              <a:t>connaissances</a:t>
            </a:r>
            <a:r>
              <a:rPr lang="nl-NL" dirty="0" smtClean="0"/>
              <a:t> et des ressources</a:t>
            </a:r>
            <a:endParaRPr lang="nl-NL" dirty="0"/>
          </a:p>
          <a:p>
            <a:r>
              <a:rPr lang="nl-NL" dirty="0" err="1"/>
              <a:t>é</a:t>
            </a:r>
            <a:r>
              <a:rPr lang="nl-NL" dirty="0" err="1" smtClean="0"/>
              <a:t>volution</a:t>
            </a:r>
            <a:r>
              <a:rPr lang="nl-NL" dirty="0" smtClean="0"/>
              <a:t> </a:t>
            </a:r>
            <a:r>
              <a:rPr lang="nl-NL" dirty="0" err="1" smtClean="0"/>
              <a:t>technologique</a:t>
            </a:r>
            <a:r>
              <a:rPr lang="nl-NL" dirty="0" smtClean="0"/>
              <a:t> </a:t>
            </a:r>
            <a:r>
              <a:rPr lang="nl-NL" dirty="0" err="1" smtClean="0"/>
              <a:t>disponible</a:t>
            </a:r>
            <a:r>
              <a:rPr lang="nl-NL" dirty="0" smtClean="0"/>
              <a:t> plus </a:t>
            </a:r>
            <a:r>
              <a:rPr lang="nl-NL" dirty="0" err="1" smtClean="0"/>
              <a:t>rapidement</a:t>
            </a:r>
            <a:r>
              <a:rPr lang="nl-NL" dirty="0" smtClean="0"/>
              <a:t> pour </a:t>
            </a:r>
            <a:r>
              <a:rPr lang="nl-NL" dirty="0" err="1" smtClean="0"/>
              <a:t>tous</a:t>
            </a:r>
            <a:endParaRPr lang="nl-NL" dirty="0"/>
          </a:p>
          <a:p>
            <a:endParaRPr lang="fr-BE" dirty="0"/>
          </a:p>
        </p:txBody>
      </p:sp>
    </p:spTree>
    <p:extLst>
      <p:ext uri="{BB962C8B-B14F-4D97-AF65-F5344CB8AC3E}">
        <p14:creationId xmlns:p14="http://schemas.microsoft.com/office/powerpoint/2010/main" val="28443297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Types de déploiements dans le </a:t>
            </a:r>
            <a:r>
              <a:rPr lang="fr-FR" dirty="0" smtClean="0"/>
              <a:t>Cloud</a:t>
            </a:r>
            <a:endParaRPr lang="en-US" dirty="0"/>
          </a:p>
        </p:txBody>
      </p:sp>
      <p:sp>
        <p:nvSpPr>
          <p:cNvPr id="16" name="TextBox 15"/>
          <p:cNvSpPr txBox="1"/>
          <p:nvPr/>
        </p:nvSpPr>
        <p:spPr>
          <a:xfrm>
            <a:off x="7402999" y="1161663"/>
            <a:ext cx="1368152" cy="369332"/>
          </a:xfrm>
          <a:prstGeom prst="rect">
            <a:avLst/>
          </a:prstGeom>
          <a:noFill/>
        </p:spPr>
        <p:txBody>
          <a:bodyPr wrap="square" rtlCol="0">
            <a:spAutoFit/>
          </a:bodyPr>
          <a:lstStyle/>
          <a:p>
            <a:pPr algn="ctr"/>
            <a:r>
              <a:rPr lang="nl-BE" dirty="0"/>
              <a:t>Public Cloud</a:t>
            </a:r>
            <a:endParaRPr lang="en-US" dirty="0"/>
          </a:p>
        </p:txBody>
      </p:sp>
      <p:grpSp>
        <p:nvGrpSpPr>
          <p:cNvPr id="78" name="Group 77"/>
          <p:cNvGrpSpPr/>
          <p:nvPr/>
        </p:nvGrpSpPr>
        <p:grpSpPr>
          <a:xfrm>
            <a:off x="1680580" y="1408424"/>
            <a:ext cx="9141569" cy="531844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a:t>Service Provider</a:t>
              </a:r>
              <a:endParaRPr lang="en-US" dirty="0"/>
            </a:p>
          </p:txBody>
        </p:sp>
        <p:sp>
          <p:nvSpPr>
            <p:cNvPr id="17" name="TextBox 16"/>
            <p:cNvSpPr txBox="1"/>
            <p:nvPr/>
          </p:nvSpPr>
          <p:spPr>
            <a:xfrm>
              <a:off x="930356" y="2668270"/>
              <a:ext cx="3520994" cy="369332"/>
            </a:xfrm>
            <a:prstGeom prst="rect">
              <a:avLst/>
            </a:prstGeom>
            <a:noFill/>
          </p:spPr>
          <p:txBody>
            <a:bodyPr wrap="square" rtlCol="0">
              <a:spAutoFit/>
            </a:bodyPr>
            <a:lstStyle/>
            <a:p>
              <a:pPr algn="ctr"/>
              <a:r>
                <a:rPr lang="nl-BE" dirty="0"/>
                <a:t>Community Cloud on-</a:t>
              </a:r>
              <a:r>
                <a:rPr lang="nl-BE" dirty="0" err="1"/>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a:t>Outsourced</a:t>
              </a:r>
              <a:r>
                <a:rPr lang="nl-BE" dirty="0"/>
                <a:t> Community Cloud (= off-</a:t>
              </a:r>
              <a:r>
                <a:rPr lang="nl-BE" dirty="0" err="1"/>
                <a:t>premise</a:t>
              </a:r>
              <a:r>
                <a:rPr lang="nl-BE" dirty="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a:t>Outsourced</a:t>
              </a:r>
              <a:r>
                <a:rPr lang="nl-BE" dirty="0"/>
                <a:t> Private Cloud (= off-</a:t>
              </a:r>
              <a:r>
                <a:rPr lang="nl-BE" dirty="0" err="1"/>
                <a:t>premise</a:t>
              </a:r>
              <a:r>
                <a:rPr lang="nl-BE" dirty="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a:t>Private Cloud on-</a:t>
              </a:r>
              <a:r>
                <a:rPr lang="nl-BE" dirty="0" err="1"/>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a:solidFill>
                    <a:schemeClr val="tx1"/>
                  </a:solidFill>
                </a:rPr>
                <a:t>Hybrid</a:t>
              </a:r>
              <a:r>
                <a:rPr lang="nl-BE" sz="2400" dirty="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Tree>
    <p:extLst>
      <p:ext uri="{BB962C8B-B14F-4D97-AF65-F5344CB8AC3E}">
        <p14:creationId xmlns:p14="http://schemas.microsoft.com/office/powerpoint/2010/main" val="28142178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G-Cloud - Platform as a Service (PaaS)</a:t>
            </a:r>
            <a:endParaRPr lang="en-US" dirty="0"/>
          </a:p>
        </p:txBody>
      </p:sp>
      <p:sp>
        <p:nvSpPr>
          <p:cNvPr id="3" name="Content Placeholder 2"/>
          <p:cNvSpPr>
            <a:spLocks noGrp="1"/>
          </p:cNvSpPr>
          <p:nvPr>
            <p:ph idx="1"/>
          </p:nvPr>
        </p:nvSpPr>
        <p:spPr/>
        <p:txBody>
          <a:bodyPr/>
          <a:lstStyle/>
          <a:p>
            <a:r>
              <a:rPr lang="en-US" dirty="0"/>
              <a:t>i</a:t>
            </a:r>
            <a:r>
              <a:rPr lang="en-US" dirty="0" smtClean="0"/>
              <a:t>ntroduction </a:t>
            </a:r>
            <a:r>
              <a:rPr lang="en-US" dirty="0" err="1" smtClean="0"/>
              <a:t>technologie</a:t>
            </a:r>
            <a:r>
              <a:rPr lang="en-US" dirty="0" smtClean="0"/>
              <a:t> de </a:t>
            </a:r>
            <a:r>
              <a:rPr lang="en-US" dirty="0" err="1" smtClean="0"/>
              <a:t>conteneurs</a:t>
            </a:r>
            <a:endParaRPr lang="en-US" dirty="0" smtClean="0"/>
          </a:p>
          <a:p>
            <a:endParaRPr lang="en-US" dirty="0"/>
          </a:p>
          <a:p>
            <a:endParaRPr lang="en-US" dirty="0" smtClean="0"/>
          </a:p>
          <a:p>
            <a:endParaRPr lang="en-US" dirty="0"/>
          </a:p>
          <a:p>
            <a:endParaRPr lang="en-US" dirty="0" smtClean="0"/>
          </a:p>
          <a:p>
            <a:pPr>
              <a:spcBef>
                <a:spcPts val="1600"/>
              </a:spcBef>
            </a:pPr>
            <a:r>
              <a:rPr lang="en-US" dirty="0" err="1" smtClean="0"/>
              <a:t>traduit</a:t>
            </a:r>
            <a:r>
              <a:rPr lang="en-US" dirty="0" smtClean="0"/>
              <a:t> </a:t>
            </a:r>
            <a:r>
              <a:rPr lang="en-US" dirty="0" err="1" smtClean="0"/>
              <a:t>en</a:t>
            </a:r>
            <a:r>
              <a:rPr lang="en-US" dirty="0" smtClean="0"/>
              <a:t> </a:t>
            </a:r>
            <a:r>
              <a:rPr lang="en-US" dirty="0" err="1" smtClean="0"/>
              <a:t>technologie</a:t>
            </a:r>
            <a:r>
              <a:rPr lang="en-US" dirty="0" smtClean="0"/>
              <a:t> modern Platform-as-a-Service</a:t>
            </a:r>
            <a:endParaRPr lang="en-US" dirty="0"/>
          </a:p>
        </p:txBody>
      </p:sp>
      <p:grpSp>
        <p:nvGrpSpPr>
          <p:cNvPr id="4" name="Group 3"/>
          <p:cNvGrpSpPr>
            <a:grpSpLocks noChangeAspect="1"/>
          </p:cNvGrpSpPr>
          <p:nvPr/>
        </p:nvGrpSpPr>
        <p:grpSpPr>
          <a:xfrm>
            <a:off x="2209802" y="2139182"/>
            <a:ext cx="7881081" cy="1476234"/>
            <a:chOff x="2209801" y="1628800"/>
            <a:chExt cx="8124824" cy="1521891"/>
          </a:xfrm>
        </p:grpSpPr>
        <p:pic>
          <p:nvPicPr>
            <p:cNvPr id="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1851051"/>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1" y="162880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3409951" y="218283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8" name="Group 5"/>
            <p:cNvGrpSpPr>
              <a:grpSpLocks/>
            </p:cNvGrpSpPr>
            <p:nvPr/>
          </p:nvGrpSpPr>
          <p:grpSpPr bwMode="auto">
            <a:xfrm>
              <a:off x="7539039" y="1766913"/>
              <a:ext cx="2776537" cy="757237"/>
              <a:chOff x="6015038" y="2341563"/>
              <a:chExt cx="2776537" cy="757237"/>
            </a:xfrm>
          </p:grpSpPr>
          <p:pic>
            <p:nvPicPr>
              <p:cNvPr id="1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9" name="Straight Arrow Connector 8"/>
            <p:cNvCxnSpPr/>
            <p:nvPr/>
          </p:nvCxnSpPr>
          <p:spPr bwMode="auto">
            <a:xfrm>
              <a:off x="6648451" y="21780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70031" y="2720478"/>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contenu individue</a:t>
              </a:r>
              <a:r>
                <a:rPr lang="fr-BE" sz="1400" dirty="0">
                  <a:solidFill>
                    <a:schemeClr val="tx1"/>
                  </a:solidFill>
                </a:rPr>
                <a:t>l</a:t>
              </a:r>
              <a:endParaRPr lang="en-US" sz="1400" dirty="0">
                <a:solidFill>
                  <a:schemeClr val="tx1"/>
                </a:solidFill>
              </a:endParaRPr>
            </a:p>
          </p:txBody>
        </p:sp>
        <p:sp>
          <p:nvSpPr>
            <p:cNvPr id="11" name="Rectangle 10"/>
            <p:cNvSpPr/>
            <p:nvPr/>
          </p:nvSpPr>
          <p:spPr>
            <a:xfrm>
              <a:off x="4324351" y="2798034"/>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stockage isolé</a:t>
              </a:r>
            </a:p>
            <a:p>
              <a:pPr algn="ctr"/>
              <a:endParaRPr lang="en-US" sz="1400" dirty="0">
                <a:solidFill>
                  <a:schemeClr val="tx1"/>
                </a:solidFill>
              </a:endParaRPr>
            </a:p>
          </p:txBody>
        </p:sp>
        <p:sp>
          <p:nvSpPr>
            <p:cNvPr id="12" name="Rectangle 11"/>
            <p:cNvSpPr/>
            <p:nvPr/>
          </p:nvSpPr>
          <p:spPr>
            <a:xfrm>
              <a:off x="7558088" y="2823025"/>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fr-BE" sz="1600" dirty="0">
                  <a:solidFill>
                    <a:schemeClr val="tx1"/>
                  </a:solidFill>
                </a:rPr>
                <a:t>et facilement transportable</a:t>
              </a:r>
            </a:p>
            <a:p>
              <a:pPr algn="ctr"/>
              <a:endParaRPr lang="en-US" sz="1400" dirty="0">
                <a:solidFill>
                  <a:schemeClr val="tx1"/>
                </a:solidFill>
              </a:endParaRPr>
            </a:p>
          </p:txBody>
        </p:sp>
      </p:grpSp>
      <p:grpSp>
        <p:nvGrpSpPr>
          <p:cNvPr id="15" name="Group 14"/>
          <p:cNvGrpSpPr>
            <a:grpSpLocks noChangeAspect="1"/>
          </p:cNvGrpSpPr>
          <p:nvPr/>
        </p:nvGrpSpPr>
        <p:grpSpPr>
          <a:xfrm>
            <a:off x="2609546" y="4149883"/>
            <a:ext cx="6980382" cy="2469705"/>
            <a:chOff x="1935163" y="3789040"/>
            <a:chExt cx="7986712" cy="2825750"/>
          </a:xfrm>
        </p:grpSpPr>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1" y="3997003"/>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7" name="Group 8"/>
            <p:cNvGrpSpPr>
              <a:grpSpLocks/>
            </p:cNvGrpSpPr>
            <p:nvPr/>
          </p:nvGrpSpPr>
          <p:grpSpPr bwMode="auto">
            <a:xfrm>
              <a:off x="4271963" y="3981128"/>
              <a:ext cx="819150" cy="2633662"/>
              <a:chOff x="2747963" y="4205288"/>
              <a:chExt cx="819150" cy="2633662"/>
            </a:xfrm>
          </p:grpSpPr>
          <p:pic>
            <p:nvPicPr>
              <p:cNvPr id="2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9" name="Straight Connector 28"/>
              <p:cNvCxnSpPr>
                <a:stCxn id="28" idx="2"/>
                <a:endCxn id="27"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bwMode="auto">
            <a:xfrm>
              <a:off x="3419476" y="511460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flipH="1">
              <a:off x="7834313" y="4395465"/>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dirty="0"/>
                <a:t>Monitoring</a:t>
              </a:r>
              <a:br>
                <a:rPr lang="fr-BE" sz="1600" dirty="0"/>
              </a:br>
              <a:r>
                <a:rPr lang="fr-BE" sz="1600" dirty="0"/>
                <a:t>Sécurisation</a:t>
              </a:r>
              <a:br>
                <a:rPr lang="fr-BE" sz="1600" dirty="0"/>
              </a:br>
              <a:r>
                <a:rPr lang="fr-BE" sz="1600" dirty="0" err="1"/>
                <a:t>logging</a:t>
              </a:r>
              <a:endParaRPr lang="fr-BE" sz="1600" dirty="0"/>
            </a:p>
          </p:txBody>
        </p:sp>
        <p:pic>
          <p:nvPicPr>
            <p:cNvPr id="20" name="Picture 5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2000" y="4705029"/>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5775326" y="3981129"/>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22"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5163" y="3789040"/>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47794" y="5955072"/>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4392" y="5135129"/>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5"/>
            <p:cNvSpPr txBox="1">
              <a:spLocks noChangeArrowheads="1"/>
            </p:cNvSpPr>
            <p:nvPr/>
          </p:nvSpPr>
          <p:spPr bwMode="auto">
            <a:xfrm>
              <a:off x="2694956" y="6037853"/>
              <a:ext cx="7649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a:latin typeface="Arial Black" pitchFamily="34" charset="0"/>
                </a:rPr>
                <a:t>Coming</a:t>
              </a:r>
              <a:endParaRPr lang="fr-BE" altLang="fr-FR" sz="1100" dirty="0">
                <a:latin typeface="Arial Black" pitchFamily="34" charset="0"/>
              </a:endParaRPr>
            </a:p>
            <a:p>
              <a:pPr algn="ctr" eaLnBrk="1" hangingPunct="1">
                <a:spcBef>
                  <a:spcPct val="0"/>
                </a:spcBef>
                <a:buClrTx/>
                <a:buSzTx/>
                <a:buFontTx/>
                <a:buNone/>
              </a:pPr>
              <a:r>
                <a:rPr lang="fr-BE" altLang="fr-FR" sz="1100" dirty="0" err="1">
                  <a:latin typeface="Arial Black" pitchFamily="34" charset="0"/>
                </a:rPr>
                <a:t>soon</a:t>
              </a:r>
              <a:endParaRPr lang="fr-BE" altLang="fr-FR" sz="1100" dirty="0">
                <a:latin typeface="Arial Black" pitchFamily="34" charset="0"/>
              </a:endParaRPr>
            </a:p>
          </p:txBody>
        </p:sp>
      </p:grpSp>
    </p:spTree>
    <p:extLst>
      <p:ext uri="{BB962C8B-B14F-4D97-AF65-F5344CB8AC3E}">
        <p14:creationId xmlns:p14="http://schemas.microsoft.com/office/powerpoint/2010/main" val="21048791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018082" y="1556792"/>
            <a:ext cx="3238096" cy="4513262"/>
          </a:xfrm>
          <a:prstGeom prst="rect">
            <a:avLst/>
          </a:prstGeom>
          <a:solidFill>
            <a:schemeClr val="accent1">
              <a:lumMod val="60000"/>
              <a:lumOff val="4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2" name="Title 1"/>
          <p:cNvSpPr>
            <a:spLocks noGrp="1"/>
          </p:cNvSpPr>
          <p:nvPr>
            <p:ph type="title"/>
          </p:nvPr>
        </p:nvSpPr>
        <p:spPr/>
        <p:txBody>
          <a:bodyPr>
            <a:normAutofit/>
          </a:bodyPr>
          <a:lstStyle/>
          <a:p>
            <a:r>
              <a:rPr lang="fr-BE" dirty="0"/>
              <a:t>G-Cloud </a:t>
            </a:r>
            <a:r>
              <a:rPr lang="fr-BE" dirty="0" smtClean="0"/>
              <a:t>- </a:t>
            </a:r>
            <a:r>
              <a:rPr lang="fr-BE" dirty="0" err="1" smtClean="0"/>
              <a:t>PaaS</a:t>
            </a:r>
            <a:r>
              <a:rPr lang="fr-BE" dirty="0" smtClean="0"/>
              <a:t> </a:t>
            </a:r>
            <a:r>
              <a:rPr lang="fr-BE" dirty="0"/>
              <a:t>-</a:t>
            </a:r>
            <a:r>
              <a:rPr lang="fr-BE" dirty="0" smtClean="0"/>
              <a:t> formes de collaboration</a:t>
            </a:r>
            <a:endParaRPr lang="en-US" dirty="0"/>
          </a:p>
        </p:txBody>
      </p:sp>
      <p:sp>
        <p:nvSpPr>
          <p:cNvPr id="5" name="Rectangle 4"/>
          <p:cNvSpPr/>
          <p:nvPr/>
        </p:nvSpPr>
        <p:spPr>
          <a:xfrm>
            <a:off x="7302749" y="1577429"/>
            <a:ext cx="3000375" cy="4514850"/>
          </a:xfrm>
          <a:prstGeom prst="rect">
            <a:avLst/>
          </a:prstGeom>
          <a:solidFill>
            <a:srgbClr val="666633">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6" name="TextBox 52"/>
          <p:cNvSpPr txBox="1">
            <a:spLocks noChangeArrowheads="1"/>
          </p:cNvSpPr>
          <p:nvPr/>
        </p:nvSpPr>
        <p:spPr bwMode="auto">
          <a:xfrm>
            <a:off x="7744074" y="1655218"/>
            <a:ext cx="2227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Autres secteurs</a:t>
            </a:r>
            <a:endParaRPr lang="fr-BE" altLang="fr-FR" sz="1100" dirty="0">
              <a:latin typeface="Arial Black" pitchFamily="34" charset="0"/>
            </a:endParaRPr>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4998"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611" y="2795042"/>
            <a:ext cx="812800" cy="723900"/>
          </a:xfrm>
          <a:prstGeom prst="rect">
            <a:avLst/>
          </a:prstGeom>
          <a:solidFill>
            <a:srgbClr val="FF0000"/>
          </a:solidFill>
          <a:ln w="9525">
            <a:solidFill>
              <a:schemeClr val="tx1"/>
            </a:solidFill>
            <a:miter lim="800000"/>
            <a:headEnd/>
            <a:tailEnd/>
          </a:ln>
        </p:spPr>
      </p:pic>
      <p:sp>
        <p:nvSpPr>
          <p:cNvPr id="8" name="Rectangle 7"/>
          <p:cNvSpPr/>
          <p:nvPr/>
        </p:nvSpPr>
        <p:spPr bwMode="auto">
          <a:xfrm>
            <a:off x="1991545" y="3452268"/>
            <a:ext cx="8328025" cy="6699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08103" y="2511417"/>
            <a:ext cx="497821" cy="2609680"/>
          </a:xfrm>
          <a:prstGeom prst="rect">
            <a:avLst/>
          </a:prstGeom>
          <a:solidFill>
            <a:schemeClr val="bg1"/>
          </a:solidFill>
          <a:ln>
            <a:noFill/>
          </a:ln>
          <a:extLst/>
        </p:spPr>
      </p:pic>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736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4"/>
          <p:cNvSpPr txBox="1">
            <a:spLocks noChangeArrowheads="1"/>
          </p:cNvSpPr>
          <p:nvPr/>
        </p:nvSpPr>
        <p:spPr bwMode="auto">
          <a:xfrm>
            <a:off x="7355546"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1</a:t>
            </a:r>
          </a:p>
        </p:txBody>
      </p:sp>
      <p:grpSp>
        <p:nvGrpSpPr>
          <p:cNvPr id="43" name="Group 42"/>
          <p:cNvGrpSpPr/>
          <p:nvPr/>
        </p:nvGrpSpPr>
        <p:grpSpPr>
          <a:xfrm>
            <a:off x="1991545" y="4488905"/>
            <a:ext cx="8328025" cy="676275"/>
            <a:chOff x="466956" y="5226048"/>
            <a:chExt cx="8328025" cy="676275"/>
          </a:xfrm>
        </p:grpSpPr>
        <p:sp>
          <p:nvSpPr>
            <p:cNvPr id="18" name="Rectangle 17"/>
            <p:cNvSpPr/>
            <p:nvPr/>
          </p:nvSpPr>
          <p:spPr bwMode="auto">
            <a:xfrm>
              <a:off x="466956" y="5226048"/>
              <a:ext cx="8328025" cy="6762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9" name="Picture 5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5251385"/>
              <a:ext cx="1155658" cy="6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6211"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30"/>
          <p:cNvSpPr txBox="1">
            <a:spLocks noChangeArrowheads="1"/>
          </p:cNvSpPr>
          <p:nvPr/>
        </p:nvSpPr>
        <p:spPr bwMode="auto">
          <a:xfrm>
            <a:off x="8214193" y="2265611"/>
            <a:ext cx="972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2</a:t>
            </a: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7923" y="2795042"/>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32"/>
          <p:cNvSpPr txBox="1">
            <a:spLocks noChangeArrowheads="1"/>
          </p:cNvSpPr>
          <p:nvPr/>
        </p:nvSpPr>
        <p:spPr bwMode="auto">
          <a:xfrm>
            <a:off x="9205479" y="2265611"/>
            <a:ext cx="995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Partenaire</a:t>
            </a:r>
            <a:r>
              <a:rPr lang="fr-BE" altLang="fr-FR" sz="1100" dirty="0">
                <a:latin typeface="Arial Black" pitchFamily="34" charset="0"/>
              </a:rPr>
              <a:t> N</a:t>
            </a:r>
          </a:p>
        </p:txBody>
      </p:sp>
      <p:sp>
        <p:nvSpPr>
          <p:cNvPr id="24" name="Flowchart: Magnetic Disk 23"/>
          <p:cNvSpPr/>
          <p:nvPr/>
        </p:nvSpPr>
        <p:spPr>
          <a:xfrm>
            <a:off x="2194886"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5" name="Flowchart: Magnetic Disk 24"/>
          <p:cNvSpPr/>
          <p:nvPr/>
        </p:nvSpPr>
        <p:spPr>
          <a:xfrm>
            <a:off x="3218823" y="414600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6" name="Flowchart: Magnetic Disk 25"/>
          <p:cNvSpPr/>
          <p:nvPr/>
        </p:nvSpPr>
        <p:spPr>
          <a:xfrm>
            <a:off x="7444036"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7" name="Flowchart: Magnetic Disk 26"/>
          <p:cNvSpPr/>
          <p:nvPr/>
        </p:nvSpPr>
        <p:spPr>
          <a:xfrm>
            <a:off x="8391773"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28" name="Flowchart: Magnetic Disk 27"/>
          <p:cNvSpPr/>
          <p:nvPr/>
        </p:nvSpPr>
        <p:spPr>
          <a:xfrm>
            <a:off x="9390311" y="5346155"/>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29" name="Straight Arrow Connector 28"/>
          <p:cNvCxnSpPr/>
          <p:nvPr/>
        </p:nvCxnSpPr>
        <p:spPr>
          <a:xfrm>
            <a:off x="3501398" y="2039392"/>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TextBox 50"/>
          <p:cNvSpPr txBox="1">
            <a:spLocks noChangeArrowheads="1"/>
          </p:cNvSpPr>
          <p:nvPr/>
        </p:nvSpPr>
        <p:spPr bwMode="auto">
          <a:xfrm>
            <a:off x="2579061" y="1632993"/>
            <a:ext cx="2227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400" dirty="0">
                <a:latin typeface="+mn-lt"/>
              </a:rPr>
              <a:t>Ecosystème des autorités</a:t>
            </a:r>
          </a:p>
        </p:txBody>
      </p:sp>
      <p:cxnSp>
        <p:nvCxnSpPr>
          <p:cNvPr id="31" name="Straight Connector 30"/>
          <p:cNvCxnSpPr/>
          <p:nvPr/>
        </p:nvCxnSpPr>
        <p:spPr>
          <a:xfrm>
            <a:off x="3963361" y="3145879"/>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172703" y="4357370"/>
            <a:ext cx="1086983" cy="946027"/>
            <a:chOff x="6720122" y="5094513"/>
            <a:chExt cx="1086983" cy="946027"/>
          </a:xfrm>
        </p:grpSpPr>
        <p:pic>
          <p:nvPicPr>
            <p:cNvPr id="33" name="Picture 32"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122" y="5094513"/>
              <a:ext cx="1086983" cy="946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006244" y="5352866"/>
              <a:ext cx="664791" cy="578583"/>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35" name="TextBox 14"/>
          <p:cNvSpPr txBox="1">
            <a:spLocks noChangeArrowheads="1"/>
          </p:cNvSpPr>
          <p:nvPr/>
        </p:nvSpPr>
        <p:spPr bwMode="auto">
          <a:xfrm>
            <a:off x="4273761"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36" name="TextBox 14"/>
          <p:cNvSpPr txBox="1">
            <a:spLocks noChangeArrowheads="1"/>
          </p:cNvSpPr>
          <p:nvPr/>
        </p:nvSpPr>
        <p:spPr bwMode="auto">
          <a:xfrm>
            <a:off x="2173498" y="2330849"/>
            <a:ext cx="89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fr-BE" altLang="fr-FR" sz="1200" b="1" dirty="0">
                <a:latin typeface="+mn-lt"/>
              </a:rPr>
              <a:t>1</a:t>
            </a:r>
          </a:p>
        </p:txBody>
      </p:sp>
      <p:sp>
        <p:nvSpPr>
          <p:cNvPr id="37" name="TextBox 14"/>
          <p:cNvSpPr txBox="1">
            <a:spLocks noChangeArrowheads="1"/>
          </p:cNvSpPr>
          <p:nvPr/>
        </p:nvSpPr>
        <p:spPr bwMode="auto">
          <a:xfrm>
            <a:off x="3055945" y="2330849"/>
            <a:ext cx="89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200" dirty="0">
                <a:latin typeface="+mn-lt"/>
              </a:rPr>
              <a:t>Application</a:t>
            </a:r>
          </a:p>
          <a:p>
            <a:pPr algn="ctr" eaLnBrk="1" hangingPunct="1"/>
            <a:r>
              <a:rPr lang="nl-BE" altLang="fr-FR" sz="1000" dirty="0">
                <a:latin typeface="Arial Black" pitchFamily="34" charset="0"/>
              </a:rPr>
              <a:t>2</a:t>
            </a:r>
            <a:endParaRPr lang="fr-BE" altLang="fr-FR" sz="1000" dirty="0">
              <a:latin typeface="Arial Black" pitchFamily="34" charset="0"/>
            </a:endParaRPr>
          </a:p>
        </p:txBody>
      </p:sp>
      <p:sp>
        <p:nvSpPr>
          <p:cNvPr id="39" name="Left-Right Arrow 38"/>
          <p:cNvSpPr/>
          <p:nvPr/>
        </p:nvSpPr>
        <p:spPr>
          <a:xfrm>
            <a:off x="5236193" y="4389905"/>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err="1"/>
              <a:t>Collaboration</a:t>
            </a:r>
            <a:r>
              <a:rPr lang="nl-BE" sz="1600" dirty="0"/>
              <a:t> </a:t>
            </a:r>
            <a:r>
              <a:rPr lang="nl-BE" sz="1600" dirty="0" err="1"/>
              <a:t>technologique</a:t>
            </a:r>
            <a:endParaRPr lang="fr-BE" sz="1600" dirty="0"/>
          </a:p>
        </p:txBody>
      </p:sp>
      <p:sp>
        <p:nvSpPr>
          <p:cNvPr id="40" name="Left-Right Arrow 39"/>
          <p:cNvSpPr/>
          <p:nvPr/>
        </p:nvSpPr>
        <p:spPr>
          <a:xfrm>
            <a:off x="5236193" y="3145880"/>
            <a:ext cx="2175540" cy="1110263"/>
          </a:xfrm>
          <a:prstGeom prst="leftRightArrow">
            <a:avLst>
              <a:gd name="adj1" fmla="val 47574"/>
              <a:gd name="adj2" fmla="val 39085"/>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err="1"/>
              <a:t>Plateforme</a:t>
            </a:r>
            <a:r>
              <a:rPr lang="nl-BE" sz="1600" dirty="0"/>
              <a:t> de </a:t>
            </a:r>
            <a:r>
              <a:rPr lang="nl-BE" sz="1600" dirty="0" err="1"/>
              <a:t>collaboration</a:t>
            </a:r>
            <a:endParaRPr lang="fr-BE" sz="1600" dirty="0"/>
          </a:p>
        </p:txBody>
      </p:sp>
      <p:sp>
        <p:nvSpPr>
          <p:cNvPr id="41" name="Left-Right Arrow 40"/>
          <p:cNvSpPr/>
          <p:nvPr/>
        </p:nvSpPr>
        <p:spPr>
          <a:xfrm>
            <a:off x="5232492" y="1899769"/>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err="1"/>
              <a:t>Parties</a:t>
            </a:r>
            <a:r>
              <a:rPr lang="nl-BE" sz="1600" dirty="0"/>
              <a:t> </a:t>
            </a:r>
            <a:r>
              <a:rPr lang="nl-BE" sz="1600" dirty="0" err="1"/>
              <a:t>composantes</a:t>
            </a:r>
            <a:endParaRPr lang="fr-BE" sz="1600" dirty="0"/>
          </a:p>
        </p:txBody>
      </p:sp>
    </p:spTree>
    <p:extLst>
      <p:ext uri="{BB962C8B-B14F-4D97-AF65-F5344CB8AC3E}">
        <p14:creationId xmlns:p14="http://schemas.microsoft.com/office/powerpoint/2010/main" val="21250060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G-Cloud - Platform as a Service </a:t>
            </a:r>
            <a:endParaRPr lang="en-US" dirty="0"/>
          </a:p>
        </p:txBody>
      </p:sp>
      <p:pic>
        <p:nvPicPr>
          <p:cNvPr id="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0676" y="3257452"/>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5"/>
          <p:cNvSpPr txBox="1">
            <a:spLocks noChangeArrowheads="1"/>
          </p:cNvSpPr>
          <p:nvPr/>
        </p:nvSpPr>
        <p:spPr bwMode="auto">
          <a:xfrm>
            <a:off x="3697658" y="1554063"/>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6" name="TextBox 25"/>
          <p:cNvSpPr txBox="1">
            <a:spLocks noChangeArrowheads="1"/>
          </p:cNvSpPr>
          <p:nvPr/>
        </p:nvSpPr>
        <p:spPr bwMode="auto">
          <a:xfrm>
            <a:off x="1936040" y="1542951"/>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38" y="4075013"/>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25"/>
          <p:cNvSpPr txBox="1">
            <a:spLocks noChangeArrowheads="1"/>
          </p:cNvSpPr>
          <p:nvPr/>
        </p:nvSpPr>
        <p:spPr bwMode="auto">
          <a:xfrm>
            <a:off x="5756483" y="1542952"/>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9" name="TextBox 25"/>
          <p:cNvSpPr txBox="1">
            <a:spLocks noChangeArrowheads="1"/>
          </p:cNvSpPr>
          <p:nvPr/>
        </p:nvSpPr>
        <p:spPr bwMode="auto">
          <a:xfrm>
            <a:off x="7895353" y="1556793"/>
            <a:ext cx="1789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Incident management</a:t>
            </a:r>
          </a:p>
        </p:txBody>
      </p:sp>
      <p:sp>
        <p:nvSpPr>
          <p:cNvPr id="10" name="TextBox 25"/>
          <p:cNvSpPr txBox="1">
            <a:spLocks noChangeArrowheads="1"/>
          </p:cNvSpPr>
          <p:nvPr/>
        </p:nvSpPr>
        <p:spPr bwMode="auto">
          <a:xfrm>
            <a:off x="7686827" y="2373214"/>
            <a:ext cx="8029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200" dirty="0">
                <a:latin typeface="+mn-lt"/>
              </a:rPr>
              <a:t>1ère ligne</a:t>
            </a:r>
          </a:p>
        </p:txBody>
      </p:sp>
      <p:sp>
        <p:nvSpPr>
          <p:cNvPr id="11" name="TextBox 25"/>
          <p:cNvSpPr txBox="1">
            <a:spLocks noChangeArrowheads="1"/>
          </p:cNvSpPr>
          <p:nvPr/>
        </p:nvSpPr>
        <p:spPr bwMode="auto">
          <a:xfrm>
            <a:off x="7639421" y="3481289"/>
            <a:ext cx="875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2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2ème ligne</a:t>
            </a:r>
          </a:p>
        </p:txBody>
      </p:sp>
      <p:grpSp>
        <p:nvGrpSpPr>
          <p:cNvPr id="12" name="Group 28"/>
          <p:cNvGrpSpPr>
            <a:grpSpLocks/>
          </p:cNvGrpSpPr>
          <p:nvPr/>
        </p:nvGrpSpPr>
        <p:grpSpPr bwMode="auto">
          <a:xfrm>
            <a:off x="8789989" y="3133626"/>
            <a:ext cx="1482469" cy="538162"/>
            <a:chOff x="3542315" y="3875964"/>
            <a:chExt cx="1482826" cy="537241"/>
          </a:xfrm>
        </p:grpSpPr>
        <p:pic>
          <p:nvPicPr>
            <p:cNvPr id="1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2315" y="3875964"/>
              <a:ext cx="952642" cy="5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0"/>
            <p:cNvSpPr txBox="1">
              <a:spLocks noChangeArrowheads="1"/>
            </p:cNvSpPr>
            <p:nvPr/>
          </p:nvSpPr>
          <p:spPr bwMode="auto">
            <a:xfrm>
              <a:off x="4454014" y="4014510"/>
              <a:ext cx="571127" cy="3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ltLang="fr-FR" sz="1400" dirty="0">
                  <a:latin typeface="+mn-lt"/>
                </a:rPr>
                <a:t>- unit</a:t>
              </a:r>
            </a:p>
          </p:txBody>
        </p:sp>
      </p:grpSp>
      <p:sp>
        <p:nvSpPr>
          <p:cNvPr id="15" name="TextBox 25"/>
          <p:cNvSpPr txBox="1">
            <a:spLocks noChangeArrowheads="1"/>
          </p:cNvSpPr>
          <p:nvPr/>
        </p:nvSpPr>
        <p:spPr bwMode="auto">
          <a:xfrm>
            <a:off x="7628309" y="4711602"/>
            <a:ext cx="875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2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3ème ligne</a:t>
            </a:r>
          </a:p>
        </p:txBody>
      </p:sp>
      <p:cxnSp>
        <p:nvCxnSpPr>
          <p:cNvPr id="16" name="Straight Connector 15"/>
          <p:cNvCxnSpPr/>
          <p:nvPr/>
        </p:nvCxnSpPr>
        <p:spPr>
          <a:xfrm>
            <a:off x="1760539" y="2090638"/>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549650" y="1412777"/>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67350" y="142230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59688" y="143817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659689" y="2976463"/>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669214" y="4421088"/>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0412" y="4979021"/>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6589" y="5500589"/>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lowchart: Magnetic Disk 23"/>
          <p:cNvSpPr/>
          <p:nvPr/>
        </p:nvSpPr>
        <p:spPr>
          <a:xfrm>
            <a:off x="6106319" y="3139109"/>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9576" y="2604930"/>
            <a:ext cx="799120" cy="320014"/>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9776" y="2604930"/>
            <a:ext cx="799120" cy="320014"/>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2124" y="4723374"/>
            <a:ext cx="799120" cy="320014"/>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6634" y="3791570"/>
            <a:ext cx="799120" cy="320014"/>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9988" y="2344175"/>
            <a:ext cx="799120" cy="320014"/>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3992" y="2604930"/>
            <a:ext cx="799120" cy="320014"/>
          </a:xfrm>
          <a:prstGeom prst="rect">
            <a:avLst/>
          </a:prstGeom>
        </p:spPr>
      </p:pic>
    </p:spTree>
    <p:extLst>
      <p:ext uri="{BB962C8B-B14F-4D97-AF65-F5344CB8AC3E}">
        <p14:creationId xmlns:p14="http://schemas.microsoft.com/office/powerpoint/2010/main" val="29263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7"/>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1994592" y="2276872"/>
            <a:ext cx="8219256" cy="1296144"/>
          </a:xfrm>
          <a:prstGeom prst="roundRect">
            <a:avLst/>
          </a:prstGeom>
          <a:noFill/>
          <a:ln w="19050">
            <a:solidFill>
              <a:srgbClr val="008CB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BE" altLang="en-US" sz="4400" dirty="0" smtClean="0">
                <a:solidFill>
                  <a:srgbClr val="008CB2"/>
                </a:solidFill>
                <a:latin typeface="+mj-lt"/>
              </a:rPr>
              <a:t>Modèle </a:t>
            </a:r>
            <a:r>
              <a:rPr lang="fr-BE" altLang="en-US" sz="4400" dirty="0">
                <a:solidFill>
                  <a:srgbClr val="008CB2"/>
                </a:solidFill>
                <a:latin typeface="+mj-lt"/>
              </a:rPr>
              <a:t>Banque Carrefour</a:t>
            </a:r>
          </a:p>
        </p:txBody>
      </p:sp>
    </p:spTree>
    <p:extLst>
      <p:ext uri="{BB962C8B-B14F-4D97-AF65-F5344CB8AC3E}">
        <p14:creationId xmlns:p14="http://schemas.microsoft.com/office/powerpoint/2010/main" val="34203219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G-Cloud - </a:t>
            </a:r>
            <a:r>
              <a:rPr lang="en-US" dirty="0" err="1" smtClean="0"/>
              <a:t>Paas</a:t>
            </a:r>
            <a:r>
              <a:rPr lang="en-US" dirty="0" smtClean="0"/>
              <a:t> - </a:t>
            </a:r>
            <a:r>
              <a:rPr lang="en-US" dirty="0" err="1" smtClean="0"/>
              <a:t>répertoire</a:t>
            </a:r>
            <a:r>
              <a:rPr lang="en-US" dirty="0" smtClean="0"/>
              <a:t> des </a:t>
            </a:r>
            <a:r>
              <a:rPr lang="en-US" dirty="0" err="1" smtClean="0"/>
              <a:t>références</a:t>
            </a:r>
            <a:r>
              <a:rPr lang="en-US" dirty="0" smtClean="0"/>
              <a:t> </a:t>
            </a:r>
            <a:endParaRPr lang="en-US" dirty="0"/>
          </a:p>
        </p:txBody>
      </p:sp>
      <p:pic>
        <p:nvPicPr>
          <p:cNvPr id="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5914" y="3068365"/>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38" y="389068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a:off x="1760539" y="2188170"/>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549650" y="1510309"/>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67350" y="1519833"/>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659688" y="1535708"/>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4807" y="5177632"/>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Flowchart: Magnetic Disk 10"/>
          <p:cNvSpPr/>
          <p:nvPr/>
        </p:nvSpPr>
        <p:spPr>
          <a:xfrm>
            <a:off x="6106319" y="3236641"/>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576" y="2702462"/>
            <a:ext cx="799120" cy="32001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9776" y="2702462"/>
            <a:ext cx="799120" cy="32001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992" y="2702462"/>
            <a:ext cx="799120" cy="320014"/>
          </a:xfrm>
          <a:prstGeom prst="rect">
            <a:avLst/>
          </a:prstGeom>
        </p:spPr>
      </p:pic>
      <p:sp>
        <p:nvSpPr>
          <p:cNvPr id="15" name="Left-Right Arrow 14"/>
          <p:cNvSpPr/>
          <p:nvPr/>
        </p:nvSpPr>
        <p:spPr>
          <a:xfrm>
            <a:off x="7054504" y="4235779"/>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TextBox 15"/>
          <p:cNvSpPr txBox="1"/>
          <p:nvPr/>
        </p:nvSpPr>
        <p:spPr>
          <a:xfrm>
            <a:off x="9406175" y="3810989"/>
            <a:ext cx="1120539" cy="1200329"/>
          </a:xfrm>
          <a:prstGeom prst="rect">
            <a:avLst/>
          </a:prstGeom>
          <a:noFill/>
        </p:spPr>
        <p:txBody>
          <a:bodyPr wrap="square" rtlCol="0">
            <a:spAutoFit/>
          </a:bodyPr>
          <a:lstStyle/>
          <a:p>
            <a:r>
              <a:rPr lang="fr-BE" dirty="0"/>
              <a:t>SPF</a:t>
            </a:r>
          </a:p>
          <a:p>
            <a:r>
              <a:rPr lang="fr-BE" dirty="0"/>
              <a:t>Justice</a:t>
            </a:r>
          </a:p>
          <a:p>
            <a:r>
              <a:rPr lang="fr-BE" dirty="0"/>
              <a:t>Mobilité</a:t>
            </a:r>
          </a:p>
          <a:p>
            <a:r>
              <a:rPr lang="fr-BE" dirty="0"/>
              <a:t>…</a:t>
            </a:r>
          </a:p>
        </p:txBody>
      </p:sp>
      <p:sp>
        <p:nvSpPr>
          <p:cNvPr id="17" name="Left-Right Arrow 16"/>
          <p:cNvSpPr/>
          <p:nvPr/>
        </p:nvSpPr>
        <p:spPr>
          <a:xfrm>
            <a:off x="8990818" y="4235779"/>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8" name="Picture 5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54504" y="5728990"/>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5"/>
          <p:cNvSpPr txBox="1">
            <a:spLocks noChangeArrowheads="1"/>
          </p:cNvSpPr>
          <p:nvPr/>
        </p:nvSpPr>
        <p:spPr bwMode="auto">
          <a:xfrm>
            <a:off x="1936040" y="1568475"/>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0" name="TextBox 25"/>
          <p:cNvSpPr txBox="1">
            <a:spLocks noChangeArrowheads="1"/>
          </p:cNvSpPr>
          <p:nvPr/>
        </p:nvSpPr>
        <p:spPr bwMode="auto">
          <a:xfrm>
            <a:off x="3697658" y="1579587"/>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1" name="TextBox 25"/>
          <p:cNvSpPr txBox="1">
            <a:spLocks noChangeArrowheads="1"/>
          </p:cNvSpPr>
          <p:nvPr/>
        </p:nvSpPr>
        <p:spPr bwMode="auto">
          <a:xfrm>
            <a:off x="5756483" y="1568476"/>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22" name="TextBox 25"/>
          <p:cNvSpPr txBox="1">
            <a:spLocks noChangeArrowheads="1"/>
          </p:cNvSpPr>
          <p:nvPr/>
        </p:nvSpPr>
        <p:spPr bwMode="auto">
          <a:xfrm>
            <a:off x="7790226" y="1582317"/>
            <a:ext cx="1999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Utilisateurs / partenaires</a:t>
            </a:r>
          </a:p>
        </p:txBody>
      </p:sp>
      <p:sp>
        <p:nvSpPr>
          <p:cNvPr id="23" name="TextBox 22"/>
          <p:cNvSpPr txBox="1"/>
          <p:nvPr/>
        </p:nvSpPr>
        <p:spPr>
          <a:xfrm>
            <a:off x="8242873" y="3801166"/>
            <a:ext cx="769269" cy="923330"/>
          </a:xfrm>
          <a:prstGeom prst="rect">
            <a:avLst/>
          </a:prstGeom>
          <a:noFill/>
        </p:spPr>
        <p:txBody>
          <a:bodyPr wrap="square" rtlCol="0">
            <a:spAutoFit/>
          </a:bodyPr>
          <a:lstStyle/>
          <a:p>
            <a:r>
              <a:rPr lang="fr-BE" dirty="0"/>
              <a:t>SPF BOSA</a:t>
            </a:r>
          </a:p>
          <a:p>
            <a:r>
              <a:rPr lang="fr-BE" dirty="0"/>
              <a:t>DTO</a:t>
            </a:r>
          </a:p>
        </p:txBody>
      </p:sp>
    </p:spTree>
    <p:extLst>
      <p:ext uri="{BB962C8B-B14F-4D97-AF65-F5344CB8AC3E}">
        <p14:creationId xmlns:p14="http://schemas.microsoft.com/office/powerpoint/2010/main" val="242765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5"/>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087BE"/>
                </a:solidFill>
              </a:rPr>
              <a:t>Status G-Cloud service </a:t>
            </a:r>
            <a:r>
              <a:rPr lang="nl-BE" dirty="0" smtClean="0">
                <a:solidFill>
                  <a:srgbClr val="0087BE"/>
                </a:solidFill>
              </a:rPr>
              <a:t>portfolio</a:t>
            </a:r>
            <a:endParaRPr lang="en-US" dirty="0"/>
          </a:p>
        </p:txBody>
      </p:sp>
      <p:grpSp>
        <p:nvGrpSpPr>
          <p:cNvPr id="6" name="Group 5"/>
          <p:cNvGrpSpPr/>
          <p:nvPr/>
        </p:nvGrpSpPr>
        <p:grpSpPr>
          <a:xfrm>
            <a:off x="998221" y="1188428"/>
            <a:ext cx="8967031" cy="5551190"/>
            <a:chOff x="931546" y="1283678"/>
            <a:chExt cx="8967031" cy="555119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3" y="6429634"/>
              <a:ext cx="5777657" cy="4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stretch>
              <a:fillRect/>
            </a:stretch>
          </p:blipFill>
          <p:spPr>
            <a:xfrm>
              <a:off x="931546" y="1283678"/>
              <a:ext cx="8967031" cy="5161084"/>
            </a:xfrm>
            <a:prstGeom prst="rect">
              <a:avLst/>
            </a:prstGeom>
          </p:spPr>
        </p:pic>
      </p:grpSp>
    </p:spTree>
    <p:extLst>
      <p:ext uri="{BB962C8B-B14F-4D97-AF65-F5344CB8AC3E}">
        <p14:creationId xmlns:p14="http://schemas.microsoft.com/office/powerpoint/2010/main" val="11015024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err="1"/>
              <a:t>Datawarehouse</a:t>
            </a:r>
            <a:r>
              <a:rPr lang="fr-BE" dirty="0"/>
              <a:t> marché du travail</a:t>
            </a:r>
            <a:endParaRPr lang="en-US" dirty="0"/>
          </a:p>
        </p:txBody>
      </p:sp>
      <p:sp>
        <p:nvSpPr>
          <p:cNvPr id="3" name="Content Placeholder 2"/>
          <p:cNvSpPr>
            <a:spLocks noGrp="1"/>
          </p:cNvSpPr>
          <p:nvPr>
            <p:ph idx="1"/>
          </p:nvPr>
        </p:nvSpPr>
        <p:spPr/>
        <p:txBody>
          <a:bodyPr>
            <a:normAutofit/>
          </a:bodyPr>
          <a:lstStyle/>
          <a:p>
            <a:r>
              <a:rPr lang="fr-FR" dirty="0" smtClean="0"/>
              <a:t>créé </a:t>
            </a:r>
            <a:r>
              <a:rPr lang="fr-FR" dirty="0"/>
              <a:t>pour répondre de manière efficace aux demandes de données de la part d’institutions de recherche et des pouvoirs </a:t>
            </a:r>
            <a:r>
              <a:rPr lang="fr-FR" dirty="0" smtClean="0"/>
              <a:t>publics</a:t>
            </a:r>
            <a:endParaRPr lang="fr-FR" dirty="0"/>
          </a:p>
          <a:p>
            <a:r>
              <a:rPr lang="fr-FR" dirty="0"/>
              <a:t>à</a:t>
            </a:r>
            <a:r>
              <a:rPr lang="fr-FR" dirty="0" smtClean="0"/>
              <a:t> la base construit </a:t>
            </a:r>
            <a:r>
              <a:rPr lang="fr-FR" dirty="0"/>
              <a:t>à l’aide de données provenant des institutions de sécurité sociale, du registre national et du registre Bis, et complété par des notions </a:t>
            </a:r>
            <a:r>
              <a:rPr lang="fr-FR" dirty="0" smtClean="0"/>
              <a:t>auto-définies</a:t>
            </a:r>
            <a:endParaRPr lang="fr-FR" dirty="0"/>
          </a:p>
          <a:p>
            <a:r>
              <a:rPr lang="fr-FR" dirty="0" smtClean="0"/>
              <a:t>mis </a:t>
            </a:r>
            <a:r>
              <a:rPr lang="fr-FR" dirty="0"/>
              <a:t>en production </a:t>
            </a:r>
            <a:r>
              <a:rPr lang="fr-FR" dirty="0" smtClean="0"/>
              <a:t>début 2001</a:t>
            </a:r>
          </a:p>
          <a:p>
            <a:r>
              <a:rPr lang="fr-FR" dirty="0" smtClean="0"/>
              <a:t>au fil des années, augmentation du nombre d’instances fournissant des données</a:t>
            </a:r>
          </a:p>
          <a:p>
            <a:pPr lvl="1"/>
            <a:r>
              <a:rPr lang="fr-FR" dirty="0" smtClean="0"/>
              <a:t>données pertinentes de tous les acteurs du secteur social</a:t>
            </a:r>
          </a:p>
          <a:p>
            <a:pPr lvl="1"/>
            <a:r>
              <a:rPr lang="fr-FR" dirty="0" smtClean="0"/>
              <a:t>données pertinentes en provenance d’autres acteurs (p.ex. SPF Finances, DGSIE,…)</a:t>
            </a:r>
          </a:p>
          <a:p>
            <a:pPr lvl="1"/>
            <a:r>
              <a:rPr lang="fr-FR" dirty="0" smtClean="0"/>
              <a:t>toujours moyennant une délibération du comité de sécurité de l’information (CSI)</a:t>
            </a:r>
            <a:endParaRPr lang="en-US" altLang="en-US" dirty="0" smtClean="0">
              <a:solidFill>
                <a:srgbClr val="000000"/>
              </a:solidFill>
              <a:cs typeface="Arial" charset="0"/>
              <a:sym typeface="Arial" charset="0"/>
            </a:endParaRPr>
          </a:p>
          <a:p>
            <a:pPr eaLnBrk="1" hangingPunct="1">
              <a:defRPr/>
            </a:pPr>
            <a:endParaRPr lang="en-US" altLang="en-US" sz="2200" dirty="0">
              <a:solidFill>
                <a:srgbClr val="000000"/>
              </a:solidFill>
              <a:cs typeface="Arial" charset="0"/>
              <a:sym typeface="Arial" charset="0"/>
            </a:endParaRPr>
          </a:p>
          <a:p>
            <a:endParaRPr lang="fr-FR" sz="2200" dirty="0"/>
          </a:p>
          <a:p>
            <a:pPr lvl="1"/>
            <a:endParaRPr lang="fr-FR" dirty="0" smtClean="0"/>
          </a:p>
          <a:p>
            <a:pPr lvl="1"/>
            <a:endParaRPr lang="fr-FR" dirty="0"/>
          </a:p>
          <a:p>
            <a:endParaRPr lang="en-US" sz="2200" dirty="0"/>
          </a:p>
        </p:txBody>
      </p:sp>
    </p:spTree>
    <p:extLst>
      <p:ext uri="{BB962C8B-B14F-4D97-AF65-F5344CB8AC3E}">
        <p14:creationId xmlns:p14="http://schemas.microsoft.com/office/powerpoint/2010/main" val="21814309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smtClean="0"/>
              <a:t>Datawarehouse</a:t>
            </a:r>
            <a:r>
              <a:rPr lang="en-US" dirty="0" smtClean="0"/>
              <a:t> </a:t>
            </a:r>
            <a:r>
              <a:rPr lang="en-US" dirty="0" err="1" smtClean="0"/>
              <a:t>marché</a:t>
            </a:r>
            <a:r>
              <a:rPr lang="en-US" dirty="0" smtClean="0"/>
              <a:t> du travail </a:t>
            </a:r>
            <a:endParaRPr lang="en-US" dirty="0"/>
          </a:p>
        </p:txBody>
      </p:sp>
      <p:sp>
        <p:nvSpPr>
          <p:cNvPr id="3" name="Content Placeholder 2"/>
          <p:cNvSpPr>
            <a:spLocks noGrp="1"/>
          </p:cNvSpPr>
          <p:nvPr>
            <p:ph idx="1"/>
          </p:nvPr>
        </p:nvSpPr>
        <p:spPr/>
        <p:txBody>
          <a:bodyPr/>
          <a:lstStyle/>
          <a:p>
            <a:r>
              <a:rPr lang="en-US" dirty="0" err="1" smtClean="0"/>
              <a:t>soutien</a:t>
            </a:r>
            <a:r>
              <a:rPr lang="en-US" dirty="0" smtClean="0"/>
              <a:t> des instances </a:t>
            </a:r>
            <a:r>
              <a:rPr lang="en-US" dirty="0" err="1" smtClean="0"/>
              <a:t>chargées</a:t>
            </a:r>
            <a:r>
              <a:rPr lang="en-US" dirty="0" smtClean="0"/>
              <a:t> de la </a:t>
            </a:r>
            <a:r>
              <a:rPr lang="en-US" dirty="0" err="1" smtClean="0"/>
              <a:t>préparation</a:t>
            </a:r>
            <a:r>
              <a:rPr lang="en-US" dirty="0" smtClean="0"/>
              <a:t> et de </a:t>
            </a:r>
            <a:r>
              <a:rPr lang="en-US" dirty="0" err="1" smtClean="0"/>
              <a:t>l’évaluation</a:t>
            </a:r>
            <a:r>
              <a:rPr lang="en-US" dirty="0" smtClean="0"/>
              <a:t> de la </a:t>
            </a:r>
            <a:r>
              <a:rPr lang="en-US" dirty="0" err="1" smtClean="0"/>
              <a:t>politique</a:t>
            </a:r>
            <a:r>
              <a:rPr lang="en-US" dirty="0" smtClean="0"/>
              <a:t> et des </a:t>
            </a:r>
            <a:r>
              <a:rPr lang="en-US" dirty="0" err="1" smtClean="0"/>
              <a:t>chercheurs</a:t>
            </a:r>
            <a:r>
              <a:rPr lang="en-US" dirty="0" smtClean="0"/>
              <a:t> </a:t>
            </a:r>
            <a:r>
              <a:rPr lang="en-US" dirty="0" err="1" smtClean="0"/>
              <a:t>en</a:t>
            </a:r>
            <a:r>
              <a:rPr lang="en-US" dirty="0" smtClean="0"/>
              <a:t> </a:t>
            </a:r>
            <a:r>
              <a:rPr lang="en-US" dirty="0" err="1" smtClean="0"/>
              <a:t>ce</a:t>
            </a:r>
            <a:r>
              <a:rPr lang="en-US" dirty="0" smtClean="0"/>
              <a:t> qui </a:t>
            </a:r>
            <a:r>
              <a:rPr lang="en-US" dirty="0" err="1" smtClean="0"/>
              <a:t>concerne</a:t>
            </a:r>
            <a:r>
              <a:rPr lang="en-US" dirty="0" smtClean="0"/>
              <a:t> </a:t>
            </a:r>
            <a:r>
              <a:rPr lang="en-US" dirty="0" err="1" smtClean="0"/>
              <a:t>l’accessibilité</a:t>
            </a:r>
            <a:r>
              <a:rPr lang="en-US" dirty="0" smtClean="0"/>
              <a:t> du </a:t>
            </a:r>
            <a:r>
              <a:rPr lang="en-US" dirty="0" err="1" smtClean="0"/>
              <a:t>datawarehouse</a:t>
            </a:r>
            <a:r>
              <a:rPr lang="en-US" dirty="0" smtClean="0"/>
              <a:t> pour </a:t>
            </a:r>
            <a:r>
              <a:rPr lang="en-US" dirty="0" err="1" smtClean="0"/>
              <a:t>leurs</a:t>
            </a:r>
            <a:r>
              <a:rPr lang="en-US" dirty="0" smtClean="0"/>
              <a:t> </a:t>
            </a:r>
            <a:r>
              <a:rPr lang="en-US" dirty="0" err="1" smtClean="0"/>
              <a:t>besoins</a:t>
            </a:r>
            <a:r>
              <a:rPr lang="en-US" dirty="0" smtClean="0"/>
              <a:t> ad hoc</a:t>
            </a:r>
          </a:p>
          <a:p>
            <a:r>
              <a:rPr lang="en-US" dirty="0" err="1" smtClean="0"/>
              <a:t>définition</a:t>
            </a:r>
            <a:r>
              <a:rPr lang="en-US" dirty="0" smtClean="0"/>
              <a:t> </a:t>
            </a:r>
            <a:r>
              <a:rPr lang="en-US" dirty="0" err="1" smtClean="0"/>
              <a:t>d’une</a:t>
            </a:r>
            <a:r>
              <a:rPr lang="en-US" dirty="0" smtClean="0"/>
              <a:t> </a:t>
            </a:r>
            <a:r>
              <a:rPr lang="en-US" dirty="0" err="1" smtClean="0"/>
              <a:t>méthodologie</a:t>
            </a:r>
            <a:r>
              <a:rPr lang="en-US" dirty="0" smtClean="0"/>
              <a:t> standard pour le </a:t>
            </a:r>
            <a:r>
              <a:rPr lang="en-US" dirty="0" err="1" smtClean="0"/>
              <a:t>codage</a:t>
            </a:r>
            <a:r>
              <a:rPr lang="en-US" dirty="0" smtClean="0"/>
              <a:t> et </a:t>
            </a:r>
            <a:r>
              <a:rPr lang="en-US" dirty="0" err="1" smtClean="0"/>
              <a:t>l’anonymisation</a:t>
            </a:r>
            <a:r>
              <a:rPr lang="en-US" dirty="0" smtClean="0"/>
              <a:t> de </a:t>
            </a:r>
            <a:r>
              <a:rPr lang="en-US" dirty="0" err="1" smtClean="0"/>
              <a:t>données</a:t>
            </a:r>
            <a:endParaRPr lang="en-US" dirty="0" smtClean="0"/>
          </a:p>
          <a:p>
            <a:r>
              <a:rPr lang="en-US" dirty="0" smtClean="0"/>
              <a:t>extension des </a:t>
            </a:r>
            <a:r>
              <a:rPr lang="en-US" dirty="0" err="1" smtClean="0"/>
              <a:t>statistiques</a:t>
            </a:r>
            <a:r>
              <a:rPr lang="en-US" dirty="0" smtClean="0"/>
              <a:t> de base </a:t>
            </a:r>
            <a:r>
              <a:rPr lang="en-US" dirty="0" err="1" smtClean="0"/>
              <a:t>fréquemment</a:t>
            </a:r>
            <a:r>
              <a:rPr lang="en-US" dirty="0" smtClean="0"/>
              <a:t> </a:t>
            </a:r>
            <a:r>
              <a:rPr lang="en-US" dirty="0" err="1" smtClean="0"/>
              <a:t>demandées</a:t>
            </a:r>
            <a:r>
              <a:rPr lang="en-US" dirty="0" smtClean="0"/>
              <a:t> qui </a:t>
            </a:r>
            <a:r>
              <a:rPr lang="en-US" dirty="0" err="1" smtClean="0"/>
              <a:t>sont</a:t>
            </a:r>
            <a:r>
              <a:rPr lang="en-US" dirty="0" smtClean="0"/>
              <a:t> </a:t>
            </a:r>
            <a:r>
              <a:rPr lang="en-US" dirty="0" err="1" smtClean="0"/>
              <a:t>établies</a:t>
            </a:r>
            <a:r>
              <a:rPr lang="en-US" dirty="0" smtClean="0"/>
              <a:t> et </a:t>
            </a:r>
            <a:r>
              <a:rPr lang="en-US" dirty="0" err="1" smtClean="0"/>
              <a:t>diffusées</a:t>
            </a:r>
            <a:r>
              <a:rPr lang="en-US" dirty="0" smtClean="0"/>
              <a:t> </a:t>
            </a:r>
            <a:r>
              <a:rPr lang="en-US" dirty="0" err="1" smtClean="0"/>
              <a:t>automatiquement</a:t>
            </a:r>
            <a:r>
              <a:rPr lang="en-US" dirty="0" smtClean="0"/>
              <a:t>, et </a:t>
            </a:r>
            <a:r>
              <a:rPr lang="en-US" dirty="0" err="1" smtClean="0"/>
              <a:t>possibilité</a:t>
            </a:r>
            <a:r>
              <a:rPr lang="en-US" dirty="0" smtClean="0"/>
              <a:t> de consultation de </a:t>
            </a:r>
            <a:r>
              <a:rPr lang="en-US" dirty="0" err="1" smtClean="0"/>
              <a:t>ces</a:t>
            </a:r>
            <a:r>
              <a:rPr lang="en-US" dirty="0" smtClean="0"/>
              <a:t> </a:t>
            </a:r>
            <a:r>
              <a:rPr lang="en-US" dirty="0" err="1" smtClean="0"/>
              <a:t>statistiques</a:t>
            </a:r>
            <a:r>
              <a:rPr lang="en-US" dirty="0" smtClean="0"/>
              <a:t> via </a:t>
            </a:r>
            <a:r>
              <a:rPr lang="en-US" dirty="0" smtClean="0">
                <a:solidFill>
                  <a:srgbClr val="008CB2"/>
                </a:solidFill>
              </a:rPr>
              <a:t>5</a:t>
            </a:r>
            <a:r>
              <a:rPr lang="en-US" dirty="0" smtClean="0"/>
              <a:t> </a:t>
            </a:r>
            <a:r>
              <a:rPr lang="en-US" dirty="0" smtClean="0">
                <a:solidFill>
                  <a:srgbClr val="008CB2"/>
                </a:solidFill>
              </a:rPr>
              <a:t>applications web</a:t>
            </a:r>
          </a:p>
          <a:p>
            <a:pPr lvl="1"/>
            <a:r>
              <a:rPr lang="en-US" dirty="0" err="1" smtClean="0"/>
              <a:t>statistiques</a:t>
            </a:r>
            <a:r>
              <a:rPr lang="en-US" dirty="0" smtClean="0"/>
              <a:t> </a:t>
            </a:r>
            <a:r>
              <a:rPr lang="en-US" dirty="0" err="1" smtClean="0"/>
              <a:t>en</a:t>
            </a:r>
            <a:r>
              <a:rPr lang="en-US" dirty="0" smtClean="0"/>
              <a:t> </a:t>
            </a:r>
            <a:r>
              <a:rPr lang="en-US" dirty="0" err="1" smtClean="0"/>
              <a:t>ligne</a:t>
            </a:r>
            <a:r>
              <a:rPr lang="en-US" dirty="0" smtClean="0"/>
              <a:t> / </a:t>
            </a:r>
            <a:r>
              <a:rPr lang="en-US" dirty="0" err="1" smtClean="0"/>
              <a:t>chiffres</a:t>
            </a:r>
            <a:r>
              <a:rPr lang="en-US" dirty="0" smtClean="0"/>
              <a:t> </a:t>
            </a:r>
            <a:r>
              <a:rPr lang="en-US" dirty="0" err="1" smtClean="0"/>
              <a:t>locaux</a:t>
            </a:r>
            <a:endParaRPr lang="en-US" dirty="0" smtClean="0"/>
          </a:p>
          <a:p>
            <a:pPr lvl="1"/>
            <a:r>
              <a:rPr lang="en-US" dirty="0" err="1" smtClean="0"/>
              <a:t>statistiques</a:t>
            </a:r>
            <a:r>
              <a:rPr lang="en-US" dirty="0" smtClean="0"/>
              <a:t> </a:t>
            </a:r>
            <a:r>
              <a:rPr lang="en-US" dirty="0" err="1" smtClean="0"/>
              <a:t>en</a:t>
            </a:r>
            <a:r>
              <a:rPr lang="en-US" dirty="0" smtClean="0"/>
              <a:t> </a:t>
            </a:r>
            <a:r>
              <a:rPr lang="en-US" dirty="0" err="1" smtClean="0"/>
              <a:t>ligne</a:t>
            </a:r>
            <a:r>
              <a:rPr lang="en-US" dirty="0" smtClean="0"/>
              <a:t> / </a:t>
            </a:r>
            <a:r>
              <a:rPr lang="en-US" dirty="0" err="1" smtClean="0"/>
              <a:t>chiffres</a:t>
            </a:r>
            <a:r>
              <a:rPr lang="en-US" dirty="0" smtClean="0"/>
              <a:t> </a:t>
            </a:r>
            <a:r>
              <a:rPr lang="en-US" dirty="0" err="1" smtClean="0"/>
              <a:t>globaux</a:t>
            </a:r>
            <a:endParaRPr lang="en-US" dirty="0" smtClean="0"/>
          </a:p>
          <a:p>
            <a:pPr lvl="1"/>
            <a:r>
              <a:rPr lang="en-US" dirty="0" err="1" smtClean="0"/>
              <a:t>statistiques</a:t>
            </a:r>
            <a:r>
              <a:rPr lang="en-US" dirty="0" smtClean="0"/>
              <a:t> </a:t>
            </a:r>
            <a:r>
              <a:rPr lang="en-US" dirty="0" err="1" smtClean="0"/>
              <a:t>en</a:t>
            </a:r>
            <a:r>
              <a:rPr lang="en-US" dirty="0" smtClean="0"/>
              <a:t> </a:t>
            </a:r>
            <a:r>
              <a:rPr lang="en-US" dirty="0" err="1" smtClean="0"/>
              <a:t>ligne</a:t>
            </a:r>
            <a:r>
              <a:rPr lang="en-US" dirty="0" smtClean="0"/>
              <a:t> / </a:t>
            </a:r>
            <a:r>
              <a:rPr lang="en-US" dirty="0" err="1" smtClean="0"/>
              <a:t>mobilité</a:t>
            </a:r>
            <a:r>
              <a:rPr lang="en-US" dirty="0" smtClean="0"/>
              <a:t> socio-</a:t>
            </a:r>
            <a:r>
              <a:rPr lang="en-US" dirty="0" err="1" smtClean="0"/>
              <a:t>économique</a:t>
            </a:r>
            <a:endParaRPr lang="en-US" dirty="0" smtClean="0"/>
          </a:p>
          <a:p>
            <a:pPr lvl="1"/>
            <a:r>
              <a:rPr lang="en-US" dirty="0" err="1" smtClean="0"/>
              <a:t>statistiques</a:t>
            </a:r>
            <a:r>
              <a:rPr lang="en-US" dirty="0" smtClean="0"/>
              <a:t> </a:t>
            </a:r>
            <a:r>
              <a:rPr lang="en-US" dirty="0" err="1" smtClean="0"/>
              <a:t>en</a:t>
            </a:r>
            <a:r>
              <a:rPr lang="en-US" dirty="0" smtClean="0"/>
              <a:t> </a:t>
            </a:r>
            <a:r>
              <a:rPr lang="en-US" dirty="0" err="1" smtClean="0"/>
              <a:t>ligne</a:t>
            </a:r>
            <a:r>
              <a:rPr lang="en-US" dirty="0" smtClean="0"/>
              <a:t> / composition de ménage</a:t>
            </a:r>
          </a:p>
          <a:p>
            <a:pPr lvl="1"/>
            <a:r>
              <a:rPr lang="en-US" dirty="0" err="1" smtClean="0"/>
              <a:t>statistiques</a:t>
            </a:r>
            <a:r>
              <a:rPr lang="en-US" dirty="0" smtClean="0"/>
              <a:t> </a:t>
            </a:r>
            <a:r>
              <a:rPr lang="en-US" dirty="0" err="1" smtClean="0"/>
              <a:t>en</a:t>
            </a:r>
            <a:r>
              <a:rPr lang="en-US" dirty="0" smtClean="0"/>
              <a:t> </a:t>
            </a:r>
            <a:r>
              <a:rPr lang="en-US" dirty="0" err="1" smtClean="0"/>
              <a:t>ligne</a:t>
            </a:r>
            <a:r>
              <a:rPr lang="en-US" dirty="0" smtClean="0"/>
              <a:t> / </a:t>
            </a:r>
            <a:r>
              <a:rPr lang="en-US" dirty="0" err="1" smtClean="0"/>
              <a:t>mobilité</a:t>
            </a:r>
            <a:r>
              <a:rPr lang="en-US" dirty="0" smtClean="0"/>
              <a:t> socio-</a:t>
            </a:r>
            <a:r>
              <a:rPr lang="en-US" dirty="0" err="1" smtClean="0"/>
              <a:t>économique</a:t>
            </a:r>
            <a:r>
              <a:rPr lang="en-US" dirty="0" smtClean="0"/>
              <a:t> à court </a:t>
            </a:r>
            <a:r>
              <a:rPr lang="en-US" dirty="0" err="1" smtClean="0"/>
              <a:t>terme</a:t>
            </a:r>
            <a:endParaRPr lang="en-US" dirty="0" smtClean="0"/>
          </a:p>
          <a:p>
            <a:r>
              <a:rPr lang="en-US" dirty="0" smtClean="0"/>
              <a:t>pas de </a:t>
            </a:r>
            <a:r>
              <a:rPr lang="en-US" dirty="0" err="1" smtClean="0"/>
              <a:t>traitement</a:t>
            </a:r>
            <a:r>
              <a:rPr lang="en-US" dirty="0" smtClean="0"/>
              <a:t> du </a:t>
            </a:r>
            <a:r>
              <a:rPr lang="en-US" dirty="0" err="1" smtClean="0"/>
              <a:t>contenu</a:t>
            </a:r>
            <a:r>
              <a:rPr lang="en-US" dirty="0" smtClean="0"/>
              <a:t> des </a:t>
            </a:r>
            <a:r>
              <a:rPr lang="en-US" dirty="0" err="1" smtClean="0"/>
              <a:t>données</a:t>
            </a:r>
            <a:r>
              <a:rPr lang="en-US" dirty="0" smtClean="0"/>
              <a:t> par la BCSS</a:t>
            </a:r>
            <a:endParaRPr lang="en-US" dirty="0"/>
          </a:p>
        </p:txBody>
      </p:sp>
    </p:spTree>
    <p:extLst>
      <p:ext uri="{BB962C8B-B14F-4D97-AF65-F5344CB8AC3E}">
        <p14:creationId xmlns:p14="http://schemas.microsoft.com/office/powerpoint/2010/main" val="1887481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pour les </a:t>
            </a:r>
            <a:r>
              <a:rPr lang="en-US" dirty="0" err="1" smtClean="0"/>
              <a:t>employeurs</a:t>
            </a:r>
            <a:endParaRPr lang="en-US" dirty="0"/>
          </a:p>
        </p:txBody>
      </p:sp>
      <p:sp>
        <p:nvSpPr>
          <p:cNvPr id="3" name="Content Placeholder 2"/>
          <p:cNvSpPr>
            <a:spLocks noGrp="1"/>
          </p:cNvSpPr>
          <p:nvPr>
            <p:ph idx="1"/>
          </p:nvPr>
        </p:nvSpPr>
        <p:spPr/>
        <p:txBody>
          <a:bodyPr/>
          <a:lstStyle/>
          <a:p>
            <a:r>
              <a:rPr lang="en-US" dirty="0" smtClean="0"/>
              <a:t>&gt; </a:t>
            </a:r>
            <a:r>
              <a:rPr lang="en-US" dirty="0" smtClean="0">
                <a:solidFill>
                  <a:srgbClr val="008CB2"/>
                </a:solidFill>
              </a:rPr>
              <a:t>50</a:t>
            </a:r>
            <a:r>
              <a:rPr lang="en-US" dirty="0" smtClean="0"/>
              <a:t> services </a:t>
            </a:r>
            <a:r>
              <a:rPr lang="en-US" dirty="0" err="1" smtClean="0"/>
              <a:t>électroniques</a:t>
            </a:r>
            <a:r>
              <a:rPr lang="en-US" dirty="0" smtClean="0"/>
              <a:t> pour les </a:t>
            </a:r>
            <a:r>
              <a:rPr lang="en-US" dirty="0" err="1" smtClean="0"/>
              <a:t>entreprises</a:t>
            </a:r>
            <a:r>
              <a:rPr lang="en-US" dirty="0" smtClean="0"/>
              <a:t>, </a:t>
            </a:r>
            <a:r>
              <a:rPr lang="en-US" dirty="0" err="1" smtClean="0"/>
              <a:t>tant</a:t>
            </a:r>
            <a:r>
              <a:rPr lang="en-US" dirty="0" smtClean="0"/>
              <a:t> sous </a:t>
            </a:r>
            <a:r>
              <a:rPr lang="en-US" dirty="0" err="1" smtClean="0"/>
              <a:t>forme</a:t>
            </a:r>
            <a:r>
              <a:rPr lang="en-US" dirty="0" smtClean="0"/>
              <a:t> </a:t>
            </a:r>
            <a:r>
              <a:rPr lang="en-US" dirty="0" err="1" smtClean="0"/>
              <a:t>d’échange</a:t>
            </a:r>
            <a:r>
              <a:rPr lang="en-US" dirty="0" smtClean="0"/>
              <a:t> de messages </a:t>
            </a:r>
            <a:r>
              <a:rPr lang="en-US" dirty="0" err="1" smtClean="0"/>
              <a:t>électroniques</a:t>
            </a:r>
            <a:r>
              <a:rPr lang="en-US" dirty="0" smtClean="0"/>
              <a:t> </a:t>
            </a:r>
            <a:r>
              <a:rPr lang="en-US" dirty="0" err="1" smtClean="0"/>
              <a:t>d’application</a:t>
            </a:r>
            <a:r>
              <a:rPr lang="en-US" dirty="0" smtClean="0"/>
              <a:t> à application, que sous </a:t>
            </a:r>
            <a:r>
              <a:rPr lang="en-US" dirty="0" err="1" smtClean="0"/>
              <a:t>forme</a:t>
            </a:r>
            <a:r>
              <a:rPr lang="en-US" dirty="0" smtClean="0"/>
              <a:t> de </a:t>
            </a:r>
            <a:r>
              <a:rPr lang="en-US" dirty="0" smtClean="0">
                <a:solidFill>
                  <a:srgbClr val="008CB2"/>
                </a:solidFill>
              </a:rPr>
              <a:t>40 </a:t>
            </a:r>
            <a:r>
              <a:rPr lang="en-US" dirty="0" smtClean="0"/>
              <a:t>transactions </a:t>
            </a:r>
            <a:r>
              <a:rPr lang="en-US" dirty="0" err="1" smtClean="0"/>
              <a:t>portail</a:t>
            </a:r>
            <a:r>
              <a:rPr lang="en-US" dirty="0" smtClean="0"/>
              <a:t> </a:t>
            </a:r>
            <a:r>
              <a:rPr lang="en-US" dirty="0" err="1" smtClean="0"/>
              <a:t>intégrées</a:t>
            </a:r>
            <a:endParaRPr lang="en-US" dirty="0" smtClean="0"/>
          </a:p>
          <a:p>
            <a:r>
              <a:rPr lang="en-US" dirty="0"/>
              <a:t>l</a:t>
            </a:r>
            <a:r>
              <a:rPr lang="en-US" dirty="0" smtClean="0"/>
              <a:t>es </a:t>
            </a:r>
            <a:r>
              <a:rPr lang="en-US" dirty="0" err="1" smtClean="0"/>
              <a:t>déclarations</a:t>
            </a:r>
            <a:r>
              <a:rPr lang="en-US" dirty="0" smtClean="0"/>
              <a:t> </a:t>
            </a:r>
            <a:r>
              <a:rPr lang="en-US" dirty="0" err="1" smtClean="0"/>
              <a:t>sont</a:t>
            </a:r>
            <a:r>
              <a:rPr lang="en-US" dirty="0" smtClean="0"/>
              <a:t> </a:t>
            </a:r>
            <a:r>
              <a:rPr lang="en-US" dirty="0" err="1" smtClean="0"/>
              <a:t>limitées</a:t>
            </a:r>
            <a:r>
              <a:rPr lang="en-US" dirty="0" smtClean="0"/>
              <a:t> à 3 moments</a:t>
            </a:r>
          </a:p>
          <a:p>
            <a:pPr lvl="1"/>
            <a:r>
              <a:rPr lang="en-US" dirty="0"/>
              <a:t>l</a:t>
            </a:r>
            <a:r>
              <a:rPr lang="en-US" dirty="0" smtClean="0"/>
              <a:t>a </a:t>
            </a:r>
            <a:r>
              <a:rPr lang="en-US" dirty="0" err="1" smtClean="0"/>
              <a:t>déclaration</a:t>
            </a:r>
            <a:r>
              <a:rPr lang="en-US" dirty="0" smtClean="0"/>
              <a:t> </a:t>
            </a:r>
            <a:r>
              <a:rPr lang="en-US" dirty="0" err="1" smtClean="0"/>
              <a:t>immédiate</a:t>
            </a:r>
            <a:r>
              <a:rPr lang="en-US" dirty="0" smtClean="0"/>
              <a:t> </a:t>
            </a:r>
            <a:r>
              <a:rPr lang="en-US" dirty="0" err="1" smtClean="0"/>
              <a:t>d’emploi</a:t>
            </a:r>
            <a:r>
              <a:rPr lang="en-US" dirty="0" smtClean="0"/>
              <a:t> et de </a:t>
            </a:r>
            <a:r>
              <a:rPr lang="en-US" dirty="0" err="1" smtClean="0"/>
              <a:t>préavis</a:t>
            </a:r>
            <a:r>
              <a:rPr lang="en-US" dirty="0" smtClean="0"/>
              <a:t> (</a:t>
            </a:r>
            <a:r>
              <a:rPr lang="en-US" dirty="0" err="1" smtClean="0"/>
              <a:t>Dimona</a:t>
            </a:r>
            <a:r>
              <a:rPr lang="en-US" dirty="0" smtClean="0"/>
              <a:t>)</a:t>
            </a:r>
          </a:p>
          <a:p>
            <a:pPr lvl="1"/>
            <a:r>
              <a:rPr lang="en-US" dirty="0"/>
              <a:t>l</a:t>
            </a:r>
            <a:r>
              <a:rPr lang="en-US" dirty="0" smtClean="0"/>
              <a:t>a </a:t>
            </a:r>
            <a:r>
              <a:rPr lang="en-US" dirty="0" err="1" smtClean="0"/>
              <a:t>déclaration</a:t>
            </a:r>
            <a:r>
              <a:rPr lang="en-US" dirty="0" smtClean="0"/>
              <a:t> </a:t>
            </a:r>
            <a:r>
              <a:rPr lang="en-US" dirty="0" err="1" smtClean="0"/>
              <a:t>trimestrielle</a:t>
            </a:r>
            <a:r>
              <a:rPr lang="en-US" dirty="0" smtClean="0"/>
              <a:t> relative au </a:t>
            </a:r>
            <a:r>
              <a:rPr lang="en-US" dirty="0" err="1" smtClean="0"/>
              <a:t>salaire</a:t>
            </a:r>
            <a:r>
              <a:rPr lang="en-US" dirty="0" smtClean="0"/>
              <a:t> et au temps de travail (</a:t>
            </a:r>
            <a:r>
              <a:rPr lang="en-US" dirty="0" err="1" smtClean="0"/>
              <a:t>DmfA</a:t>
            </a:r>
            <a:r>
              <a:rPr lang="en-US" dirty="0" smtClean="0"/>
              <a:t>)</a:t>
            </a:r>
          </a:p>
          <a:p>
            <a:pPr lvl="1"/>
            <a:r>
              <a:rPr lang="en-US" dirty="0"/>
              <a:t>l</a:t>
            </a:r>
            <a:r>
              <a:rPr lang="en-US" dirty="0" smtClean="0"/>
              <a:t>a </a:t>
            </a:r>
            <a:r>
              <a:rPr lang="en-US" dirty="0" err="1" smtClean="0"/>
              <a:t>survenance</a:t>
            </a:r>
            <a:r>
              <a:rPr lang="en-US" dirty="0" smtClean="0"/>
              <a:t> d’un </a:t>
            </a:r>
            <a:r>
              <a:rPr lang="en-US" dirty="0" err="1" smtClean="0"/>
              <a:t>risque</a:t>
            </a:r>
            <a:r>
              <a:rPr lang="en-US" dirty="0" smtClean="0"/>
              <a:t> social (DRS)</a:t>
            </a:r>
          </a:p>
          <a:p>
            <a:r>
              <a:rPr lang="en-US" dirty="0" smtClean="0"/>
              <a:t>&gt; </a:t>
            </a:r>
            <a:r>
              <a:rPr lang="fr-FR" dirty="0" smtClean="0">
                <a:solidFill>
                  <a:srgbClr val="008CB2"/>
                </a:solidFill>
              </a:rPr>
              <a:t>45</a:t>
            </a:r>
            <a:r>
              <a:rPr lang="fr-FR" dirty="0" smtClean="0"/>
              <a:t> </a:t>
            </a:r>
            <a:r>
              <a:rPr lang="fr-FR" dirty="0"/>
              <a:t>millions </a:t>
            </a:r>
            <a:r>
              <a:rPr lang="fr-FR" dirty="0" smtClean="0"/>
              <a:t>de déclarations effectuées par les employeurs </a:t>
            </a:r>
            <a:r>
              <a:rPr lang="fr-FR" dirty="0"/>
              <a:t>en </a:t>
            </a:r>
            <a:r>
              <a:rPr lang="fr-FR" dirty="0" smtClean="0"/>
              <a:t>2022</a:t>
            </a:r>
            <a:endParaRPr lang="en-US" dirty="0"/>
          </a:p>
        </p:txBody>
      </p:sp>
    </p:spTree>
    <p:extLst>
      <p:ext uri="{BB962C8B-B14F-4D97-AF65-F5344CB8AC3E}">
        <p14:creationId xmlns:p14="http://schemas.microsoft.com/office/powerpoint/2010/main" val="21713815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Dimona</a:t>
            </a:r>
            <a:endParaRPr lang="en-US" dirty="0"/>
          </a:p>
        </p:txBody>
      </p:sp>
      <p:sp>
        <p:nvSpPr>
          <p:cNvPr id="3" name="Content Placeholder 2"/>
          <p:cNvSpPr>
            <a:spLocks noGrp="1"/>
          </p:cNvSpPr>
          <p:nvPr>
            <p:ph idx="1"/>
          </p:nvPr>
        </p:nvSpPr>
        <p:spPr/>
        <p:txBody>
          <a:bodyPr/>
          <a:lstStyle/>
          <a:p>
            <a:pPr>
              <a:defRPr/>
            </a:pPr>
            <a:r>
              <a:rPr lang="fr-BE" dirty="0"/>
              <a:t>déclaration immédiate du début ou de la fin d’une relation de travail entre un employeur et un travailleur</a:t>
            </a:r>
          </a:p>
          <a:p>
            <a:pPr>
              <a:defRPr/>
            </a:pPr>
            <a:r>
              <a:rPr lang="fr-BE" dirty="0"/>
              <a:t>uniquement par voie électronique, 24/24 et 7/7 via</a:t>
            </a:r>
          </a:p>
          <a:p>
            <a:pPr lvl="1">
              <a:defRPr/>
            </a:pPr>
            <a:r>
              <a:rPr lang="fr-BE" dirty="0"/>
              <a:t>le portail de la sécurité sociale</a:t>
            </a:r>
          </a:p>
          <a:p>
            <a:pPr lvl="1">
              <a:defRPr/>
            </a:pPr>
            <a:r>
              <a:rPr lang="fr-BE" dirty="0"/>
              <a:t>FTP/</a:t>
            </a:r>
            <a:r>
              <a:rPr lang="fr-BE" dirty="0" err="1"/>
              <a:t>MQSeries</a:t>
            </a:r>
            <a:endParaRPr lang="fr-BE" dirty="0"/>
          </a:p>
          <a:p>
            <a:pPr lvl="1">
              <a:defRPr/>
            </a:pPr>
            <a:r>
              <a:rPr lang="fr-BE" dirty="0"/>
              <a:t>réseau Isabel</a:t>
            </a:r>
          </a:p>
          <a:p>
            <a:pPr lvl="1">
              <a:defRPr/>
            </a:pPr>
            <a:r>
              <a:rPr lang="fr-BE" dirty="0"/>
              <a:t>serveur vocal</a:t>
            </a:r>
          </a:p>
          <a:p>
            <a:pPr lvl="1">
              <a:defRPr/>
            </a:pPr>
            <a:r>
              <a:rPr lang="fr-BE" dirty="0" err="1" smtClean="0"/>
              <a:t>gsm</a:t>
            </a:r>
            <a:endParaRPr lang="fr-BE" dirty="0" smtClean="0"/>
          </a:p>
          <a:p>
            <a:pPr lvl="1">
              <a:defRPr/>
            </a:pPr>
            <a:r>
              <a:rPr lang="fr-BE" dirty="0" smtClean="0"/>
              <a:t>Google Assistant (en test)</a:t>
            </a:r>
            <a:endParaRPr lang="fr-BE" dirty="0"/>
          </a:p>
          <a:p>
            <a:pPr>
              <a:defRPr/>
            </a:pPr>
            <a:r>
              <a:rPr lang="fr-BE" dirty="0"/>
              <a:t>lors de la réception, l’identité du travailleur est vérifiée pour que tous les acteurs du secteur social utilisent une clé d’identification correcte et uniforme du travailleur </a:t>
            </a:r>
            <a:endParaRPr lang="en-US" dirty="0"/>
          </a:p>
          <a:p>
            <a:endParaRPr lang="en-US" dirty="0"/>
          </a:p>
        </p:txBody>
      </p:sp>
    </p:spTree>
    <p:extLst>
      <p:ext uri="{BB962C8B-B14F-4D97-AF65-F5344CB8AC3E}">
        <p14:creationId xmlns:p14="http://schemas.microsoft.com/office/powerpoint/2010/main" val="30452357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DmfA</a:t>
            </a:r>
            <a:endParaRPr lang="en-US" dirty="0"/>
          </a:p>
        </p:txBody>
      </p:sp>
      <p:sp>
        <p:nvSpPr>
          <p:cNvPr id="3" name="Content Placeholder 2"/>
          <p:cNvSpPr>
            <a:spLocks noGrp="1"/>
          </p:cNvSpPr>
          <p:nvPr>
            <p:ph idx="1"/>
          </p:nvPr>
        </p:nvSpPr>
        <p:spPr/>
        <p:txBody>
          <a:bodyPr>
            <a:normAutofit/>
          </a:bodyPr>
          <a:lstStyle/>
          <a:p>
            <a:pPr>
              <a:defRPr/>
            </a:pPr>
            <a:r>
              <a:rPr lang="fr-BE" dirty="0"/>
              <a:t>déclaration électronique par les employeurs des données relatives aux salaires et aux temps de travail</a:t>
            </a:r>
          </a:p>
          <a:p>
            <a:pPr>
              <a:defRPr/>
            </a:pPr>
            <a:r>
              <a:rPr lang="fr-BE" dirty="0"/>
              <a:t>caractère multifonctionnel (notions harmonisées)</a:t>
            </a:r>
          </a:p>
          <a:p>
            <a:pPr>
              <a:defRPr/>
            </a:pPr>
            <a:r>
              <a:rPr lang="en-US" dirty="0"/>
              <a:t>les </a:t>
            </a:r>
            <a:r>
              <a:rPr lang="en-US" dirty="0" err="1"/>
              <a:t>données</a:t>
            </a:r>
            <a:r>
              <a:rPr lang="en-US" dirty="0"/>
              <a:t> </a:t>
            </a:r>
            <a:r>
              <a:rPr lang="en-US" dirty="0" err="1"/>
              <a:t>déclarées</a:t>
            </a:r>
            <a:r>
              <a:rPr lang="en-US" dirty="0"/>
              <a:t> </a:t>
            </a:r>
            <a:r>
              <a:rPr lang="en-US" dirty="0" err="1"/>
              <a:t>sont</a:t>
            </a:r>
            <a:r>
              <a:rPr lang="en-US" dirty="0"/>
              <a:t> </a:t>
            </a:r>
            <a:r>
              <a:rPr lang="en-US" dirty="0" err="1"/>
              <a:t>disponibles</a:t>
            </a:r>
            <a:r>
              <a:rPr lang="en-US" dirty="0"/>
              <a:t> de </a:t>
            </a:r>
            <a:r>
              <a:rPr lang="en-US" dirty="0" err="1"/>
              <a:t>façon</a:t>
            </a:r>
            <a:r>
              <a:rPr lang="en-US" dirty="0"/>
              <a:t> </a:t>
            </a:r>
            <a:r>
              <a:rPr lang="en-US" dirty="0" err="1"/>
              <a:t>électronique</a:t>
            </a:r>
            <a:r>
              <a:rPr lang="en-US" dirty="0"/>
              <a:t>, via le </a:t>
            </a:r>
            <a:r>
              <a:rPr lang="en-US" dirty="0" err="1"/>
              <a:t>réseau</a:t>
            </a:r>
            <a:r>
              <a:rPr lang="en-US" dirty="0"/>
              <a:t> de la BCSS, pour </a:t>
            </a:r>
            <a:r>
              <a:rPr lang="en-US" dirty="0" err="1"/>
              <a:t>tous</a:t>
            </a:r>
            <a:r>
              <a:rPr lang="en-US" dirty="0"/>
              <a:t> les </a:t>
            </a:r>
            <a:r>
              <a:rPr lang="en-US" dirty="0" err="1"/>
              <a:t>acteurs</a:t>
            </a:r>
            <a:r>
              <a:rPr lang="en-US" dirty="0"/>
              <a:t> du </a:t>
            </a:r>
            <a:r>
              <a:rPr lang="en-US" dirty="0" err="1"/>
              <a:t>secteur</a:t>
            </a:r>
            <a:r>
              <a:rPr lang="en-US" dirty="0"/>
              <a:t> social qui </a:t>
            </a:r>
            <a:r>
              <a:rPr lang="en-US" dirty="0" err="1"/>
              <a:t>ont</a:t>
            </a:r>
            <a:r>
              <a:rPr lang="en-US" dirty="0"/>
              <a:t> </a:t>
            </a:r>
            <a:r>
              <a:rPr lang="en-US" dirty="0" err="1"/>
              <a:t>besoin</a:t>
            </a:r>
            <a:r>
              <a:rPr lang="en-US" dirty="0"/>
              <a:t> de </a:t>
            </a:r>
            <a:r>
              <a:rPr lang="en-US" dirty="0" err="1"/>
              <a:t>ces</a:t>
            </a:r>
            <a:r>
              <a:rPr lang="en-US" dirty="0"/>
              <a:t> </a:t>
            </a:r>
            <a:r>
              <a:rPr lang="en-US" dirty="0" err="1"/>
              <a:t>données</a:t>
            </a:r>
            <a:r>
              <a:rPr lang="en-US" dirty="0"/>
              <a:t> pour </a:t>
            </a:r>
            <a:r>
              <a:rPr lang="en-US" dirty="0" err="1"/>
              <a:t>l’exécution</a:t>
            </a:r>
            <a:r>
              <a:rPr lang="en-US" dirty="0"/>
              <a:t> de </a:t>
            </a:r>
            <a:r>
              <a:rPr lang="en-US" dirty="0" err="1"/>
              <a:t>leurs</a:t>
            </a:r>
            <a:r>
              <a:rPr lang="en-US" dirty="0"/>
              <a:t> missions</a:t>
            </a:r>
          </a:p>
          <a:p>
            <a:pPr>
              <a:defRPr/>
            </a:pPr>
            <a:r>
              <a:rPr lang="fr-BE" dirty="0"/>
              <a:t>moyennant un certificat électronique, peut être consultée et corrigée en ligne ultérieurement par l’employeur en ce qui concerne ses travailleurs salariés et la période durant laquelle il les a </a:t>
            </a:r>
            <a:r>
              <a:rPr lang="fr-BE" dirty="0" smtClean="0"/>
              <a:t>employés</a:t>
            </a:r>
            <a:endParaRPr lang="en-US" dirty="0"/>
          </a:p>
        </p:txBody>
      </p:sp>
    </p:spTree>
    <p:extLst>
      <p:ext uri="{BB962C8B-B14F-4D97-AF65-F5344CB8AC3E}">
        <p14:creationId xmlns:p14="http://schemas.microsoft.com/office/powerpoint/2010/main" val="41609009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smtClean="0"/>
              <a:t>DRS</a:t>
            </a:r>
            <a:endParaRPr lang="en-US" dirty="0"/>
          </a:p>
        </p:txBody>
      </p:sp>
      <p:sp>
        <p:nvSpPr>
          <p:cNvPr id="3" name="Content Placeholder 2"/>
          <p:cNvSpPr>
            <a:spLocks noGrp="1"/>
          </p:cNvSpPr>
          <p:nvPr>
            <p:ph idx="1"/>
          </p:nvPr>
        </p:nvSpPr>
        <p:spPr/>
        <p:txBody>
          <a:bodyPr>
            <a:normAutofit/>
          </a:bodyPr>
          <a:lstStyle/>
          <a:p>
            <a:pPr>
              <a:lnSpc>
                <a:spcPct val="90000"/>
              </a:lnSpc>
              <a:defRPr/>
            </a:pPr>
            <a:r>
              <a:rPr lang="fr-BE" dirty="0"/>
              <a:t>limitation des informations collectées aux informations qui ne sont pas encore disponibles dans le réseau du secteur social (suppression ou au moins simplification de formulaires)</a:t>
            </a:r>
          </a:p>
          <a:p>
            <a:pPr>
              <a:lnSpc>
                <a:spcPct val="90000"/>
              </a:lnSpc>
              <a:defRPr/>
            </a:pPr>
            <a:r>
              <a:rPr lang="fr-BE" dirty="0"/>
              <a:t>standardisé pour les secteurs concernés par la déclaration du risque social (incapacité de travail, maternité, accident du travail, maladie professionnelle, chômage)</a:t>
            </a:r>
          </a:p>
          <a:p>
            <a:pPr>
              <a:lnSpc>
                <a:spcPct val="90000"/>
              </a:lnSpc>
              <a:defRPr/>
            </a:pPr>
            <a:r>
              <a:rPr lang="fr-BE" dirty="0"/>
              <a:t>déclaration peut être effectuée</a:t>
            </a:r>
          </a:p>
          <a:p>
            <a:pPr lvl="1">
              <a:lnSpc>
                <a:spcPct val="90000"/>
              </a:lnSpc>
              <a:defRPr/>
            </a:pPr>
            <a:r>
              <a:rPr lang="fr-BE" dirty="0" smtClean="0"/>
              <a:t>de </a:t>
            </a:r>
            <a:r>
              <a:rPr lang="fr-BE" dirty="0"/>
              <a:t>façon électronique  (24/24 et 7/7) </a:t>
            </a:r>
            <a:r>
              <a:rPr lang="fr-BE" dirty="0" smtClean="0"/>
              <a:t>via</a:t>
            </a:r>
          </a:p>
          <a:p>
            <a:pPr lvl="2">
              <a:defRPr/>
            </a:pPr>
            <a:r>
              <a:rPr lang="fr-BE" dirty="0"/>
              <a:t>l</a:t>
            </a:r>
            <a:r>
              <a:rPr lang="fr-BE" dirty="0" smtClean="0"/>
              <a:t>e portail de la sécurité sociale</a:t>
            </a:r>
          </a:p>
          <a:p>
            <a:pPr lvl="2">
              <a:defRPr/>
            </a:pPr>
            <a:r>
              <a:rPr lang="fr-BE" dirty="0" smtClean="0"/>
              <a:t>FTP/</a:t>
            </a:r>
            <a:r>
              <a:rPr lang="fr-BE" dirty="0" err="1" smtClean="0"/>
              <a:t>MQSeries</a:t>
            </a:r>
            <a:endParaRPr lang="fr-BE" dirty="0" smtClean="0"/>
          </a:p>
          <a:p>
            <a:pPr lvl="2">
              <a:defRPr/>
            </a:pPr>
            <a:r>
              <a:rPr lang="fr-BE" dirty="0"/>
              <a:t>l</a:t>
            </a:r>
            <a:r>
              <a:rPr lang="fr-BE" dirty="0" smtClean="0"/>
              <a:t>e réseau Isabel</a:t>
            </a:r>
          </a:p>
          <a:p>
            <a:pPr lvl="1">
              <a:defRPr/>
            </a:pPr>
            <a:r>
              <a:rPr lang="fr-BE" dirty="0"/>
              <a:t>pour quelques </a:t>
            </a:r>
            <a:r>
              <a:rPr lang="fr-BE" dirty="0" smtClean="0"/>
              <a:t>scénarii également sur </a:t>
            </a:r>
            <a:r>
              <a:rPr lang="fr-BE" dirty="0"/>
              <a:t>papier </a:t>
            </a:r>
            <a:r>
              <a:rPr lang="fr-BE" dirty="0" smtClean="0"/>
              <a:t>(temporairement)</a:t>
            </a:r>
            <a:endParaRPr lang="fr-BE" sz="2000" dirty="0"/>
          </a:p>
          <a:p>
            <a:pPr>
              <a:lnSpc>
                <a:spcPct val="90000"/>
              </a:lnSpc>
              <a:defRPr/>
            </a:pPr>
            <a:r>
              <a:rPr lang="fr-BE" dirty="0"/>
              <a:t>conformément à des instructions </a:t>
            </a:r>
            <a:r>
              <a:rPr lang="fr-BE" dirty="0" smtClean="0"/>
              <a:t>uniformes</a:t>
            </a:r>
            <a:endParaRPr lang="en-US" dirty="0"/>
          </a:p>
        </p:txBody>
      </p:sp>
    </p:spTree>
    <p:extLst>
      <p:ext uri="{BB962C8B-B14F-4D97-AF65-F5344CB8AC3E}">
        <p14:creationId xmlns:p14="http://schemas.microsoft.com/office/powerpoint/2010/main" val="18324542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pour les </a:t>
            </a:r>
            <a:r>
              <a:rPr lang="en-US" dirty="0" err="1" smtClean="0"/>
              <a:t>citoyens</a:t>
            </a:r>
            <a:endParaRPr lang="en-US" dirty="0"/>
          </a:p>
        </p:txBody>
      </p:sp>
      <p:sp>
        <p:nvSpPr>
          <p:cNvPr id="3" name="Content Placeholder 2"/>
          <p:cNvSpPr>
            <a:spLocks noGrp="1"/>
          </p:cNvSpPr>
          <p:nvPr>
            <p:ph idx="1"/>
          </p:nvPr>
        </p:nvSpPr>
        <p:spPr/>
        <p:txBody>
          <a:bodyPr/>
          <a:lstStyle/>
          <a:p>
            <a:r>
              <a:rPr lang="en-US" dirty="0" smtClean="0"/>
              <a:t>les </a:t>
            </a:r>
            <a:r>
              <a:rPr lang="en-US" dirty="0" err="1" smtClean="0"/>
              <a:t>citoyens</a:t>
            </a:r>
            <a:r>
              <a:rPr lang="en-US" dirty="0" smtClean="0"/>
              <a:t> </a:t>
            </a:r>
            <a:r>
              <a:rPr lang="en-US" dirty="0" err="1" smtClean="0"/>
              <a:t>obtiennent</a:t>
            </a:r>
            <a:r>
              <a:rPr lang="en-US" dirty="0" smtClean="0"/>
              <a:t> </a:t>
            </a:r>
            <a:r>
              <a:rPr lang="en-US" dirty="0" err="1" smtClean="0"/>
              <a:t>leurs</a:t>
            </a:r>
            <a:r>
              <a:rPr lang="en-US" dirty="0" smtClean="0"/>
              <a:t> droits </a:t>
            </a:r>
            <a:r>
              <a:rPr lang="en-US" dirty="0" err="1" smtClean="0"/>
              <a:t>automatiquement</a:t>
            </a:r>
            <a:r>
              <a:rPr lang="en-US" dirty="0" smtClean="0"/>
              <a:t> </a:t>
            </a:r>
            <a:r>
              <a:rPr lang="en-US" dirty="0" err="1" smtClean="0"/>
              <a:t>dans</a:t>
            </a:r>
            <a:r>
              <a:rPr lang="en-US" dirty="0" smtClean="0"/>
              <a:t> </a:t>
            </a:r>
            <a:r>
              <a:rPr lang="en-US" dirty="0" err="1" smtClean="0"/>
              <a:t>toute</a:t>
            </a:r>
            <a:r>
              <a:rPr lang="en-US" dirty="0" smtClean="0"/>
              <a:t> la </a:t>
            </a:r>
            <a:r>
              <a:rPr lang="en-US" dirty="0" err="1" smtClean="0"/>
              <a:t>mesure</a:t>
            </a:r>
            <a:r>
              <a:rPr lang="en-US" dirty="0" smtClean="0"/>
              <a:t> du possible, sur la base </a:t>
            </a:r>
            <a:r>
              <a:rPr lang="en-US" dirty="0" err="1" smtClean="0"/>
              <a:t>d’une</a:t>
            </a:r>
            <a:r>
              <a:rPr lang="en-US" dirty="0" smtClean="0"/>
              <a:t> </a:t>
            </a:r>
            <a:r>
              <a:rPr lang="en-US" dirty="0" err="1" smtClean="0"/>
              <a:t>prestation</a:t>
            </a:r>
            <a:r>
              <a:rPr lang="en-US" dirty="0"/>
              <a:t> </a:t>
            </a:r>
            <a:r>
              <a:rPr lang="en-US" dirty="0" smtClean="0"/>
              <a:t>de services </a:t>
            </a:r>
            <a:r>
              <a:rPr lang="en-US" dirty="0" err="1" smtClean="0"/>
              <a:t>électronique</a:t>
            </a:r>
            <a:r>
              <a:rPr lang="en-US" dirty="0" smtClean="0"/>
              <a:t> entre les </a:t>
            </a:r>
            <a:r>
              <a:rPr lang="en-US" dirty="0" err="1" smtClean="0"/>
              <a:t>acteurs</a:t>
            </a:r>
            <a:r>
              <a:rPr lang="en-US" dirty="0" smtClean="0"/>
              <a:t> du </a:t>
            </a:r>
            <a:r>
              <a:rPr lang="en-US" dirty="0" err="1" smtClean="0"/>
              <a:t>secteur</a:t>
            </a:r>
            <a:r>
              <a:rPr lang="en-US" dirty="0" smtClean="0"/>
              <a:t> social</a:t>
            </a:r>
          </a:p>
          <a:p>
            <a:r>
              <a:rPr lang="en-US" dirty="0" smtClean="0"/>
              <a:t>pour les droits qui ne </a:t>
            </a:r>
            <a:r>
              <a:rPr lang="en-US" dirty="0" err="1" smtClean="0"/>
              <a:t>peuvent</a:t>
            </a:r>
            <a:r>
              <a:rPr lang="en-US" dirty="0" smtClean="0"/>
              <a:t> pas </a:t>
            </a:r>
            <a:r>
              <a:rPr lang="en-US" dirty="0" err="1" smtClean="0"/>
              <a:t>être</a:t>
            </a:r>
            <a:r>
              <a:rPr lang="en-US" dirty="0" smtClean="0"/>
              <a:t> </a:t>
            </a:r>
            <a:r>
              <a:rPr lang="en-US" dirty="0" err="1" smtClean="0"/>
              <a:t>accordés</a:t>
            </a:r>
            <a:r>
              <a:rPr lang="en-US" dirty="0" smtClean="0"/>
              <a:t> </a:t>
            </a:r>
            <a:r>
              <a:rPr lang="en-US" dirty="0" err="1" smtClean="0"/>
              <a:t>automatiquement</a:t>
            </a:r>
            <a:r>
              <a:rPr lang="en-US" dirty="0" smtClean="0"/>
              <a:t>, des services </a:t>
            </a:r>
            <a:r>
              <a:rPr lang="en-US" dirty="0" err="1" smtClean="0"/>
              <a:t>électroniques</a:t>
            </a:r>
            <a:r>
              <a:rPr lang="en-US" dirty="0" smtClean="0"/>
              <a:t> </a:t>
            </a:r>
            <a:r>
              <a:rPr lang="en-US" dirty="0" err="1" smtClean="0"/>
              <a:t>intégrés</a:t>
            </a:r>
            <a:r>
              <a:rPr lang="en-US" dirty="0" smtClean="0"/>
              <a:t> </a:t>
            </a:r>
            <a:r>
              <a:rPr lang="en-US" dirty="0" err="1" smtClean="0"/>
              <a:t>sont</a:t>
            </a:r>
            <a:r>
              <a:rPr lang="en-US" dirty="0" smtClean="0"/>
              <a:t> </a:t>
            </a:r>
            <a:r>
              <a:rPr lang="en-US" dirty="0" err="1" smtClean="0"/>
              <a:t>progressivement</a:t>
            </a:r>
            <a:r>
              <a:rPr lang="en-US" dirty="0" smtClean="0"/>
              <a:t> </a:t>
            </a:r>
            <a:r>
              <a:rPr lang="en-US" dirty="0" err="1" smtClean="0"/>
              <a:t>mis</a:t>
            </a:r>
            <a:r>
              <a:rPr lang="en-US" dirty="0" smtClean="0"/>
              <a:t> à disposition via les </a:t>
            </a:r>
            <a:r>
              <a:rPr lang="en-US" dirty="0" err="1" smtClean="0"/>
              <a:t>portails</a:t>
            </a:r>
            <a:r>
              <a:rPr lang="en-US" dirty="0" smtClean="0"/>
              <a:t> des </a:t>
            </a:r>
            <a:r>
              <a:rPr lang="en-US" dirty="0" err="1" smtClean="0"/>
              <a:t>acteurs</a:t>
            </a:r>
            <a:r>
              <a:rPr lang="en-US" dirty="0" smtClean="0"/>
              <a:t> du </a:t>
            </a:r>
            <a:r>
              <a:rPr lang="en-US" dirty="0" err="1" smtClean="0"/>
              <a:t>secteur</a:t>
            </a:r>
            <a:r>
              <a:rPr lang="en-US" dirty="0" smtClean="0"/>
              <a:t> social</a:t>
            </a:r>
          </a:p>
          <a:p>
            <a:r>
              <a:rPr lang="en-US" dirty="0" smtClean="0"/>
              <a:t> </a:t>
            </a:r>
            <a:r>
              <a:rPr lang="en-US" dirty="0" smtClean="0">
                <a:solidFill>
                  <a:srgbClr val="008CB2"/>
                </a:solidFill>
              </a:rPr>
              <a:t>28</a:t>
            </a:r>
            <a:r>
              <a:rPr lang="en-US" dirty="0" smtClean="0"/>
              <a:t> </a:t>
            </a:r>
            <a:r>
              <a:rPr lang="en-US" dirty="0" smtClean="0"/>
              <a:t>services </a:t>
            </a:r>
            <a:r>
              <a:rPr lang="en-US" dirty="0" err="1" smtClean="0"/>
              <a:t>sont</a:t>
            </a:r>
            <a:r>
              <a:rPr lang="en-US" dirty="0" smtClean="0"/>
              <a:t> </a:t>
            </a:r>
            <a:r>
              <a:rPr lang="en-US" dirty="0" err="1" smtClean="0"/>
              <a:t>opérationnels</a:t>
            </a:r>
            <a:r>
              <a:rPr lang="en-US" dirty="0" smtClean="0"/>
              <a:t> via un </a:t>
            </a:r>
            <a:r>
              <a:rPr lang="en-US" dirty="0" err="1" smtClean="0"/>
              <a:t>portail</a:t>
            </a:r>
            <a:r>
              <a:rPr lang="en-US" dirty="0" smtClean="0"/>
              <a:t> </a:t>
            </a:r>
            <a:r>
              <a:rPr lang="en-US" dirty="0" err="1" smtClean="0"/>
              <a:t>intégré</a:t>
            </a:r>
            <a:r>
              <a:rPr lang="en-US" dirty="0" smtClean="0"/>
              <a:t> et/</a:t>
            </a:r>
            <a:r>
              <a:rPr lang="en-US" dirty="0" err="1" smtClean="0"/>
              <a:t>ou</a:t>
            </a:r>
            <a:r>
              <a:rPr lang="en-US" dirty="0" smtClean="0"/>
              <a:t> des applications mobiles</a:t>
            </a:r>
          </a:p>
        </p:txBody>
      </p:sp>
    </p:spTree>
    <p:extLst>
      <p:ext uri="{BB962C8B-B14F-4D97-AF65-F5344CB8AC3E}">
        <p14:creationId xmlns:p14="http://schemas.microsoft.com/office/powerpoint/2010/main" val="13503986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pour des tiers - </a:t>
            </a:r>
            <a:r>
              <a:rPr lang="en-US" dirty="0" err="1" smtClean="0"/>
              <a:t>exemples</a:t>
            </a:r>
            <a:endParaRPr lang="en-US" dirty="0"/>
          </a:p>
        </p:txBody>
      </p:sp>
      <p:sp>
        <p:nvSpPr>
          <p:cNvPr id="3" name="Content Placeholder 2"/>
          <p:cNvSpPr>
            <a:spLocks noGrp="1"/>
          </p:cNvSpPr>
          <p:nvPr>
            <p:ph idx="1"/>
          </p:nvPr>
        </p:nvSpPr>
        <p:spPr/>
        <p:txBody>
          <a:bodyPr>
            <a:normAutofit/>
          </a:bodyPr>
          <a:lstStyle/>
          <a:p>
            <a:r>
              <a:rPr lang="en-US" dirty="0" smtClean="0"/>
              <a:t>transaction pour les maîtres </a:t>
            </a:r>
            <a:r>
              <a:rPr lang="en-US" dirty="0" err="1" smtClean="0"/>
              <a:t>d’ouvrage</a:t>
            </a:r>
            <a:r>
              <a:rPr lang="en-US" dirty="0" smtClean="0"/>
              <a:t> sur le </a:t>
            </a:r>
            <a:r>
              <a:rPr lang="en-US" dirty="0" err="1" smtClean="0"/>
              <a:t>portail</a:t>
            </a:r>
            <a:r>
              <a:rPr lang="en-US" dirty="0" smtClean="0"/>
              <a:t> de la </a:t>
            </a:r>
            <a:r>
              <a:rPr lang="en-US" dirty="0" err="1" smtClean="0"/>
              <a:t>sécurité</a:t>
            </a:r>
            <a:r>
              <a:rPr lang="en-US" dirty="0" smtClean="0"/>
              <a:t> </a:t>
            </a:r>
            <a:r>
              <a:rPr lang="en-US" dirty="0" err="1" smtClean="0"/>
              <a:t>sociale</a:t>
            </a:r>
            <a:endParaRPr lang="en-US" dirty="0" smtClean="0"/>
          </a:p>
          <a:p>
            <a:pPr lvl="1"/>
            <a:r>
              <a:rPr lang="en-US" dirty="0" smtClean="0"/>
              <a:t>consultation </a:t>
            </a:r>
            <a:r>
              <a:rPr lang="en-US" dirty="0" err="1" smtClean="0"/>
              <a:t>électronique</a:t>
            </a:r>
            <a:r>
              <a:rPr lang="en-US" dirty="0" smtClean="0"/>
              <a:t> du fait </a:t>
            </a:r>
            <a:r>
              <a:rPr lang="en-US" dirty="0" err="1" smtClean="0"/>
              <a:t>qu’un</a:t>
            </a:r>
            <a:r>
              <a:rPr lang="en-US" dirty="0" smtClean="0"/>
              <a:t> </a:t>
            </a:r>
            <a:r>
              <a:rPr lang="en-US" dirty="0" err="1" smtClean="0"/>
              <a:t>employeur</a:t>
            </a:r>
            <a:r>
              <a:rPr lang="en-US" dirty="0" smtClean="0"/>
              <a:t> </a:t>
            </a:r>
            <a:r>
              <a:rPr lang="en-US" dirty="0" err="1" smtClean="0"/>
              <a:t>est</a:t>
            </a:r>
            <a:r>
              <a:rPr lang="en-US" dirty="0" smtClean="0"/>
              <a:t> </a:t>
            </a:r>
            <a:r>
              <a:rPr lang="en-US" dirty="0" err="1" smtClean="0"/>
              <a:t>en</a:t>
            </a:r>
            <a:r>
              <a:rPr lang="en-US" dirty="0" smtClean="0"/>
              <a:t> </a:t>
            </a:r>
            <a:r>
              <a:rPr lang="en-US" dirty="0" err="1" smtClean="0"/>
              <a:t>règle</a:t>
            </a:r>
            <a:r>
              <a:rPr lang="en-US" dirty="0" smtClean="0"/>
              <a:t> avec </a:t>
            </a:r>
            <a:r>
              <a:rPr lang="en-US" dirty="0" err="1" smtClean="0"/>
              <a:t>ses</a:t>
            </a:r>
            <a:r>
              <a:rPr lang="en-US" dirty="0" smtClean="0"/>
              <a:t> obligations </a:t>
            </a:r>
            <a:r>
              <a:rPr lang="en-US" dirty="0" err="1" smtClean="0"/>
              <a:t>en</a:t>
            </a:r>
            <a:r>
              <a:rPr lang="en-US" dirty="0" smtClean="0"/>
              <a:t> </a:t>
            </a:r>
            <a:r>
              <a:rPr lang="en-US" dirty="0" err="1" smtClean="0"/>
              <a:t>matière</a:t>
            </a:r>
            <a:r>
              <a:rPr lang="en-US" dirty="0" smtClean="0"/>
              <a:t> de </a:t>
            </a:r>
            <a:r>
              <a:rPr lang="en-US" dirty="0" err="1" smtClean="0"/>
              <a:t>sécurité</a:t>
            </a:r>
            <a:r>
              <a:rPr lang="en-US" dirty="0" smtClean="0"/>
              <a:t> </a:t>
            </a:r>
            <a:r>
              <a:rPr lang="en-US" dirty="0" err="1" smtClean="0"/>
              <a:t>sociale</a:t>
            </a:r>
            <a:r>
              <a:rPr lang="en-US" dirty="0" smtClean="0"/>
              <a:t> et </a:t>
            </a:r>
            <a:r>
              <a:rPr lang="en-US" dirty="0" err="1" smtClean="0"/>
              <a:t>vérification</a:t>
            </a:r>
            <a:r>
              <a:rPr lang="en-US" dirty="0" smtClean="0"/>
              <a:t> de </a:t>
            </a:r>
            <a:r>
              <a:rPr lang="en-US" dirty="0" err="1" smtClean="0"/>
              <a:t>l’existence</a:t>
            </a:r>
            <a:r>
              <a:rPr lang="en-US" dirty="0" smtClean="0"/>
              <a:t> </a:t>
            </a:r>
            <a:r>
              <a:rPr lang="en-US" dirty="0" err="1" smtClean="0"/>
              <a:t>d’une</a:t>
            </a:r>
            <a:r>
              <a:rPr lang="en-US" dirty="0" smtClean="0"/>
              <a:t> </a:t>
            </a:r>
            <a:r>
              <a:rPr lang="en-US" dirty="0" err="1" smtClean="0"/>
              <a:t>responsabilité</a:t>
            </a:r>
            <a:r>
              <a:rPr lang="en-US" dirty="0" smtClean="0"/>
              <a:t> </a:t>
            </a:r>
            <a:r>
              <a:rPr lang="en-US" dirty="0" err="1" smtClean="0"/>
              <a:t>solidaire</a:t>
            </a:r>
            <a:r>
              <a:rPr lang="en-US" dirty="0" smtClean="0"/>
              <a:t> </a:t>
            </a:r>
            <a:r>
              <a:rPr lang="en-US" dirty="0" err="1" smtClean="0"/>
              <a:t>ou</a:t>
            </a:r>
            <a:r>
              <a:rPr lang="en-US" dirty="0" smtClean="0"/>
              <a:t> </a:t>
            </a:r>
            <a:r>
              <a:rPr lang="en-US" dirty="0" err="1" smtClean="0"/>
              <a:t>d’une</a:t>
            </a:r>
            <a:r>
              <a:rPr lang="en-US" dirty="0" smtClean="0"/>
              <a:t> obligation de </a:t>
            </a:r>
            <a:r>
              <a:rPr lang="en-US" dirty="0" err="1" smtClean="0"/>
              <a:t>retenue</a:t>
            </a:r>
            <a:endParaRPr lang="en-US" dirty="0" smtClean="0"/>
          </a:p>
          <a:p>
            <a:r>
              <a:rPr lang="en-US" dirty="0"/>
              <a:t>t</a:t>
            </a:r>
            <a:r>
              <a:rPr lang="en-US" dirty="0" smtClean="0"/>
              <a:t>ransaction pour les communes sur le </a:t>
            </a:r>
            <a:r>
              <a:rPr lang="en-US" dirty="0" err="1" smtClean="0"/>
              <a:t>portail</a:t>
            </a:r>
            <a:r>
              <a:rPr lang="en-US" dirty="0" smtClean="0"/>
              <a:t> de la </a:t>
            </a:r>
            <a:r>
              <a:rPr lang="en-US" dirty="0" err="1" smtClean="0"/>
              <a:t>sécurité</a:t>
            </a:r>
            <a:r>
              <a:rPr lang="en-US" dirty="0" smtClean="0"/>
              <a:t> </a:t>
            </a:r>
            <a:r>
              <a:rPr lang="en-US" dirty="0" err="1" smtClean="0"/>
              <a:t>sociale</a:t>
            </a:r>
            <a:endParaRPr lang="en-US" dirty="0" smtClean="0"/>
          </a:p>
          <a:p>
            <a:pPr lvl="1"/>
            <a:r>
              <a:rPr lang="en-US" dirty="0" smtClean="0"/>
              <a:t>My Handicap et </a:t>
            </a:r>
            <a:r>
              <a:rPr lang="en-US" dirty="0" err="1" smtClean="0"/>
              <a:t>Handiweb</a:t>
            </a:r>
            <a:r>
              <a:rPr lang="en-US" dirty="0" smtClean="0"/>
              <a:t>: introduction de </a:t>
            </a:r>
            <a:r>
              <a:rPr lang="en-US" dirty="0" err="1" smtClean="0"/>
              <a:t>demande</a:t>
            </a:r>
            <a:r>
              <a:rPr lang="en-US" dirty="0" smtClean="0"/>
              <a:t> et consultation de dossiers de </a:t>
            </a:r>
            <a:r>
              <a:rPr lang="en-US" dirty="0" err="1" smtClean="0"/>
              <a:t>personne</a:t>
            </a:r>
            <a:r>
              <a:rPr lang="en-US" dirty="0" smtClean="0"/>
              <a:t> </a:t>
            </a:r>
            <a:r>
              <a:rPr lang="en-US" dirty="0" err="1" smtClean="0"/>
              <a:t>handicapée</a:t>
            </a:r>
            <a:r>
              <a:rPr lang="en-US" dirty="0" smtClean="0"/>
              <a:t> </a:t>
            </a:r>
            <a:r>
              <a:rPr lang="en-US" dirty="0" err="1" smtClean="0"/>
              <a:t>auprès</a:t>
            </a:r>
            <a:r>
              <a:rPr lang="en-US" dirty="0" smtClean="0"/>
              <a:t> du SPF </a:t>
            </a:r>
            <a:r>
              <a:rPr lang="en-US" dirty="0" err="1" smtClean="0"/>
              <a:t>Sécurité</a:t>
            </a:r>
            <a:r>
              <a:rPr lang="en-US" dirty="0" smtClean="0"/>
              <a:t> </a:t>
            </a:r>
            <a:r>
              <a:rPr lang="en-US" dirty="0" err="1" smtClean="0"/>
              <a:t>sociale</a:t>
            </a:r>
            <a:endParaRPr lang="en-US" dirty="0" smtClean="0"/>
          </a:p>
          <a:p>
            <a:pPr lvl="1"/>
            <a:r>
              <a:rPr lang="en-US" dirty="0" smtClean="0"/>
              <a:t>E-</a:t>
            </a:r>
            <a:r>
              <a:rPr lang="en-US" dirty="0" err="1" smtClean="0"/>
              <a:t>Creabis</a:t>
            </a:r>
            <a:r>
              <a:rPr lang="en-US" dirty="0" smtClean="0"/>
              <a:t>: consultation on-line et, au </a:t>
            </a:r>
            <a:r>
              <a:rPr lang="en-US" dirty="0" err="1" smtClean="0"/>
              <a:t>besoin</a:t>
            </a:r>
            <a:r>
              <a:rPr lang="en-US" dirty="0" smtClean="0"/>
              <a:t>, </a:t>
            </a:r>
            <a:r>
              <a:rPr lang="en-US" dirty="0" err="1" smtClean="0"/>
              <a:t>création</a:t>
            </a:r>
            <a:r>
              <a:rPr lang="en-US" dirty="0" smtClean="0"/>
              <a:t> du </a:t>
            </a:r>
            <a:r>
              <a:rPr lang="en-US" dirty="0" err="1" smtClean="0"/>
              <a:t>numéro</a:t>
            </a:r>
            <a:r>
              <a:rPr lang="en-US" dirty="0" smtClean="0"/>
              <a:t> unique </a:t>
            </a:r>
            <a:r>
              <a:rPr lang="en-US" dirty="0" err="1" smtClean="0"/>
              <a:t>d’identification</a:t>
            </a:r>
            <a:r>
              <a:rPr lang="en-US" dirty="0" smtClean="0"/>
              <a:t> de la </a:t>
            </a:r>
            <a:r>
              <a:rPr lang="en-US" dirty="0" err="1" smtClean="0"/>
              <a:t>sécurité</a:t>
            </a:r>
            <a:r>
              <a:rPr lang="en-US" dirty="0" smtClean="0"/>
              <a:t> </a:t>
            </a:r>
            <a:r>
              <a:rPr lang="en-US" dirty="0" err="1" smtClean="0"/>
              <a:t>sociale</a:t>
            </a:r>
            <a:r>
              <a:rPr lang="en-US" dirty="0" smtClean="0"/>
              <a:t> </a:t>
            </a:r>
            <a:r>
              <a:rPr lang="en-US" dirty="0" err="1" smtClean="0"/>
              <a:t>dans</a:t>
            </a:r>
            <a:r>
              <a:rPr lang="en-US" dirty="0" smtClean="0"/>
              <a:t> le </a:t>
            </a:r>
            <a:r>
              <a:rPr lang="en-US" dirty="0" err="1" smtClean="0"/>
              <a:t>registre</a:t>
            </a:r>
            <a:r>
              <a:rPr lang="en-US" dirty="0" smtClean="0"/>
              <a:t> national </a:t>
            </a:r>
            <a:r>
              <a:rPr lang="en-US" dirty="0" err="1" smtClean="0"/>
              <a:t>ou</a:t>
            </a:r>
            <a:r>
              <a:rPr lang="en-US" dirty="0" smtClean="0"/>
              <a:t> les </a:t>
            </a:r>
            <a:r>
              <a:rPr lang="en-US" dirty="0" err="1" smtClean="0"/>
              <a:t>registres</a:t>
            </a:r>
            <a:r>
              <a:rPr lang="en-US" dirty="0" smtClean="0"/>
              <a:t> BCSS</a:t>
            </a:r>
          </a:p>
          <a:p>
            <a:pPr lvl="1"/>
            <a:r>
              <a:rPr lang="en-US" dirty="0" smtClean="0"/>
              <a:t>introduction </a:t>
            </a:r>
            <a:r>
              <a:rPr lang="en-US" dirty="0" err="1" smtClean="0"/>
              <a:t>électronique</a:t>
            </a:r>
            <a:r>
              <a:rPr lang="en-US" dirty="0" smtClean="0"/>
              <a:t> </a:t>
            </a:r>
            <a:r>
              <a:rPr lang="en-US" dirty="0" err="1" smtClean="0"/>
              <a:t>d’une</a:t>
            </a:r>
            <a:r>
              <a:rPr lang="en-US" dirty="0" smtClean="0"/>
              <a:t> </a:t>
            </a:r>
            <a:r>
              <a:rPr lang="en-US" dirty="0" err="1" smtClean="0"/>
              <a:t>demande</a:t>
            </a:r>
            <a:r>
              <a:rPr lang="en-US" dirty="0" smtClean="0"/>
              <a:t> de pension (SFP)</a:t>
            </a:r>
          </a:p>
          <a:p>
            <a:pPr lvl="1"/>
            <a:r>
              <a:rPr lang="en-US" dirty="0" smtClean="0"/>
              <a:t>introduction </a:t>
            </a:r>
            <a:r>
              <a:rPr lang="en-US" dirty="0" err="1" smtClean="0"/>
              <a:t>d’une</a:t>
            </a:r>
            <a:r>
              <a:rPr lang="en-US" dirty="0" smtClean="0"/>
              <a:t> </a:t>
            </a:r>
            <a:r>
              <a:rPr lang="en-US" dirty="0" err="1" smtClean="0"/>
              <a:t>déclaration</a:t>
            </a:r>
            <a:r>
              <a:rPr lang="en-US" dirty="0" smtClean="0"/>
              <a:t> </a:t>
            </a:r>
            <a:r>
              <a:rPr lang="en-US" dirty="0" err="1" smtClean="0"/>
              <a:t>anticipée</a:t>
            </a:r>
            <a:r>
              <a:rPr lang="en-US" dirty="0" smtClean="0"/>
              <a:t> </a:t>
            </a:r>
            <a:r>
              <a:rPr lang="en-US" dirty="0" err="1" smtClean="0"/>
              <a:t>en</a:t>
            </a:r>
            <a:r>
              <a:rPr lang="en-US" dirty="0" smtClean="0"/>
              <a:t> </a:t>
            </a:r>
            <a:r>
              <a:rPr lang="en-US" dirty="0" err="1" smtClean="0"/>
              <a:t>matière</a:t>
            </a:r>
            <a:r>
              <a:rPr lang="en-US" dirty="0" smtClean="0"/>
              <a:t> </a:t>
            </a:r>
            <a:r>
              <a:rPr lang="en-US" dirty="0" err="1" smtClean="0"/>
              <a:t>d’euthanasie</a:t>
            </a:r>
            <a:endParaRPr lang="en-US" dirty="0"/>
          </a:p>
        </p:txBody>
      </p:sp>
    </p:spTree>
    <p:extLst>
      <p:ext uri="{BB962C8B-B14F-4D97-AF65-F5344CB8AC3E}">
        <p14:creationId xmlns:p14="http://schemas.microsoft.com/office/powerpoint/2010/main" val="28886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15904</TotalTime>
  <Words>9139</Words>
  <Application>Microsoft Office PowerPoint</Application>
  <PresentationFormat>Widescreen</PresentationFormat>
  <Paragraphs>1180</Paragraphs>
  <Slides>113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113</vt:i4>
      </vt:variant>
    </vt:vector>
  </HeadingPairs>
  <TitlesOfParts>
    <vt:vector size="121" baseType="lpstr">
      <vt:lpstr>Arial</vt:lpstr>
      <vt:lpstr>Arial Black</vt:lpstr>
      <vt:lpstr>Calibri</vt:lpstr>
      <vt:lpstr>Calibri Light</vt:lpstr>
      <vt:lpstr>Times New Roman</vt:lpstr>
      <vt:lpstr>Verdana</vt:lpstr>
      <vt:lpstr>Wingdings</vt:lpstr>
      <vt:lpstr>Office Theme</vt:lpstr>
      <vt:lpstr>Prestation de services électroniques le modèle Banque Carrefour</vt:lpstr>
      <vt:lpstr>Structure de l’exposé</vt:lpstr>
      <vt:lpstr>PowerPoint Presentation</vt:lpstr>
      <vt:lpstr>Parties concernées</vt:lpstr>
      <vt:lpstr>Attentes &gt; citoyens/employeurs</vt:lpstr>
      <vt:lpstr>Attentes &gt; citoyens/employeurs</vt:lpstr>
      <vt:lpstr>Customer centricity</vt:lpstr>
      <vt:lpstr>Attentes &gt; des autorités</vt:lpstr>
      <vt:lpstr>PowerPoint Presentation</vt:lpstr>
      <vt:lpstr>Modèle Banque Carrefour</vt:lpstr>
      <vt:lpstr>Modèle Banque Carrefour</vt:lpstr>
      <vt:lpstr>Modèle Banque Carrefour</vt:lpstr>
      <vt:lpstr>Modèle Banque Carrefour</vt:lpstr>
      <vt:lpstr>Modèle Banque Carrefour</vt:lpstr>
      <vt:lpstr>Modèle Banque Carrefour</vt:lpstr>
      <vt:lpstr>Modèle Banque Carrefour </vt:lpstr>
      <vt:lpstr>Modèle Banque Carrefour</vt:lpstr>
      <vt:lpstr>Modèle Banque Carrefour</vt:lpstr>
      <vt:lpstr>PowerPoint Presentation</vt:lpstr>
      <vt:lpstr>Banque Carrefour de la sécurité sociale</vt:lpstr>
      <vt:lpstr>Banque Carrefour de la sécurité sociale</vt:lpstr>
      <vt:lpstr>Banque Carrefour de la sécurité sociale</vt:lpstr>
      <vt:lpstr>Banque Carrefour de la sécurité sociale</vt:lpstr>
      <vt:lpstr>Un réseau avec des services de base</vt:lpstr>
      <vt:lpstr>Un réseau avec des services de base</vt:lpstr>
      <vt:lpstr>PowerPoint Presentation</vt:lpstr>
      <vt:lpstr>Simplification de processus</vt:lpstr>
      <vt:lpstr>Simplification de processus</vt:lpstr>
      <vt:lpstr>Disponibilités et traitement </vt:lpstr>
      <vt:lpstr>Répertoire des références</vt:lpstr>
      <vt:lpstr>PowerPoint Presentation</vt:lpstr>
      <vt:lpstr>Banque Carrefour de la sécurité sociale</vt:lpstr>
      <vt:lpstr>PowerPoint Presentation</vt:lpstr>
      <vt:lpstr>Projets de la BCSS</vt:lpstr>
      <vt:lpstr>Matrice only once</vt:lpstr>
      <vt:lpstr>Priorités 2023</vt:lpstr>
      <vt:lpstr>Priorités 2023</vt:lpstr>
      <vt:lpstr>Priorités 2023</vt:lpstr>
      <vt:lpstr>PowerPoint Presentation</vt:lpstr>
      <vt:lpstr>Parmis les projets BCSS ou auxquels elle est associée</vt:lpstr>
      <vt:lpstr>Droits complémentaires</vt:lpstr>
      <vt:lpstr>Droits complémentaires</vt:lpstr>
      <vt:lpstr>Statuts sociaux harmonisés (SSH)</vt:lpstr>
      <vt:lpstr>Statuts sociaux harmonisés (SSH)</vt:lpstr>
      <vt:lpstr>SSH - statuts sociaux / exemples</vt:lpstr>
      <vt:lpstr>SSH - principes</vt:lpstr>
      <vt:lpstr>SSH - objectifs</vt:lpstr>
      <vt:lpstr>SSH - approche (1)</vt:lpstr>
      <vt:lpstr>DB Tampon - alimentation / utilisation</vt:lpstr>
      <vt:lpstr>DB Tampon - sources authentiques</vt:lpstr>
      <vt:lpstr>DB Tampon - avantages</vt:lpstr>
      <vt:lpstr>DB Tampon - aspects juridiques</vt:lpstr>
      <vt:lpstr>PowerPoint Presentation</vt:lpstr>
      <vt:lpstr>Philosophie blocs lego</vt:lpstr>
      <vt:lpstr>Philosophie blocs lego</vt:lpstr>
      <vt:lpstr>Philosophie blocs lego</vt:lpstr>
      <vt:lpstr>SSH - approche (2)</vt:lpstr>
      <vt:lpstr>SSH - utilisation DB / consultation online</vt:lpstr>
      <vt:lpstr>SSH - utilisation DB / consultation online</vt:lpstr>
      <vt:lpstr>SSH - utilisation dans la crise corona</vt:lpstr>
      <vt:lpstr>SSH - approche (3)</vt:lpstr>
      <vt:lpstr>Application MyBEnefits</vt:lpstr>
      <vt:lpstr>MyBEnefits - 3 Fonctionnalités</vt:lpstr>
      <vt:lpstr>« Check » des statuts sociaux</vt:lpstr>
      <vt:lpstr>« Check » des statuts sociaux</vt:lpstr>
      <vt:lpstr>Consulter les avantages sociaux</vt:lpstr>
      <vt:lpstr>Augmenter la visibilité et l’utilisation des avantages sociaux </vt:lpstr>
      <vt:lpstr>eBox </vt:lpstr>
      <vt:lpstr>eBox citoyen</vt:lpstr>
      <vt:lpstr>eBox citoyen </vt:lpstr>
      <vt:lpstr>Régionalisation</vt:lpstr>
      <vt:lpstr>Régionalisation - personnes handicapées</vt:lpstr>
      <vt:lpstr>Régionalisation - personnes handicapées</vt:lpstr>
      <vt:lpstr>PowerPoint Presentation</vt:lpstr>
      <vt:lpstr>CPAS</vt:lpstr>
      <vt:lpstr>Lutte contre la fraude</vt:lpstr>
      <vt:lpstr>Lutte contre la fraude - Dolsis</vt:lpstr>
      <vt:lpstr>Lutte contre la fraude - Single Permit (Permis unique)</vt:lpstr>
      <vt:lpstr>Lutte contre la fraude – My Digital Inspection Assistant</vt:lpstr>
      <vt:lpstr>Cartes isi+</vt:lpstr>
      <vt:lpstr>Cartes isi+</vt:lpstr>
      <vt:lpstr>G-Cloud</vt:lpstr>
      <vt:lpstr>G-Cloud - Synergies </vt:lpstr>
      <vt:lpstr>G-Cloud - Synergies</vt:lpstr>
      <vt:lpstr>G-Cloud - Avantages</vt:lpstr>
      <vt:lpstr>Types de déploiements dans le Cloud</vt:lpstr>
      <vt:lpstr>G-Cloud - Platform as a Service (PaaS)</vt:lpstr>
      <vt:lpstr>G-Cloud - PaaS - formes de collaboration</vt:lpstr>
      <vt:lpstr>G-Cloud - Platform as a Service </vt:lpstr>
      <vt:lpstr>G-Cloud - Paas - répertoire des références </vt:lpstr>
      <vt:lpstr>Status G-Cloud service portfolio</vt:lpstr>
      <vt:lpstr>Datawarehouse marché du travail</vt:lpstr>
      <vt:lpstr>Datawarehouse marché du travail </vt:lpstr>
      <vt:lpstr>Services pour les employeurs</vt:lpstr>
      <vt:lpstr>Dimona</vt:lpstr>
      <vt:lpstr>DmfA</vt:lpstr>
      <vt:lpstr>DRS</vt:lpstr>
      <vt:lpstr>Services pour les citoyens</vt:lpstr>
      <vt:lpstr>Services pour des tiers - exemples</vt:lpstr>
      <vt:lpstr>Services pour des tiers - exemples</vt:lpstr>
      <vt:lpstr>Portail de la sécurité sociale</vt:lpstr>
      <vt:lpstr>Portail de la sécurité sociale – Single Digital Gateway </vt:lpstr>
      <vt:lpstr>Portail de la sécurité sociale – Single Digital Gateway </vt:lpstr>
      <vt:lpstr>EESSI</vt:lpstr>
      <vt:lpstr>EESSI</vt:lpstr>
      <vt:lpstr>Carte d’assurance européenne</vt:lpstr>
      <vt:lpstr>PowerPoint Presentation</vt:lpstr>
      <vt:lpstr>Avantages engrangés</vt:lpstr>
      <vt:lpstr>Avantages engrangés</vt:lpstr>
      <vt:lpstr>Facteurs critiques de succès</vt:lpstr>
      <vt:lpstr>Plus d’informations</vt:lpstr>
      <vt:lpstr>Abréviations</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Leroy (KSZ-BCSS)</dc:creator>
  <cp:lastModifiedBy>Isabelle Leroy (KSZ-BCSS)</cp:lastModifiedBy>
  <cp:revision>364</cp:revision>
  <cp:lastPrinted>2022-04-29T11:25:04Z</cp:lastPrinted>
  <dcterms:created xsi:type="dcterms:W3CDTF">2021-01-20T07:42:40Z</dcterms:created>
  <dcterms:modified xsi:type="dcterms:W3CDTF">2023-11-06T14:26:07Z</dcterms:modified>
</cp:coreProperties>
</file>