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5"/>
  </p:notesMasterIdLst>
  <p:handoutMasterIdLst>
    <p:handoutMasterId r:id="rId126"/>
  </p:handoutMasterIdLst>
  <p:sldIdLst>
    <p:sldId id="721" r:id="rId2"/>
    <p:sldId id="291" r:id="rId3"/>
    <p:sldId id="561" r:id="rId4"/>
    <p:sldId id="263" r:id="rId5"/>
    <p:sldId id="743" r:id="rId6"/>
    <p:sldId id="267" r:id="rId7"/>
    <p:sldId id="737" r:id="rId8"/>
    <p:sldId id="268" r:id="rId9"/>
    <p:sldId id="562" r:id="rId10"/>
    <p:sldId id="739" r:id="rId11"/>
    <p:sldId id="397" r:id="rId12"/>
    <p:sldId id="292" r:id="rId13"/>
    <p:sldId id="435" r:id="rId14"/>
    <p:sldId id="274" r:id="rId15"/>
    <p:sldId id="275" r:id="rId16"/>
    <p:sldId id="378" r:id="rId17"/>
    <p:sldId id="379" r:id="rId18"/>
    <p:sldId id="293" r:id="rId19"/>
    <p:sldId id="563" r:id="rId20"/>
    <p:sldId id="280" r:id="rId21"/>
    <p:sldId id="282" r:id="rId22"/>
    <p:sldId id="742" r:id="rId23"/>
    <p:sldId id="286" r:id="rId24"/>
    <p:sldId id="287" r:id="rId25"/>
    <p:sldId id="439" r:id="rId26"/>
    <p:sldId id="289" r:id="rId27"/>
    <p:sldId id="744" r:id="rId28"/>
    <p:sldId id="746" r:id="rId29"/>
    <p:sldId id="295" r:id="rId30"/>
    <p:sldId id="281" r:id="rId31"/>
    <p:sldId id="750" r:id="rId32"/>
    <p:sldId id="722" r:id="rId33"/>
    <p:sldId id="723" r:id="rId34"/>
    <p:sldId id="756" r:id="rId35"/>
    <p:sldId id="724" r:id="rId36"/>
    <p:sldId id="718" r:id="rId37"/>
    <p:sldId id="719" r:id="rId38"/>
    <p:sldId id="747" r:id="rId39"/>
    <p:sldId id="734" r:id="rId40"/>
    <p:sldId id="712" r:id="rId41"/>
    <p:sldId id="714" r:id="rId42"/>
    <p:sldId id="709" r:id="rId43"/>
    <p:sldId id="771" r:id="rId44"/>
    <p:sldId id="772" r:id="rId45"/>
    <p:sldId id="732" r:id="rId46"/>
    <p:sldId id="773" r:id="rId47"/>
    <p:sldId id="775" r:id="rId48"/>
    <p:sldId id="731" r:id="rId49"/>
    <p:sldId id="757" r:id="rId50"/>
    <p:sldId id="426" r:id="rId51"/>
    <p:sldId id="727" r:id="rId52"/>
    <p:sldId id="735" r:id="rId53"/>
    <p:sldId id="729" r:id="rId54"/>
    <p:sldId id="296" r:id="rId55"/>
    <p:sldId id="399" r:id="rId56"/>
    <p:sldId id="342" r:id="rId57"/>
    <p:sldId id="758" r:id="rId58"/>
    <p:sldId id="444" r:id="rId59"/>
    <p:sldId id="445" r:id="rId60"/>
    <p:sldId id="446" r:id="rId61"/>
    <p:sldId id="448" r:id="rId62"/>
    <p:sldId id="765" r:id="rId63"/>
    <p:sldId id="386" r:id="rId64"/>
    <p:sldId id="451" r:id="rId65"/>
    <p:sldId id="733" r:id="rId66"/>
    <p:sldId id="408" r:id="rId67"/>
    <p:sldId id="452" r:id="rId68"/>
    <p:sldId id="454" r:id="rId69"/>
    <p:sldId id="455" r:id="rId70"/>
    <p:sldId id="456" r:id="rId71"/>
    <p:sldId id="763" r:id="rId72"/>
    <p:sldId id="458" r:id="rId73"/>
    <p:sldId id="459" r:id="rId74"/>
    <p:sldId id="460" r:id="rId75"/>
    <p:sldId id="464" r:id="rId76"/>
    <p:sldId id="465" r:id="rId77"/>
    <p:sldId id="368" r:id="rId78"/>
    <p:sldId id="466" r:id="rId79"/>
    <p:sldId id="467" r:id="rId80"/>
    <p:sldId id="468" r:id="rId81"/>
    <p:sldId id="469" r:id="rId82"/>
    <p:sldId id="470" r:id="rId83"/>
    <p:sldId id="770" r:id="rId84"/>
    <p:sldId id="766" r:id="rId85"/>
    <p:sldId id="768" r:id="rId86"/>
    <p:sldId id="473" r:id="rId87"/>
    <p:sldId id="759" r:id="rId88"/>
    <p:sldId id="330" r:id="rId89"/>
    <p:sldId id="761" r:id="rId90"/>
    <p:sldId id="417" r:id="rId91"/>
    <p:sldId id="418" r:id="rId92"/>
    <p:sldId id="762" r:id="rId93"/>
    <p:sldId id="422" r:id="rId94"/>
    <p:sldId id="311" r:id="rId95"/>
    <p:sldId id="752" r:id="rId96"/>
    <p:sldId id="753" r:id="rId97"/>
    <p:sldId id="320" r:id="rId98"/>
    <p:sldId id="321" r:id="rId99"/>
    <p:sldId id="423" r:id="rId100"/>
    <p:sldId id="322" r:id="rId101"/>
    <p:sldId id="360" r:id="rId102"/>
    <p:sldId id="391" r:id="rId103"/>
    <p:sldId id="362" r:id="rId104"/>
    <p:sldId id="392" r:id="rId105"/>
    <p:sldId id="393" r:id="rId106"/>
    <p:sldId id="424" r:id="rId107"/>
    <p:sldId id="327" r:id="rId108"/>
    <p:sldId id="381" r:id="rId109"/>
    <p:sldId id="382" r:id="rId110"/>
    <p:sldId id="331" r:id="rId111"/>
    <p:sldId id="332" r:id="rId112"/>
    <p:sldId id="333" r:id="rId113"/>
    <p:sldId id="383" r:id="rId114"/>
    <p:sldId id="384" r:id="rId115"/>
    <p:sldId id="385" r:id="rId116"/>
    <p:sldId id="359" r:id="rId117"/>
    <p:sldId id="565" r:id="rId118"/>
    <p:sldId id="389" r:id="rId119"/>
    <p:sldId id="390" r:id="rId120"/>
    <p:sldId id="376" r:id="rId121"/>
    <p:sldId id="373" r:id="rId122"/>
    <p:sldId id="431" r:id="rId123"/>
    <p:sldId id="566" r:id="rId1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CB2"/>
    <a:srgbClr val="002B82"/>
    <a:srgbClr val="5B9BD5"/>
    <a:srgbClr val="769535"/>
    <a:srgbClr val="E2543C"/>
    <a:srgbClr val="B69252"/>
    <a:srgbClr val="A4AC5C"/>
    <a:srgbClr val="002060"/>
    <a:srgbClr val="374664"/>
    <a:srgbClr val="85C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4" autoAdjust="0"/>
    <p:restoredTop sz="72691" autoAdjust="0"/>
  </p:normalViewPr>
  <p:slideViewPr>
    <p:cSldViewPr snapToGrid="0">
      <p:cViewPr varScale="1">
        <p:scale>
          <a:sx n="46" d="100"/>
          <a:sy n="46" d="100"/>
        </p:scale>
        <p:origin x="53" y="566"/>
      </p:cViewPr>
      <p:guideLst>
        <p:guide orient="horz" pos="2024"/>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5\website\contenu_2025\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répartition des demandes prioritaires</a:t>
            </a:r>
            <a:r>
              <a:rPr lang="en-BE"/>
              <a:t> 2025</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0"/>
          <c:order val="0"/>
          <c:spPr>
            <a:solidFill>
              <a:srgbClr val="002060"/>
            </a:solidFill>
            <a:ln>
              <a:noFill/>
            </a:ln>
            <a:effectLst/>
          </c:spPr>
          <c:invertIfNegative val="0"/>
          <c:cat>
            <c:strRef>
              <c:f>Sheet1!$A$1:$A$4</c:f>
              <c:strCache>
                <c:ptCount val="4"/>
                <c:pt idx="0">
                  <c:v>Fédéral / IPSS (70)</c:v>
                </c:pt>
                <c:pt idx="1">
                  <c:v>Bruxelles (13)</c:v>
                </c:pt>
                <c:pt idx="2">
                  <c:v>Région wallonne (8)</c:v>
                </c:pt>
                <c:pt idx="3">
                  <c:v>Flandre (26)</c:v>
                </c:pt>
              </c:strCache>
            </c:strRef>
          </c:cat>
          <c:val>
            <c:numRef>
              <c:f>Sheet1!$B$1:$B$4</c:f>
              <c:numCache>
                <c:formatCode>General</c:formatCode>
                <c:ptCount val="4"/>
                <c:pt idx="0">
                  <c:v>70</c:v>
                </c:pt>
                <c:pt idx="1">
                  <c:v>13</c:v>
                </c:pt>
                <c:pt idx="2">
                  <c:v>8</c:v>
                </c:pt>
                <c:pt idx="3">
                  <c:v>26</c:v>
                </c:pt>
              </c:numCache>
            </c:numRef>
          </c:val>
          <c:extLst>
            <c:ext xmlns:c16="http://schemas.microsoft.com/office/drawing/2014/chart" uri="{C3380CC4-5D6E-409C-BE32-E72D297353CC}">
              <c16:uniqueId val="{00000000-3713-4993-AA5E-651857CF07CE}"/>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2AC9761-6A6B-4113-B6A3-5DFDF1583423}" type="datetimeFigureOut">
              <a:rPr lang="en-US" smtClean="0"/>
              <a:t>11/28/2025</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FFECD1E-7D1D-4ACF-96CD-DDE3F312AF31}" type="slidenum">
              <a:rPr lang="en-US" smtClean="0"/>
              <a:t>‹N°›</a:t>
            </a:fld>
            <a:endParaRPr lang="en-US"/>
          </a:p>
        </p:txBody>
      </p:sp>
    </p:spTree>
    <p:extLst>
      <p:ext uri="{BB962C8B-B14F-4D97-AF65-F5344CB8AC3E}">
        <p14:creationId xmlns:p14="http://schemas.microsoft.com/office/powerpoint/2010/main" val="32889403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61F9FBD-7D44-4C0A-BF12-9667FBED87BB}" type="datetimeFigureOut">
              <a:rPr lang="en-US" smtClean="0"/>
              <a:t>11/28/2025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A57600D-736F-4798-A80B-BDFC399B170B}" type="slidenum">
              <a:rPr lang="en-US" smtClean="0"/>
              <a:t>‹N°›</a:t>
            </a:fld>
            <a:endParaRPr lang="en-US"/>
          </a:p>
        </p:txBody>
      </p:sp>
    </p:spTree>
    <p:extLst>
      <p:ext uri="{BB962C8B-B14F-4D97-AF65-F5344CB8AC3E}">
        <p14:creationId xmlns:p14="http://schemas.microsoft.com/office/powerpoint/2010/main" val="35180391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35</a:t>
            </a:fld>
            <a:endParaRPr lang="en-US"/>
          </a:p>
        </p:txBody>
      </p:sp>
    </p:spTree>
    <p:extLst>
      <p:ext uri="{BB962C8B-B14F-4D97-AF65-F5344CB8AC3E}">
        <p14:creationId xmlns:p14="http://schemas.microsoft.com/office/powerpoint/2010/main" val="344262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64</a:t>
            </a:fld>
            <a:endParaRPr lang="en-US"/>
          </a:p>
        </p:txBody>
      </p:sp>
    </p:spTree>
    <p:extLst>
      <p:ext uri="{BB962C8B-B14F-4D97-AF65-F5344CB8AC3E}">
        <p14:creationId xmlns:p14="http://schemas.microsoft.com/office/powerpoint/2010/main" val="254487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36</a:t>
            </a:fld>
            <a:endParaRPr lang="en-US"/>
          </a:p>
        </p:txBody>
      </p:sp>
    </p:spTree>
    <p:extLst>
      <p:ext uri="{BB962C8B-B14F-4D97-AF65-F5344CB8AC3E}">
        <p14:creationId xmlns:p14="http://schemas.microsoft.com/office/powerpoint/2010/main" val="192546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41</a:t>
            </a:fld>
            <a:endParaRPr lang="en-US"/>
          </a:p>
        </p:txBody>
      </p:sp>
    </p:spTree>
    <p:extLst>
      <p:ext uri="{BB962C8B-B14F-4D97-AF65-F5344CB8AC3E}">
        <p14:creationId xmlns:p14="http://schemas.microsoft.com/office/powerpoint/2010/main" val="2496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42</a:t>
            </a:fld>
            <a:endParaRPr lang="en-US"/>
          </a:p>
        </p:txBody>
      </p:sp>
    </p:spTree>
    <p:extLst>
      <p:ext uri="{BB962C8B-B14F-4D97-AF65-F5344CB8AC3E}">
        <p14:creationId xmlns:p14="http://schemas.microsoft.com/office/powerpoint/2010/main" val="380962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43</a:t>
            </a:fld>
            <a:endParaRPr lang="en-US"/>
          </a:p>
        </p:txBody>
      </p:sp>
    </p:spTree>
    <p:extLst>
      <p:ext uri="{BB962C8B-B14F-4D97-AF65-F5344CB8AC3E}">
        <p14:creationId xmlns:p14="http://schemas.microsoft.com/office/powerpoint/2010/main" val="385646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44</a:t>
            </a:fld>
            <a:endParaRPr lang="en-US"/>
          </a:p>
        </p:txBody>
      </p:sp>
    </p:spTree>
    <p:extLst>
      <p:ext uri="{BB962C8B-B14F-4D97-AF65-F5344CB8AC3E}">
        <p14:creationId xmlns:p14="http://schemas.microsoft.com/office/powerpoint/2010/main" val="304433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45</a:t>
            </a:fld>
            <a:endParaRPr lang="en-US"/>
          </a:p>
        </p:txBody>
      </p:sp>
    </p:spTree>
    <p:extLst>
      <p:ext uri="{BB962C8B-B14F-4D97-AF65-F5344CB8AC3E}">
        <p14:creationId xmlns:p14="http://schemas.microsoft.com/office/powerpoint/2010/main" val="2431233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46</a:t>
            </a:fld>
            <a:endParaRPr lang="en-US"/>
          </a:p>
        </p:txBody>
      </p:sp>
    </p:spTree>
    <p:extLst>
      <p:ext uri="{BB962C8B-B14F-4D97-AF65-F5344CB8AC3E}">
        <p14:creationId xmlns:p14="http://schemas.microsoft.com/office/powerpoint/2010/main" val="207019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51</a:t>
            </a:fld>
            <a:endParaRPr lang="en-US"/>
          </a:p>
        </p:txBody>
      </p:sp>
    </p:spTree>
    <p:extLst>
      <p:ext uri="{BB962C8B-B14F-4D97-AF65-F5344CB8AC3E}">
        <p14:creationId xmlns:p14="http://schemas.microsoft.com/office/powerpoint/2010/main" val="3640593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342791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22165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lvl3pPr>
            <a:lvl4pPr marL="900000" indent="-180000">
              <a:buFontTx/>
              <a:buChar char="-"/>
              <a:defRPr sz="1400"/>
            </a:lvl4pPr>
            <a:lvl5pPr marL="1152000" indent="-180000">
              <a:buFont typeface="Arial" panose="020B0604020202020204" pitchFamily="34"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2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12840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23299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06080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17932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52086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77155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a:t>
            </a:fld>
            <a:endParaRPr lang="en-US"/>
          </a:p>
        </p:txBody>
      </p:sp>
    </p:spTree>
    <p:extLst>
      <p:ext uri="{BB962C8B-B14F-4D97-AF65-F5344CB8AC3E}">
        <p14:creationId xmlns:p14="http://schemas.microsoft.com/office/powerpoint/2010/main" val="415319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1.wdp"/><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microsoft.com/office/2007/relationships/hdphoto" Target="../media/hdphoto2.wdp"/><Relationship Id="rId4" Type="http://schemas.openxmlformats.org/officeDocument/2006/relationships/image" Target="../media/image65.png"/><Relationship Id="rId9" Type="http://schemas.openxmlformats.org/officeDocument/2006/relationships/image" Target="../media/image70.png"/></Relationships>
</file>

<file path=ppt/slides/_rels/slide10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82.png"/></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6.png"/><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2.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international.socialsecurity.be/"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ksz-bcss.fgov.be/fr/protection-des-donnees/catalogue-des-donnees-et-services-dans-le-secteur-socia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fr/a-propos-de-la-bcss/gouvernance/comite-general-de-coordination"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4.png"/><Relationship Id="rId7" Type="http://schemas.openxmlformats.org/officeDocument/2006/relationships/hyperlink" Target="https://apps.apple.com/be/app/mybenefits/id1447094117?l=fr"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46.jpeg"/><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eur10.safelinks.protection.outlook.com/?url=https%3A%2F%2Fplay.google.com%2Fstore%2Fapps%2Fdetails%3Fid%3Dbe.belgium.bdiw&amp;data=05%7C02%7CIsabelle.Leroy%40ksz-bcss.fgov.be%7C02db8501dba64e8b9a6508dcf1dcd22e%7C80be5b7a43154e069916f83d1edf5972%7C0%7C0%7C638651177925636325%7CUnknown%7CTWFpbGZsb3d8eyJWIjoiMC4wLjAwMDAiLCJQIjoiV2luMzIiLCJBTiI6Ik1haWwiLCJXVCI6Mn0%3D%7C0%7C%7C%7C&amp;sdata=7t1PIDtmOXq%2FeX7MwbJPbnUum1h1Q4vxIv1uqawtt58%3D&amp;reserved=0" TargetMode="External"/><Relationship Id="rId2" Type="http://schemas.openxmlformats.org/officeDocument/2006/relationships/hyperlink" Target="https://eur10.safelinks.protection.outlook.com/?url=https%3A%2F%2Fapps.apple.com%2Fus%2Fapp%2Fmygov-be%2Fid1629511999&amp;data=05%7C02%7CIsabelle.Leroy%40ksz-bcss.fgov.be%7C02db8501dba64e8b9a6508dcf1dcd22e%7C80be5b7a43154e069916f83d1edf5972%7C0%7C0%7C638651177925619074%7CUnknown%7CTWFpbGZsb3d8eyJWIjoiMC4wLjAwMDAiLCJQIjoiV2luMzIiLCJBTiI6Ik1haWwiLCJXVCI6Mn0%3D%7C0%7C%7C%7C&amp;sdata=lZ80%2BgF%2BKh0sN3NBP19P9wocfVMBXwTCtsBMkGGsTkc%3D&amp;reserved=0"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gcloud.belgium.be/" TargetMode="External"/><Relationship Id="rId1" Type="http://schemas.openxmlformats.org/officeDocument/2006/relationships/slideLayout" Target="../slideLayouts/slideLayout2.xml"/><Relationship Id="rId5" Type="http://schemas.openxmlformats.org/officeDocument/2006/relationships/hyperlink" Target="https://www.gcloud.belgium.be/fr/index.html" TargetMode="External"/><Relationship Id="rId4" Type="http://schemas.openxmlformats.org/officeDocument/2006/relationships/image" Target="../media/image63.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Prestation de services </a:t>
            </a:r>
            <a:r>
              <a:rPr kumimoji="0" lang="nl-NL"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électroniques</a:t>
            </a:r>
            <a:r>
              <a:rPr kumimoji="0" lang="nl-NL" sz="1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le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modèle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Banque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Carrefour</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358275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922E0C-AAD8-4F4C-9160-B81DEB717D09}"/>
              </a:ext>
            </a:extLst>
          </p:cNvPr>
          <p:cNvSpPr/>
          <p:nvPr/>
        </p:nvSpPr>
        <p:spPr>
          <a:xfrm>
            <a:off x="669119" y="1834585"/>
            <a:ext cx="5643588" cy="4218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a:t>Modèle Banque Carrefour</a:t>
            </a:r>
            <a:endParaRPr lang="en-US" dirty="0"/>
          </a:p>
        </p:txBody>
      </p:sp>
      <p:sp>
        <p:nvSpPr>
          <p:cNvPr id="4" name="Content Placeholder 3">
            <a:extLst>
              <a:ext uri="{FF2B5EF4-FFF2-40B4-BE49-F238E27FC236}">
                <a16:creationId xmlns:a16="http://schemas.microsoft.com/office/drawing/2014/main" id="{CAB36C23-AD40-488A-B616-9987723B70F5}"/>
              </a:ext>
            </a:extLst>
          </p:cNvPr>
          <p:cNvSpPr>
            <a:spLocks noGrp="1"/>
          </p:cNvSpPr>
          <p:nvPr>
            <p:ph sz="half" idx="10"/>
          </p:nvPr>
        </p:nvSpPr>
        <p:spPr>
          <a:xfrm>
            <a:off x="6539696" y="1834585"/>
            <a:ext cx="4805140" cy="4351338"/>
          </a:xfrm>
        </p:spPr>
        <p:txBody>
          <a:bodyPr>
            <a:normAutofit lnSpcReduction="10000"/>
          </a:bodyPr>
          <a:lstStyle/>
          <a:p>
            <a:r>
              <a:rPr lang="fr-FR" dirty="0"/>
              <a:t>organisation d'un </a:t>
            </a:r>
            <a:r>
              <a:rPr lang="fr-FR" b="1" dirty="0"/>
              <a:t>échange de données </a:t>
            </a:r>
            <a:r>
              <a:rPr lang="fr-FR" dirty="0"/>
              <a:t>électronique </a:t>
            </a:r>
            <a:r>
              <a:rPr lang="fr-FR" b="1" dirty="0"/>
              <a:t>efficace</a:t>
            </a:r>
            <a:r>
              <a:rPr lang="fr-FR" dirty="0"/>
              <a:t> et dûment </a:t>
            </a:r>
            <a:r>
              <a:rPr lang="fr-FR" b="1" dirty="0"/>
              <a:t>sécurisé</a:t>
            </a:r>
            <a:r>
              <a:rPr lang="fr-FR" dirty="0"/>
              <a:t> et </a:t>
            </a:r>
            <a:r>
              <a:rPr lang="fr-FR" b="1" dirty="0"/>
              <a:t>optimisation des processus </a:t>
            </a:r>
            <a:r>
              <a:rPr lang="fr-FR" dirty="0"/>
              <a:t>entre de nombreux acteurs</a:t>
            </a:r>
          </a:p>
          <a:p>
            <a:r>
              <a:rPr lang="fr-FR" dirty="0"/>
              <a:t>tout en respectant leur </a:t>
            </a:r>
            <a:r>
              <a:rPr lang="fr-FR" b="1" dirty="0"/>
              <a:t>autonomie</a:t>
            </a:r>
            <a:r>
              <a:rPr lang="fr-FR" dirty="0"/>
              <a:t> ainsi que les missions qui leur sont confiées</a:t>
            </a:r>
          </a:p>
          <a:p>
            <a:r>
              <a:rPr lang="fr-FR" b="1" dirty="0"/>
              <a:t>sans enregistrement central </a:t>
            </a:r>
            <a:r>
              <a:rPr lang="fr-FR" dirty="0"/>
              <a:t>en masse de données à caractère personnel</a:t>
            </a:r>
          </a:p>
          <a:p>
            <a:r>
              <a:rPr lang="fr-FR" dirty="0"/>
              <a:t>en vue d'une prestation de </a:t>
            </a:r>
            <a:r>
              <a:rPr lang="fr-FR" b="1" dirty="0"/>
              <a:t>services électronique intégrée </a:t>
            </a:r>
            <a:r>
              <a:rPr lang="fr-FR" dirty="0"/>
              <a:t>qui répond aux attentes des utilisateurs (citoyens, entreprises, professionnels, …)</a:t>
            </a:r>
          </a:p>
          <a:p>
            <a:r>
              <a:rPr lang="fr-FR" dirty="0"/>
              <a:t>coordination, stimulation et organisation confiées à un </a:t>
            </a:r>
            <a:r>
              <a:rPr lang="fr-FR" b="1" dirty="0"/>
              <a:t>intégrateur de services </a:t>
            </a:r>
            <a:r>
              <a:rPr lang="fr-FR" dirty="0"/>
              <a:t>assumant une fonction de carrefour</a:t>
            </a:r>
            <a:endParaRPr lang="en-US" dirty="0"/>
          </a:p>
          <a:p>
            <a:endParaRPr lang="en-BE" dirty="0"/>
          </a:p>
        </p:txBody>
      </p:sp>
      <p:sp>
        <p:nvSpPr>
          <p:cNvPr id="6" name="Rectangle: Rounded Corners 5">
            <a:extLst>
              <a:ext uri="{FF2B5EF4-FFF2-40B4-BE49-F238E27FC236}">
                <a16:creationId xmlns:a16="http://schemas.microsoft.com/office/drawing/2014/main" id="{F0A43464-075A-4F05-B182-94D60CAC04DC}"/>
              </a:ext>
            </a:extLst>
          </p:cNvPr>
          <p:cNvSpPr/>
          <p:nvPr/>
        </p:nvSpPr>
        <p:spPr>
          <a:xfrm>
            <a:off x="894467" y="2388013"/>
            <a:ext cx="5181600" cy="3214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p:cNvSpPr>
            <a:spLocks noGrp="1"/>
          </p:cNvSpPr>
          <p:nvPr>
            <p:ph sz="half" idx="1"/>
          </p:nvPr>
        </p:nvSpPr>
        <p:spPr>
          <a:xfrm>
            <a:off x="894467" y="2388013"/>
            <a:ext cx="5181600" cy="3214133"/>
          </a:xfrm>
        </p:spPr>
        <p:txBody>
          <a:bodyPr>
            <a:normAutofit/>
          </a:bodyPr>
          <a:lstStyle/>
          <a:p>
            <a:pPr marL="0" indent="0">
              <a:buNone/>
            </a:pPr>
            <a:endParaRPr lang="fr-FR" dirty="0"/>
          </a:p>
          <a:p>
            <a:pPr marL="0" indent="0">
              <a:buNone/>
            </a:pPr>
            <a:r>
              <a:rPr lang="fr-FR" dirty="0"/>
              <a:t>  sur base de principes communs en matière de </a:t>
            </a:r>
          </a:p>
          <a:p>
            <a:pPr lvl="1"/>
            <a:r>
              <a:rPr lang="fr-FR" b="1" dirty="0"/>
              <a:t>modélisation des informations</a:t>
            </a:r>
          </a:p>
          <a:p>
            <a:pPr lvl="1"/>
            <a:r>
              <a:rPr lang="fr-FR" b="1" dirty="0"/>
              <a:t>collecte unique et réutilisation des informations</a:t>
            </a:r>
          </a:p>
          <a:p>
            <a:pPr lvl="1"/>
            <a:r>
              <a:rPr lang="fr-FR" b="1" dirty="0"/>
              <a:t>gestion des informations</a:t>
            </a:r>
          </a:p>
          <a:p>
            <a:pPr lvl="1"/>
            <a:r>
              <a:rPr lang="fr-FR" b="1" dirty="0"/>
              <a:t>échange électronique d'informations</a:t>
            </a:r>
          </a:p>
          <a:p>
            <a:pPr lvl="1"/>
            <a:r>
              <a:rPr lang="fr-FR" b="1" dirty="0"/>
              <a:t>sécurisation des informations et protection de la vie privée</a:t>
            </a:r>
          </a:p>
        </p:txBody>
      </p:sp>
    </p:spTree>
    <p:extLst>
      <p:ext uri="{BB962C8B-B14F-4D97-AF65-F5344CB8AC3E}">
        <p14:creationId xmlns:p14="http://schemas.microsoft.com/office/powerpoint/2010/main" val="34894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Avantages</a:t>
            </a:r>
          </a:p>
        </p:txBody>
      </p:sp>
      <p:sp>
        <p:nvSpPr>
          <p:cNvPr id="3" name="Content Placeholder 2"/>
          <p:cNvSpPr>
            <a:spLocks noGrp="1"/>
          </p:cNvSpPr>
          <p:nvPr>
            <p:ph idx="1"/>
          </p:nvPr>
        </p:nvSpPr>
        <p:spPr/>
        <p:txBody>
          <a:bodyPr>
            <a:normAutofit/>
          </a:bodyPr>
          <a:lstStyle/>
          <a:p>
            <a:r>
              <a:rPr lang="nl-NL" dirty="0" err="1"/>
              <a:t>effets</a:t>
            </a:r>
            <a:r>
              <a:rPr lang="nl-NL" dirty="0"/>
              <a:t> </a:t>
            </a:r>
            <a:r>
              <a:rPr lang="nl-NL" dirty="0" err="1"/>
              <a:t>d’économie</a:t>
            </a:r>
            <a:r>
              <a:rPr lang="nl-NL" dirty="0"/>
              <a:t> </a:t>
            </a:r>
            <a:r>
              <a:rPr lang="nl-NL" dirty="0" err="1"/>
              <a:t>d’échelle</a:t>
            </a:r>
            <a:endParaRPr lang="nl-NL" dirty="0"/>
          </a:p>
          <a:p>
            <a:pPr lvl="1"/>
            <a:r>
              <a:rPr lang="nl-NL" dirty="0" err="1"/>
              <a:t>efficacité</a:t>
            </a:r>
            <a:r>
              <a:rPr lang="nl-NL" dirty="0"/>
              <a:t> </a:t>
            </a:r>
            <a:r>
              <a:rPr lang="nl-NL" dirty="0" err="1"/>
              <a:t>accrue</a:t>
            </a:r>
            <a:endParaRPr lang="nl-NL" dirty="0"/>
          </a:p>
          <a:p>
            <a:pPr lvl="1"/>
            <a:r>
              <a:rPr lang="nl-NL" dirty="0" err="1"/>
              <a:t>qualité</a:t>
            </a:r>
            <a:r>
              <a:rPr lang="nl-NL" dirty="0"/>
              <a:t> </a:t>
            </a:r>
            <a:r>
              <a:rPr lang="nl-NL" dirty="0" err="1"/>
              <a:t>accrue</a:t>
            </a:r>
            <a:endParaRPr lang="nl-NL" dirty="0"/>
          </a:p>
          <a:p>
            <a:pPr lvl="1"/>
            <a:r>
              <a:rPr lang="nl-NL" dirty="0" err="1"/>
              <a:t>disponibilité</a:t>
            </a:r>
            <a:r>
              <a:rPr lang="nl-NL" dirty="0"/>
              <a:t> </a:t>
            </a:r>
            <a:r>
              <a:rPr lang="nl-NL" dirty="0" err="1"/>
              <a:t>accrue</a:t>
            </a:r>
            <a:endParaRPr lang="nl-NL" dirty="0"/>
          </a:p>
          <a:p>
            <a:pPr lvl="1"/>
            <a:r>
              <a:rPr lang="nl-NL" dirty="0" err="1"/>
              <a:t>coûts</a:t>
            </a:r>
            <a:r>
              <a:rPr lang="nl-NL" dirty="0"/>
              <a:t> inférieurs (</a:t>
            </a:r>
            <a:r>
              <a:rPr lang="nl-NL" dirty="0" err="1"/>
              <a:t>infrastructure</a:t>
            </a:r>
            <a:r>
              <a:rPr lang="nl-NL" dirty="0"/>
              <a:t>, </a:t>
            </a:r>
            <a:r>
              <a:rPr lang="nl-NL" dirty="0" err="1"/>
              <a:t>licences</a:t>
            </a:r>
            <a:r>
              <a:rPr lang="nl-NL" dirty="0"/>
              <a:t> de logiciels, </a:t>
            </a:r>
            <a:r>
              <a:rPr lang="nl-NL" dirty="0" err="1"/>
              <a:t>supervision</a:t>
            </a:r>
            <a:r>
              <a:rPr lang="nl-NL" dirty="0"/>
              <a:t>, …)</a:t>
            </a:r>
          </a:p>
          <a:p>
            <a:r>
              <a:rPr lang="nl-NL" dirty="0"/>
              <a:t>respect de la </a:t>
            </a:r>
            <a:r>
              <a:rPr lang="nl-NL" dirty="0" err="1"/>
              <a:t>confidentialité</a:t>
            </a:r>
            <a:r>
              <a:rPr lang="nl-NL" dirty="0"/>
              <a:t> et </a:t>
            </a:r>
            <a:r>
              <a:rPr lang="nl-NL" dirty="0" err="1"/>
              <a:t>protection</a:t>
            </a:r>
            <a:r>
              <a:rPr lang="nl-NL" dirty="0"/>
              <a:t> des </a:t>
            </a:r>
            <a:r>
              <a:rPr lang="nl-NL" dirty="0" err="1"/>
              <a:t>données</a:t>
            </a:r>
            <a:endParaRPr lang="nl-NL" dirty="0"/>
          </a:p>
          <a:p>
            <a:r>
              <a:rPr lang="nl-NL" dirty="0" err="1"/>
              <a:t>axé</a:t>
            </a:r>
            <a:r>
              <a:rPr lang="nl-NL" dirty="0"/>
              <a:t> </a:t>
            </a:r>
            <a:r>
              <a:rPr lang="nl-NL" dirty="0" err="1"/>
              <a:t>davantage</a:t>
            </a:r>
            <a:r>
              <a:rPr lang="nl-NL" dirty="0"/>
              <a:t> </a:t>
            </a:r>
            <a:r>
              <a:rPr lang="nl-NL" dirty="0" err="1"/>
              <a:t>sur</a:t>
            </a:r>
            <a:r>
              <a:rPr lang="nl-NL" dirty="0"/>
              <a:t> </a:t>
            </a:r>
            <a:r>
              <a:rPr lang="nl-NL" dirty="0" err="1"/>
              <a:t>le</a:t>
            </a:r>
            <a:r>
              <a:rPr lang="nl-NL" dirty="0"/>
              <a:t> business et </a:t>
            </a:r>
            <a:r>
              <a:rPr lang="nl-NL" dirty="0" err="1"/>
              <a:t>flexibilité</a:t>
            </a:r>
            <a:r>
              <a:rPr lang="nl-NL" dirty="0"/>
              <a:t> pour </a:t>
            </a:r>
            <a:r>
              <a:rPr lang="nl-NL" dirty="0" err="1"/>
              <a:t>atteindre</a:t>
            </a:r>
            <a:r>
              <a:rPr lang="nl-NL" dirty="0"/>
              <a:t> les </a:t>
            </a:r>
            <a:r>
              <a:rPr lang="nl-NL" dirty="0" err="1"/>
              <a:t>objectifs</a:t>
            </a:r>
            <a:endParaRPr lang="nl-NL" dirty="0"/>
          </a:p>
          <a:p>
            <a:r>
              <a:rPr lang="nl-NL" dirty="0"/>
              <a:t>plus de </a:t>
            </a:r>
            <a:r>
              <a:rPr lang="nl-NL" dirty="0" err="1"/>
              <a:t>poids</a:t>
            </a:r>
            <a:r>
              <a:rPr lang="nl-NL" dirty="0"/>
              <a:t> vis-à-vis des fournisseurs</a:t>
            </a:r>
          </a:p>
          <a:p>
            <a:r>
              <a:rPr lang="nl-NL" dirty="0" err="1"/>
              <a:t>mutualisation</a:t>
            </a:r>
            <a:r>
              <a:rPr lang="nl-NL" dirty="0"/>
              <a:t> des </a:t>
            </a:r>
            <a:r>
              <a:rPr lang="nl-NL" dirty="0" err="1"/>
              <a:t>connaissances</a:t>
            </a:r>
            <a:r>
              <a:rPr lang="nl-NL" dirty="0"/>
              <a:t> et des ressources</a:t>
            </a:r>
          </a:p>
          <a:p>
            <a:r>
              <a:rPr lang="nl-NL" dirty="0" err="1"/>
              <a:t>évolution</a:t>
            </a:r>
            <a:r>
              <a:rPr lang="nl-NL" dirty="0"/>
              <a:t> </a:t>
            </a:r>
            <a:r>
              <a:rPr lang="nl-NL" dirty="0" err="1"/>
              <a:t>technologique</a:t>
            </a:r>
            <a:r>
              <a:rPr lang="nl-NL" dirty="0"/>
              <a:t> </a:t>
            </a:r>
            <a:r>
              <a:rPr lang="nl-NL" dirty="0" err="1"/>
              <a:t>disponible</a:t>
            </a:r>
            <a:r>
              <a:rPr lang="nl-NL" dirty="0"/>
              <a:t> plus </a:t>
            </a:r>
            <a:r>
              <a:rPr lang="nl-NL" dirty="0" err="1"/>
              <a:t>rapidement</a:t>
            </a:r>
            <a:r>
              <a:rPr lang="nl-NL" dirty="0"/>
              <a:t> pour </a:t>
            </a:r>
            <a:r>
              <a:rPr lang="nl-NL" dirty="0" err="1"/>
              <a:t>tous</a:t>
            </a:r>
            <a:endParaRPr lang="nl-NL" dirty="0"/>
          </a:p>
          <a:p>
            <a:endParaRPr lang="fr-BE" dirty="0"/>
          </a:p>
        </p:txBody>
      </p:sp>
    </p:spTree>
    <p:extLst>
      <p:ext uri="{BB962C8B-B14F-4D97-AF65-F5344CB8AC3E}">
        <p14:creationId xmlns:p14="http://schemas.microsoft.com/office/powerpoint/2010/main" val="2844329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Types de déploiements dans le Cloud</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680580" y="1408424"/>
            <a:ext cx="9141569" cy="531844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Tree>
    <p:extLst>
      <p:ext uri="{BB962C8B-B14F-4D97-AF65-F5344CB8AC3E}">
        <p14:creationId xmlns:p14="http://schemas.microsoft.com/office/powerpoint/2010/main" val="28142178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en-US" dirty="0"/>
              <a:t>introduction </a:t>
            </a:r>
            <a:r>
              <a:rPr lang="en-US" dirty="0" err="1"/>
              <a:t>technologie</a:t>
            </a:r>
            <a:r>
              <a:rPr lang="en-US" dirty="0"/>
              <a:t> de </a:t>
            </a:r>
            <a:r>
              <a:rPr lang="en-US" dirty="0" err="1"/>
              <a:t>conteneurs</a:t>
            </a:r>
            <a:endParaRPr lang="en-US" dirty="0"/>
          </a:p>
          <a:p>
            <a:endParaRPr lang="en-US" dirty="0"/>
          </a:p>
          <a:p>
            <a:endParaRPr lang="en-US" dirty="0"/>
          </a:p>
          <a:p>
            <a:endParaRPr lang="en-US" dirty="0"/>
          </a:p>
          <a:p>
            <a:endParaRPr lang="en-US" dirty="0"/>
          </a:p>
          <a:p>
            <a:pPr>
              <a:spcBef>
                <a:spcPts val="1600"/>
              </a:spcBef>
            </a:pPr>
            <a:r>
              <a:rPr lang="en-US" dirty="0" err="1"/>
              <a:t>traduit</a:t>
            </a:r>
            <a:r>
              <a:rPr lang="en-US" dirty="0"/>
              <a:t> </a:t>
            </a:r>
            <a:r>
              <a:rPr lang="en-US" dirty="0" err="1"/>
              <a:t>en</a:t>
            </a:r>
            <a:r>
              <a:rPr lang="en-US" dirty="0"/>
              <a:t> </a:t>
            </a:r>
            <a:r>
              <a:rPr lang="en-US" dirty="0" err="1"/>
              <a:t>technologie</a:t>
            </a:r>
            <a:r>
              <a:rPr lang="en-US" dirty="0"/>
              <a:t> modern Platform-as-a-Service</a:t>
            </a:r>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solidFill>
                    <a:schemeClr val="tx1"/>
                  </a:solidFill>
                </a:rPr>
                <a:t>contenu individue</a:t>
              </a:r>
              <a:r>
                <a:rPr lang="fr-BE" sz="1400" dirty="0">
                  <a:solidFill>
                    <a:schemeClr val="tx1"/>
                  </a:solidFill>
                </a:rPr>
                <a:t>l</a:t>
              </a:r>
              <a:endParaRPr lang="en-US"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stockage isolé</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et facilement transportable</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a:t>Sécurisation</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Tree>
    <p:extLst>
      <p:ext uri="{BB962C8B-B14F-4D97-AF65-F5344CB8AC3E}">
        <p14:creationId xmlns:p14="http://schemas.microsoft.com/office/powerpoint/2010/main" val="21048791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556792"/>
            <a:ext cx="3238096" cy="4513262"/>
          </a:xfrm>
          <a:prstGeom prst="rect">
            <a:avLst/>
          </a:prstGeom>
          <a:solidFill>
            <a:schemeClr val="accent1">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rmAutofit/>
          </a:bodyPr>
          <a:lstStyle/>
          <a:p>
            <a:r>
              <a:rPr lang="fr-BE" dirty="0"/>
              <a:t>G-Cloud - </a:t>
            </a:r>
            <a:r>
              <a:rPr lang="fr-BE" dirty="0" err="1"/>
              <a:t>PaaS</a:t>
            </a:r>
            <a:r>
              <a:rPr lang="fr-BE" dirty="0"/>
              <a:t> - formes de collaboration</a:t>
            </a:r>
            <a:endParaRPr lang="en-US" dirty="0"/>
          </a:p>
        </p:txBody>
      </p:sp>
      <p:sp>
        <p:nvSpPr>
          <p:cNvPr id="5" name="Rectangle 4"/>
          <p:cNvSpPr/>
          <p:nvPr/>
        </p:nvSpPr>
        <p:spPr>
          <a:xfrm>
            <a:off x="7302749" y="1577429"/>
            <a:ext cx="3000375" cy="4514850"/>
          </a:xfrm>
          <a:prstGeom prst="rect">
            <a:avLst/>
          </a:prstGeom>
          <a:solidFill>
            <a:srgbClr val="666633">
              <a:alpha val="2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655218"/>
            <a:ext cx="2227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Autres secteurs</a:t>
            </a:r>
            <a:endParaRPr lang="fr-BE" altLang="fr-FR" sz="1100" b="1" dirty="0">
              <a:latin typeface="Arial Black" pitchFamily="34" charset="0"/>
            </a:endParaRPr>
          </a:p>
        </p:txBody>
      </p:sp>
      <p:sp>
        <p:nvSpPr>
          <p:cNvPr id="8" name="Rectangle 7"/>
          <p:cNvSpPr/>
          <p:nvPr/>
        </p:nvSpPr>
        <p:spPr bwMode="auto">
          <a:xfrm>
            <a:off x="1991545" y="3452268"/>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08103" y="2511417"/>
            <a:ext cx="497821" cy="2609680"/>
          </a:xfrm>
          <a:prstGeom prst="rect">
            <a:avLst/>
          </a:prstGeom>
          <a:solidFill>
            <a:schemeClr val="bg1"/>
          </a:solidFill>
          <a:ln>
            <a:noFill/>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355546"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1</a:t>
            </a:r>
          </a:p>
        </p:txBody>
      </p:sp>
      <p:grpSp>
        <p:nvGrpSpPr>
          <p:cNvPr id="43" name="Group 42"/>
          <p:cNvGrpSpPr/>
          <p:nvPr/>
        </p:nvGrpSpPr>
        <p:grpSpPr>
          <a:xfrm>
            <a:off x="1991545" y="4488905"/>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214193"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205479" y="2265611"/>
            <a:ext cx="9951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N</a:t>
            </a:r>
          </a:p>
        </p:txBody>
      </p:sp>
      <p:sp>
        <p:nvSpPr>
          <p:cNvPr id="24" name="Flowchart: Magnetic Disk 23"/>
          <p:cNvSpPr/>
          <p:nvPr/>
        </p:nvSpPr>
        <p:spPr>
          <a:xfrm>
            <a:off x="2194886"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039392"/>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632993"/>
            <a:ext cx="2227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Ecosystème des autorités</a:t>
            </a:r>
          </a:p>
        </p:txBody>
      </p:sp>
      <p:cxnSp>
        <p:nvCxnSpPr>
          <p:cNvPr id="31" name="Straight Connector 30"/>
          <p:cNvCxnSpPr/>
          <p:nvPr/>
        </p:nvCxnSpPr>
        <p:spPr>
          <a:xfrm>
            <a:off x="3963361" y="3145879"/>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357370"/>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273761"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N</a:t>
            </a:r>
            <a:endParaRPr lang="fr-BE" altLang="fr-FR" sz="1000" dirty="0">
              <a:latin typeface="Arial Black" pitchFamily="34" charset="0"/>
            </a:endParaRPr>
          </a:p>
        </p:txBody>
      </p:sp>
      <p:sp>
        <p:nvSpPr>
          <p:cNvPr id="36" name="TextBox 14"/>
          <p:cNvSpPr txBox="1">
            <a:spLocks noChangeArrowheads="1"/>
          </p:cNvSpPr>
          <p:nvPr/>
        </p:nvSpPr>
        <p:spPr bwMode="auto">
          <a:xfrm>
            <a:off x="2173498" y="2330849"/>
            <a:ext cx="89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fr-BE" altLang="fr-FR" sz="1200" b="1" dirty="0">
                <a:latin typeface="+mn-lt"/>
              </a:rPr>
              <a:t>1</a:t>
            </a:r>
          </a:p>
        </p:txBody>
      </p:sp>
      <p:sp>
        <p:nvSpPr>
          <p:cNvPr id="37" name="TextBox 14"/>
          <p:cNvSpPr txBox="1">
            <a:spLocks noChangeArrowheads="1"/>
          </p:cNvSpPr>
          <p:nvPr/>
        </p:nvSpPr>
        <p:spPr bwMode="auto">
          <a:xfrm>
            <a:off x="3055945"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2</a:t>
            </a:r>
            <a:endParaRPr lang="fr-BE" altLang="fr-FR" sz="1000" dirty="0">
              <a:latin typeface="Arial Black" pitchFamily="34" charset="0"/>
            </a:endParaRPr>
          </a:p>
        </p:txBody>
      </p:sp>
      <p:sp>
        <p:nvSpPr>
          <p:cNvPr id="39" name="Left-Right Arrow 38"/>
          <p:cNvSpPr/>
          <p:nvPr/>
        </p:nvSpPr>
        <p:spPr>
          <a:xfrm>
            <a:off x="5236193" y="4389905"/>
            <a:ext cx="2175540" cy="1110263"/>
          </a:xfrm>
          <a:prstGeom prst="leftRightArrow">
            <a:avLst>
              <a:gd name="adj1" fmla="val 47574"/>
              <a:gd name="adj2" fmla="val 390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Collaboration</a:t>
            </a:r>
            <a:r>
              <a:rPr lang="nl-BE" sz="1600" dirty="0"/>
              <a:t> </a:t>
            </a:r>
            <a:r>
              <a:rPr lang="nl-BE" sz="1600" dirty="0" err="1"/>
              <a:t>technologique</a:t>
            </a:r>
            <a:endParaRPr lang="fr-BE" sz="1600" dirty="0"/>
          </a:p>
        </p:txBody>
      </p:sp>
      <p:sp>
        <p:nvSpPr>
          <p:cNvPr id="40" name="Left-Right Arrow 39"/>
          <p:cNvSpPr/>
          <p:nvPr/>
        </p:nvSpPr>
        <p:spPr>
          <a:xfrm>
            <a:off x="5236193" y="3145880"/>
            <a:ext cx="2175540" cy="1110263"/>
          </a:xfrm>
          <a:prstGeom prst="leftRightArrow">
            <a:avLst>
              <a:gd name="adj1" fmla="val 47574"/>
              <a:gd name="adj2" fmla="val 39085"/>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err="1"/>
              <a:t>Plateforme</a:t>
            </a:r>
            <a:r>
              <a:rPr lang="nl-BE" sz="1600" dirty="0"/>
              <a:t> de </a:t>
            </a:r>
            <a:r>
              <a:rPr lang="nl-BE" sz="1600" dirty="0" err="1"/>
              <a:t>collaboration</a:t>
            </a:r>
            <a:endParaRPr lang="fr-BE" sz="1600" dirty="0"/>
          </a:p>
        </p:txBody>
      </p:sp>
      <p:sp>
        <p:nvSpPr>
          <p:cNvPr id="41" name="Left-Right Arrow 40"/>
          <p:cNvSpPr/>
          <p:nvPr/>
        </p:nvSpPr>
        <p:spPr>
          <a:xfrm>
            <a:off x="5232492" y="1899769"/>
            <a:ext cx="2175540" cy="1110263"/>
          </a:xfrm>
          <a:prstGeom prst="leftRightArrow">
            <a:avLst>
              <a:gd name="adj1" fmla="val 47574"/>
              <a:gd name="adj2" fmla="val 39085"/>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Parties</a:t>
            </a:r>
            <a:r>
              <a:rPr lang="nl-BE" sz="1600" dirty="0"/>
              <a:t> </a:t>
            </a:r>
            <a:r>
              <a:rPr lang="nl-BE" sz="1600" dirty="0" err="1"/>
              <a:t>composantes</a:t>
            </a:r>
            <a:endParaRPr lang="fr-BE" sz="1600"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2795042"/>
            <a:ext cx="812800" cy="723900"/>
          </a:xfrm>
          <a:prstGeom prst="rect">
            <a:avLst/>
          </a:prstGeom>
          <a:solidFill>
            <a:srgbClr val="FF0000"/>
          </a:solidFill>
          <a:ln w="9525">
            <a:solidFill>
              <a:schemeClr val="tx1"/>
            </a:solidFill>
            <a:miter lim="800000"/>
            <a:headEnd/>
            <a:tailEnd/>
          </a:ln>
        </p:spPr>
      </p:pic>
    </p:spTree>
    <p:extLst>
      <p:ext uri="{BB962C8B-B14F-4D97-AF65-F5344CB8AC3E}">
        <p14:creationId xmlns:p14="http://schemas.microsoft.com/office/powerpoint/2010/main" val="21250060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sp>
        <p:nvSpPr>
          <p:cNvPr id="10" name="TextBox 25"/>
          <p:cNvSpPr txBox="1">
            <a:spLocks noChangeArrowheads="1"/>
          </p:cNvSpPr>
          <p:nvPr/>
        </p:nvSpPr>
        <p:spPr bwMode="auto">
          <a:xfrm>
            <a:off x="7686827" y="2373214"/>
            <a:ext cx="802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200" dirty="0">
                <a:latin typeface="+mn-lt"/>
              </a:rPr>
              <a:t>1ère ligne</a:t>
            </a:r>
          </a:p>
        </p:txBody>
      </p:sp>
      <p:sp>
        <p:nvSpPr>
          <p:cNvPr id="11" name="TextBox 25"/>
          <p:cNvSpPr txBox="1">
            <a:spLocks noChangeArrowheads="1"/>
          </p:cNvSpPr>
          <p:nvPr/>
        </p:nvSpPr>
        <p:spPr bwMode="auto">
          <a:xfrm>
            <a:off x="7639421" y="3481289"/>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2ème ligne</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sp>
        <p:nvSpPr>
          <p:cNvPr id="15" name="TextBox 25"/>
          <p:cNvSpPr txBox="1">
            <a:spLocks noChangeArrowheads="1"/>
          </p:cNvSpPr>
          <p:nvPr/>
        </p:nvSpPr>
        <p:spPr bwMode="auto">
          <a:xfrm>
            <a:off x="7628309" y="4711602"/>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3ème ligne</a:t>
            </a:r>
          </a:p>
        </p:txBody>
      </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répertoire</a:t>
            </a:r>
            <a:r>
              <a:rPr lang="en-US" dirty="0"/>
              <a:t> des </a:t>
            </a:r>
            <a:r>
              <a:rPr lang="en-US" dirty="0" err="1"/>
              <a:t>références</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a:t>SPF</a:t>
            </a:r>
          </a:p>
          <a:p>
            <a:r>
              <a:rPr lang="fr-BE" dirty="0"/>
              <a:t>Justice</a:t>
            </a:r>
          </a:p>
          <a:p>
            <a:r>
              <a:rPr lang="fr-BE" dirty="0"/>
              <a:t>Mobilité</a:t>
            </a:r>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790226" y="1582317"/>
            <a:ext cx="1999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Utilisateurs / partenaires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SPF BOSA</a:t>
            </a:r>
          </a:p>
          <a:p>
            <a:r>
              <a:rPr lang="fr-BE" dirty="0"/>
              <a:t>DTO</a:t>
            </a:r>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Tree>
    <p:extLst>
      <p:ext uri="{BB962C8B-B14F-4D97-AF65-F5344CB8AC3E}">
        <p14:creationId xmlns:p14="http://schemas.microsoft.com/office/powerpoint/2010/main" val="11015024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err="1"/>
              <a:t>Datawarehouse</a:t>
            </a:r>
            <a:r>
              <a:rPr lang="fr-BE" dirty="0"/>
              <a:t> marché du travail</a:t>
            </a:r>
            <a:endParaRPr lang="en-US" dirty="0"/>
          </a:p>
        </p:txBody>
      </p:sp>
      <p:sp>
        <p:nvSpPr>
          <p:cNvPr id="3" name="Content Placeholder 2"/>
          <p:cNvSpPr>
            <a:spLocks noGrp="1"/>
          </p:cNvSpPr>
          <p:nvPr>
            <p:ph idx="1"/>
          </p:nvPr>
        </p:nvSpPr>
        <p:spPr/>
        <p:txBody>
          <a:bodyPr>
            <a:normAutofit/>
          </a:bodyPr>
          <a:lstStyle/>
          <a:p>
            <a:r>
              <a:rPr lang="fr-FR" dirty="0"/>
              <a:t>créé pour répondre de manière efficace aux demandes de données de la part d’institutions de recherche et des pouvoirs publics</a:t>
            </a:r>
          </a:p>
          <a:p>
            <a:r>
              <a:rPr lang="fr-FR" dirty="0"/>
              <a:t>à la base construit à l’aide de données provenant des institutions de sécurité sociale, du registre national et du registre Bis, et complété par des notions auto-définies</a:t>
            </a:r>
          </a:p>
          <a:p>
            <a:r>
              <a:rPr lang="fr-FR" dirty="0"/>
              <a:t>mis en production début 2001</a:t>
            </a:r>
          </a:p>
          <a:p>
            <a:r>
              <a:rPr lang="fr-FR" dirty="0"/>
              <a:t>au fil des années, augmentation du nombre d’instances fournissant des données</a:t>
            </a:r>
          </a:p>
          <a:p>
            <a:pPr lvl="1"/>
            <a:r>
              <a:rPr lang="fr-FR" dirty="0"/>
              <a:t>données pertinentes de tous les acteurs du secteur social</a:t>
            </a:r>
          </a:p>
          <a:p>
            <a:pPr lvl="1"/>
            <a:r>
              <a:rPr lang="fr-FR" dirty="0"/>
              <a:t>données pertinentes en provenance d’autres acteurs (p.ex. SPF Finances, DGSIE,…)</a:t>
            </a:r>
          </a:p>
          <a:p>
            <a:pPr lvl="1"/>
            <a:r>
              <a:rPr lang="fr-FR" dirty="0"/>
              <a:t>toujours moyennant une délibération du comité de sécurité de l’information (CSI)</a:t>
            </a:r>
            <a:endParaRPr lang="en-US" altLang="en-US" dirty="0">
              <a:solidFill>
                <a:srgbClr val="000000"/>
              </a:solidFill>
              <a:cs typeface="Arial" charset="0"/>
              <a:sym typeface="Arial" charset="0"/>
            </a:endParaRPr>
          </a:p>
          <a:p>
            <a:pPr eaLnBrk="1" hangingPunct="1">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Tree>
    <p:extLst>
      <p:ext uri="{BB962C8B-B14F-4D97-AF65-F5344CB8AC3E}">
        <p14:creationId xmlns:p14="http://schemas.microsoft.com/office/powerpoint/2010/main" val="21814309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Datawarehouse</a:t>
            </a:r>
            <a:r>
              <a:rPr lang="en-US" dirty="0"/>
              <a:t> </a:t>
            </a:r>
            <a:r>
              <a:rPr lang="en-US" dirty="0" err="1"/>
              <a:t>marché</a:t>
            </a:r>
            <a:r>
              <a:rPr lang="en-US" dirty="0"/>
              <a:t> du travail </a:t>
            </a:r>
          </a:p>
        </p:txBody>
      </p:sp>
      <p:sp>
        <p:nvSpPr>
          <p:cNvPr id="3" name="Content Placeholder 2"/>
          <p:cNvSpPr>
            <a:spLocks noGrp="1"/>
          </p:cNvSpPr>
          <p:nvPr>
            <p:ph idx="1"/>
          </p:nvPr>
        </p:nvSpPr>
        <p:spPr/>
        <p:txBody>
          <a:bodyPr/>
          <a:lstStyle/>
          <a:p>
            <a:r>
              <a:rPr lang="en-US" dirty="0" err="1"/>
              <a:t>soutien</a:t>
            </a:r>
            <a:r>
              <a:rPr lang="en-US" dirty="0"/>
              <a:t> des instances </a:t>
            </a:r>
            <a:r>
              <a:rPr lang="en-US" dirty="0" err="1"/>
              <a:t>chargées</a:t>
            </a:r>
            <a:r>
              <a:rPr lang="en-US" dirty="0"/>
              <a:t> de la </a:t>
            </a:r>
            <a:r>
              <a:rPr lang="en-US" dirty="0" err="1"/>
              <a:t>préparation</a:t>
            </a:r>
            <a:r>
              <a:rPr lang="en-US" dirty="0"/>
              <a:t> et de </a:t>
            </a:r>
            <a:r>
              <a:rPr lang="en-US" dirty="0" err="1"/>
              <a:t>l’évaluation</a:t>
            </a:r>
            <a:r>
              <a:rPr lang="en-US" dirty="0"/>
              <a:t> de la </a:t>
            </a:r>
            <a:r>
              <a:rPr lang="en-US" dirty="0" err="1"/>
              <a:t>politique</a:t>
            </a:r>
            <a:r>
              <a:rPr lang="en-US" dirty="0"/>
              <a:t> et des </a:t>
            </a:r>
            <a:r>
              <a:rPr lang="en-US" dirty="0" err="1"/>
              <a:t>chercheurs</a:t>
            </a:r>
            <a:r>
              <a:rPr lang="en-US" dirty="0"/>
              <a:t> </a:t>
            </a:r>
            <a:r>
              <a:rPr lang="en-US" dirty="0" err="1"/>
              <a:t>en</a:t>
            </a:r>
            <a:r>
              <a:rPr lang="en-US" dirty="0"/>
              <a:t> </a:t>
            </a:r>
            <a:r>
              <a:rPr lang="en-US" dirty="0" err="1"/>
              <a:t>ce</a:t>
            </a:r>
            <a:r>
              <a:rPr lang="en-US" dirty="0"/>
              <a:t> qui </a:t>
            </a:r>
            <a:r>
              <a:rPr lang="en-US" dirty="0" err="1"/>
              <a:t>concerne</a:t>
            </a:r>
            <a:r>
              <a:rPr lang="en-US" dirty="0"/>
              <a:t> </a:t>
            </a:r>
            <a:r>
              <a:rPr lang="en-US" dirty="0" err="1"/>
              <a:t>l’accessibilité</a:t>
            </a:r>
            <a:r>
              <a:rPr lang="en-US" dirty="0"/>
              <a:t> du </a:t>
            </a:r>
            <a:r>
              <a:rPr lang="en-US" dirty="0" err="1"/>
              <a:t>datawarehouse</a:t>
            </a:r>
            <a:r>
              <a:rPr lang="en-US" dirty="0"/>
              <a:t> pour </a:t>
            </a:r>
            <a:r>
              <a:rPr lang="en-US" dirty="0" err="1"/>
              <a:t>leurs</a:t>
            </a:r>
            <a:r>
              <a:rPr lang="en-US" dirty="0"/>
              <a:t> </a:t>
            </a:r>
            <a:r>
              <a:rPr lang="en-US" dirty="0" err="1"/>
              <a:t>besoins</a:t>
            </a:r>
            <a:r>
              <a:rPr lang="en-US" dirty="0"/>
              <a:t> ad hoc</a:t>
            </a:r>
          </a:p>
          <a:p>
            <a:r>
              <a:rPr lang="en-US" dirty="0" err="1"/>
              <a:t>définition</a:t>
            </a:r>
            <a:r>
              <a:rPr lang="en-US" dirty="0"/>
              <a:t> </a:t>
            </a:r>
            <a:r>
              <a:rPr lang="en-US" dirty="0" err="1"/>
              <a:t>d’une</a:t>
            </a:r>
            <a:r>
              <a:rPr lang="en-US" dirty="0"/>
              <a:t> </a:t>
            </a:r>
            <a:r>
              <a:rPr lang="en-US" dirty="0" err="1"/>
              <a:t>méthodologie</a:t>
            </a:r>
            <a:r>
              <a:rPr lang="en-US" dirty="0"/>
              <a:t> standard pour le </a:t>
            </a:r>
            <a:r>
              <a:rPr lang="en-US" dirty="0" err="1"/>
              <a:t>codage</a:t>
            </a:r>
            <a:r>
              <a:rPr lang="en-US" dirty="0"/>
              <a:t> et </a:t>
            </a:r>
            <a:r>
              <a:rPr lang="en-US" dirty="0" err="1"/>
              <a:t>l’anonymisation</a:t>
            </a:r>
            <a:r>
              <a:rPr lang="en-US" dirty="0"/>
              <a:t> de </a:t>
            </a:r>
            <a:r>
              <a:rPr lang="en-US" dirty="0" err="1"/>
              <a:t>données</a:t>
            </a:r>
            <a:endParaRPr lang="en-US" dirty="0"/>
          </a:p>
          <a:p>
            <a:r>
              <a:rPr lang="en-US" dirty="0"/>
              <a:t>extension des </a:t>
            </a:r>
            <a:r>
              <a:rPr lang="en-US" dirty="0" err="1"/>
              <a:t>statistiques</a:t>
            </a:r>
            <a:r>
              <a:rPr lang="en-US" dirty="0"/>
              <a:t> de base </a:t>
            </a:r>
            <a:r>
              <a:rPr lang="en-US" dirty="0" err="1"/>
              <a:t>fréquemment</a:t>
            </a:r>
            <a:r>
              <a:rPr lang="en-US" dirty="0"/>
              <a:t> </a:t>
            </a:r>
            <a:r>
              <a:rPr lang="en-US" dirty="0" err="1"/>
              <a:t>demandées</a:t>
            </a:r>
            <a:r>
              <a:rPr lang="en-US" dirty="0"/>
              <a:t> qui </a:t>
            </a:r>
            <a:r>
              <a:rPr lang="en-US" dirty="0" err="1"/>
              <a:t>sont</a:t>
            </a:r>
            <a:r>
              <a:rPr lang="en-US" dirty="0"/>
              <a:t> </a:t>
            </a:r>
            <a:r>
              <a:rPr lang="en-US" dirty="0" err="1"/>
              <a:t>établies</a:t>
            </a:r>
            <a:r>
              <a:rPr lang="en-US" dirty="0"/>
              <a:t> et </a:t>
            </a:r>
            <a:r>
              <a:rPr lang="en-US" dirty="0" err="1"/>
              <a:t>diffusées</a:t>
            </a:r>
            <a:r>
              <a:rPr lang="en-US" dirty="0"/>
              <a:t> </a:t>
            </a:r>
            <a:r>
              <a:rPr lang="en-US" dirty="0" err="1"/>
              <a:t>automatiquement</a:t>
            </a:r>
            <a:r>
              <a:rPr lang="en-US" dirty="0"/>
              <a:t>, et </a:t>
            </a:r>
            <a:r>
              <a:rPr lang="en-US" dirty="0" err="1"/>
              <a:t>possibilité</a:t>
            </a:r>
            <a:r>
              <a:rPr lang="en-US" dirty="0"/>
              <a:t> de consultation de </a:t>
            </a:r>
            <a:r>
              <a:rPr lang="en-US" dirty="0" err="1"/>
              <a:t>ces</a:t>
            </a:r>
            <a:r>
              <a:rPr lang="en-US" dirty="0"/>
              <a:t> </a:t>
            </a:r>
            <a:r>
              <a:rPr lang="en-US" dirty="0" err="1"/>
              <a:t>statistiques</a:t>
            </a:r>
            <a:r>
              <a:rPr lang="en-US" dirty="0"/>
              <a:t> via 5 applications web</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locaux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globaux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endParaRPr lang="en-US" dirty="0"/>
          </a:p>
          <a:p>
            <a:pPr lvl="1"/>
            <a:r>
              <a:rPr lang="en-US" dirty="0" err="1"/>
              <a:t>statistiques</a:t>
            </a:r>
            <a:r>
              <a:rPr lang="en-US" dirty="0"/>
              <a:t> </a:t>
            </a:r>
            <a:r>
              <a:rPr lang="en-US" dirty="0" err="1"/>
              <a:t>en</a:t>
            </a:r>
            <a:r>
              <a:rPr lang="en-US" dirty="0"/>
              <a:t> </a:t>
            </a:r>
            <a:r>
              <a:rPr lang="en-US" dirty="0" err="1"/>
              <a:t>ligne</a:t>
            </a:r>
            <a:r>
              <a:rPr lang="en-US" dirty="0"/>
              <a:t> / composition de ménage</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r>
              <a:rPr lang="en-US" dirty="0"/>
              <a:t> à court </a:t>
            </a:r>
            <a:r>
              <a:rPr lang="en-US" dirty="0" err="1"/>
              <a:t>terme</a:t>
            </a:r>
            <a:endParaRPr lang="en-US" dirty="0"/>
          </a:p>
          <a:p>
            <a:r>
              <a:rPr lang="en-US" dirty="0"/>
              <a:t>pas de </a:t>
            </a:r>
            <a:r>
              <a:rPr lang="en-US" dirty="0" err="1"/>
              <a:t>traitement</a:t>
            </a:r>
            <a:r>
              <a:rPr lang="en-US" dirty="0"/>
              <a:t> du </a:t>
            </a:r>
            <a:r>
              <a:rPr lang="en-US" dirty="0" err="1"/>
              <a:t>contenu</a:t>
            </a:r>
            <a:r>
              <a:rPr lang="en-US" dirty="0"/>
              <a:t> des </a:t>
            </a:r>
            <a:r>
              <a:rPr lang="en-US" dirty="0" err="1"/>
              <a:t>données</a:t>
            </a:r>
            <a:r>
              <a:rPr lang="en-US" dirty="0"/>
              <a:t> par la BCSS</a:t>
            </a:r>
          </a:p>
        </p:txBody>
      </p:sp>
    </p:spTree>
    <p:extLst>
      <p:ext uri="{BB962C8B-B14F-4D97-AF65-F5344CB8AC3E}">
        <p14:creationId xmlns:p14="http://schemas.microsoft.com/office/powerpoint/2010/main" val="1887481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employeurs</a:t>
            </a:r>
            <a:endParaRPr lang="en-US" dirty="0"/>
          </a:p>
        </p:txBody>
      </p:sp>
      <p:sp>
        <p:nvSpPr>
          <p:cNvPr id="3" name="Content Placeholder 2"/>
          <p:cNvSpPr>
            <a:spLocks noGrp="1"/>
          </p:cNvSpPr>
          <p:nvPr>
            <p:ph idx="1"/>
          </p:nvPr>
        </p:nvSpPr>
        <p:spPr/>
        <p:txBody>
          <a:bodyPr/>
          <a:lstStyle/>
          <a:p>
            <a:r>
              <a:rPr lang="en-US" dirty="0"/>
              <a:t>&gt; 50 services </a:t>
            </a:r>
            <a:r>
              <a:rPr lang="en-US" dirty="0" err="1"/>
              <a:t>électroniques</a:t>
            </a:r>
            <a:r>
              <a:rPr lang="en-US" dirty="0"/>
              <a:t> pour les </a:t>
            </a:r>
            <a:r>
              <a:rPr lang="en-US" dirty="0" err="1"/>
              <a:t>entreprises</a:t>
            </a:r>
            <a:r>
              <a:rPr lang="en-US" dirty="0"/>
              <a:t>, tant sous </a:t>
            </a:r>
            <a:r>
              <a:rPr lang="en-US" dirty="0" err="1"/>
              <a:t>forme</a:t>
            </a:r>
            <a:r>
              <a:rPr lang="en-US" dirty="0"/>
              <a:t> </a:t>
            </a:r>
            <a:r>
              <a:rPr lang="en-US" dirty="0" err="1"/>
              <a:t>d’échange</a:t>
            </a:r>
            <a:r>
              <a:rPr lang="en-US" dirty="0"/>
              <a:t> de messages </a:t>
            </a:r>
            <a:r>
              <a:rPr lang="en-US" dirty="0" err="1"/>
              <a:t>électroniques</a:t>
            </a:r>
            <a:r>
              <a:rPr lang="en-US" dirty="0"/>
              <a:t> </a:t>
            </a:r>
            <a:r>
              <a:rPr lang="en-US" dirty="0" err="1"/>
              <a:t>d’application</a:t>
            </a:r>
            <a:r>
              <a:rPr lang="en-US" dirty="0"/>
              <a:t> à application, que sous </a:t>
            </a:r>
            <a:r>
              <a:rPr lang="en-US" dirty="0" err="1"/>
              <a:t>forme</a:t>
            </a:r>
            <a:r>
              <a:rPr lang="en-US" dirty="0"/>
              <a:t> de 44 transactions </a:t>
            </a:r>
            <a:r>
              <a:rPr lang="en-US" dirty="0" err="1"/>
              <a:t>portail</a:t>
            </a:r>
            <a:r>
              <a:rPr lang="en-US" dirty="0"/>
              <a:t> </a:t>
            </a:r>
            <a:r>
              <a:rPr lang="en-US" dirty="0" err="1"/>
              <a:t>intégrées</a:t>
            </a:r>
            <a:endParaRPr lang="en-US" dirty="0"/>
          </a:p>
          <a:p>
            <a:r>
              <a:rPr lang="en-US" dirty="0"/>
              <a:t>les </a:t>
            </a:r>
            <a:r>
              <a:rPr lang="en-US" dirty="0" err="1"/>
              <a:t>déclarations</a:t>
            </a:r>
            <a:r>
              <a:rPr lang="en-US" dirty="0"/>
              <a:t> </a:t>
            </a:r>
            <a:r>
              <a:rPr lang="en-US" dirty="0" err="1"/>
              <a:t>sont</a:t>
            </a:r>
            <a:r>
              <a:rPr lang="en-US" dirty="0"/>
              <a:t> </a:t>
            </a:r>
            <a:r>
              <a:rPr lang="en-US" dirty="0" err="1"/>
              <a:t>limitées</a:t>
            </a:r>
            <a:r>
              <a:rPr lang="en-US" dirty="0"/>
              <a:t> à 3 moments</a:t>
            </a:r>
          </a:p>
          <a:p>
            <a:pPr lvl="1"/>
            <a:r>
              <a:rPr lang="en-US" dirty="0"/>
              <a:t>la </a:t>
            </a:r>
            <a:r>
              <a:rPr lang="en-US" dirty="0" err="1"/>
              <a:t>déclaration</a:t>
            </a:r>
            <a:r>
              <a:rPr lang="en-US" dirty="0"/>
              <a:t> </a:t>
            </a:r>
            <a:r>
              <a:rPr lang="en-US" dirty="0" err="1"/>
              <a:t>immédiate</a:t>
            </a:r>
            <a:r>
              <a:rPr lang="en-US" dirty="0"/>
              <a:t> </a:t>
            </a:r>
            <a:r>
              <a:rPr lang="en-US" dirty="0" err="1"/>
              <a:t>d’emploi</a:t>
            </a:r>
            <a:r>
              <a:rPr lang="en-US" dirty="0"/>
              <a:t> et de </a:t>
            </a:r>
            <a:r>
              <a:rPr lang="en-US" dirty="0" err="1"/>
              <a:t>préavis</a:t>
            </a:r>
            <a:r>
              <a:rPr lang="en-US" dirty="0"/>
              <a:t> (</a:t>
            </a:r>
            <a:r>
              <a:rPr lang="en-US" dirty="0" err="1"/>
              <a:t>Dimona</a:t>
            </a:r>
            <a:r>
              <a:rPr lang="en-US" dirty="0"/>
              <a:t>)</a:t>
            </a:r>
          </a:p>
          <a:p>
            <a:pPr lvl="1"/>
            <a:r>
              <a:rPr lang="en-US" dirty="0"/>
              <a:t>la </a:t>
            </a:r>
            <a:r>
              <a:rPr lang="en-US" dirty="0" err="1"/>
              <a:t>déclaration</a:t>
            </a:r>
            <a:r>
              <a:rPr lang="en-US" dirty="0"/>
              <a:t> </a:t>
            </a:r>
            <a:r>
              <a:rPr lang="en-US" dirty="0" err="1"/>
              <a:t>trimestrielle</a:t>
            </a:r>
            <a:r>
              <a:rPr lang="en-US" dirty="0"/>
              <a:t> relative au </a:t>
            </a:r>
            <a:r>
              <a:rPr lang="en-US" dirty="0" err="1"/>
              <a:t>salaire</a:t>
            </a:r>
            <a:r>
              <a:rPr lang="en-US" dirty="0"/>
              <a:t> et au temps de travail (</a:t>
            </a:r>
            <a:r>
              <a:rPr lang="en-US" dirty="0" err="1"/>
              <a:t>DmfA</a:t>
            </a:r>
            <a:r>
              <a:rPr lang="en-US" dirty="0"/>
              <a:t>)</a:t>
            </a:r>
          </a:p>
          <a:p>
            <a:pPr lvl="1"/>
            <a:r>
              <a:rPr lang="en-US" dirty="0"/>
              <a:t>la </a:t>
            </a:r>
            <a:r>
              <a:rPr lang="en-US" dirty="0" err="1"/>
              <a:t>survenance</a:t>
            </a:r>
            <a:r>
              <a:rPr lang="en-US" dirty="0"/>
              <a:t> d’un </a:t>
            </a:r>
            <a:r>
              <a:rPr lang="en-US" dirty="0" err="1"/>
              <a:t>risque</a:t>
            </a:r>
            <a:r>
              <a:rPr lang="en-US" dirty="0"/>
              <a:t> social (DRS)</a:t>
            </a:r>
          </a:p>
          <a:p>
            <a:r>
              <a:rPr lang="fr-FR" dirty="0"/>
              <a:t>&gt; 45 millions de déclarations électroniques effectuées par les employeurs en 202</a:t>
            </a:r>
            <a:r>
              <a:rPr lang="en-BE" dirty="0"/>
              <a:t>4</a:t>
            </a:r>
            <a:endParaRPr lang="en-US" dirty="0"/>
          </a:p>
        </p:txBody>
      </p:sp>
    </p:spTree>
    <p:extLst>
      <p:ext uri="{BB962C8B-B14F-4D97-AF65-F5344CB8AC3E}">
        <p14:creationId xmlns:p14="http://schemas.microsoft.com/office/powerpoint/2010/main" val="217138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principes communs </a:t>
            </a:r>
            <a:endParaRPr lang="en-US" dirty="0"/>
          </a:p>
        </p:txBody>
      </p:sp>
      <p:sp>
        <p:nvSpPr>
          <p:cNvPr id="3" name="Content Placeholder 2"/>
          <p:cNvSpPr>
            <a:spLocks noGrp="1"/>
          </p:cNvSpPr>
          <p:nvPr>
            <p:ph idx="1"/>
          </p:nvPr>
        </p:nvSpPr>
        <p:spPr/>
        <p:txBody>
          <a:bodyPr>
            <a:normAutofit lnSpcReduction="10000"/>
          </a:bodyPr>
          <a:lstStyle/>
          <a:p>
            <a:r>
              <a:rPr lang="fr-FR" sz="2000" b="1" dirty="0"/>
              <a:t>modélisation des informations </a:t>
            </a:r>
            <a:endParaRPr lang="fr-FR" sz="2000" b="1" strike="sngStrike" dirty="0"/>
          </a:p>
          <a:p>
            <a:pPr lvl="1"/>
            <a:r>
              <a:rPr lang="fr-FR" dirty="0">
                <a:latin typeface="Calibri" panose="020F0502020204030204" pitchFamily="34" charset="0"/>
              </a:rPr>
              <a:t>d'une façon qui se rapproche le plus possible de la réalité</a:t>
            </a:r>
          </a:p>
          <a:p>
            <a:pPr lvl="1"/>
            <a:r>
              <a:rPr lang="fr-FR" dirty="0">
                <a:latin typeface="Calibri" panose="020F0502020204030204" pitchFamily="34" charset="0"/>
              </a:rPr>
              <a:t>de sorte qu’elles puissent être utilisées de manière multifonctionnelle</a:t>
            </a:r>
          </a:p>
          <a:p>
            <a:pPr lvl="1"/>
            <a:r>
              <a:rPr lang="fr-FR" dirty="0">
                <a:latin typeface="Calibri" panose="020F0502020204030204" pitchFamily="34" charset="0"/>
              </a:rPr>
              <a:t>tient compte d'un maximum de besoins prévisibles d’utilisation des informations</a:t>
            </a:r>
          </a:p>
          <a:p>
            <a:pPr lvl="1"/>
            <a:r>
              <a:rPr lang="fr-FR" dirty="0">
                <a:latin typeface="Calibri" panose="020F0502020204030204" pitchFamily="34" charset="0"/>
              </a:rPr>
              <a:t>peut être étendue et adaptée de manière souple si la réalité ou les besoins d'utilisation changent (diminution ou augmentation)</a:t>
            </a:r>
            <a:endParaRPr lang="fr-FR" sz="2000" dirty="0">
              <a:latin typeface="Calibri" panose="020F0502020204030204" pitchFamily="34" charset="0"/>
            </a:endParaRPr>
          </a:p>
          <a:p>
            <a:pPr lvl="1"/>
            <a:endParaRPr lang="fr-FR" sz="500" dirty="0">
              <a:latin typeface="Calibri" panose="020F0502020204030204" pitchFamily="34" charset="0"/>
            </a:endParaRPr>
          </a:p>
          <a:p>
            <a:r>
              <a:rPr lang="fr-FR" sz="2000" b="1" dirty="0"/>
              <a:t>collecte unique des informations auprès des citoyens et auprès des entreprises, en coordination avec tous les acteurs et réutilisation</a:t>
            </a:r>
          </a:p>
          <a:p>
            <a:pPr lvl="1"/>
            <a:r>
              <a:rPr lang="fr-FR" dirty="0">
                <a:latin typeface="Calibri" panose="020F0502020204030204" pitchFamily="34" charset="0"/>
              </a:rPr>
              <a:t>les informations sont uniquement recueillies pour des finalités clairement définies et dans la mesure où elles sont proportionnelles à ces finalités</a:t>
            </a:r>
          </a:p>
          <a:p>
            <a:pPr lvl="1"/>
            <a:r>
              <a:rPr lang="fr-FR" dirty="0">
                <a:latin typeface="Calibri" panose="020F0502020204030204" pitchFamily="34" charset="0"/>
              </a:rPr>
              <a:t>les informations sont collectées une seule fois, le plus près possible de la source authentique</a:t>
            </a:r>
          </a:p>
          <a:p>
            <a:pPr lvl="1"/>
            <a:r>
              <a:rPr lang="fr-FR" dirty="0">
                <a:latin typeface="Calibri" panose="020F0502020204030204" pitchFamily="34" charset="0"/>
              </a:rPr>
              <a:t>via un canal choisi par les citoyens et les entreprises</a:t>
            </a:r>
          </a:p>
          <a:p>
            <a:pPr lvl="1"/>
            <a:r>
              <a:rPr lang="fr-FR" dirty="0">
                <a:latin typeface="Calibri" panose="020F0502020204030204" pitchFamily="34" charset="0"/>
              </a:rPr>
              <a:t>de préférence par la voie électronique et à l’aide de services de base uniformes</a:t>
            </a:r>
          </a:p>
          <a:p>
            <a:pPr lvl="1"/>
            <a:r>
              <a:rPr lang="fr-FR" dirty="0">
                <a:latin typeface="Calibri" panose="020F0502020204030204" pitchFamily="34" charset="0"/>
              </a:rPr>
              <a:t>avec la possibilité d’un contrôle de qualité par celui chez qui les informations sont recueillies avant le transfert des informations</a:t>
            </a:r>
          </a:p>
        </p:txBody>
      </p:sp>
    </p:spTree>
    <p:extLst>
      <p:ext uri="{BB962C8B-B14F-4D97-AF65-F5344CB8AC3E}">
        <p14:creationId xmlns:p14="http://schemas.microsoft.com/office/powerpoint/2010/main" val="836524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pPr>
              <a:defRPr/>
            </a:pPr>
            <a:r>
              <a:rPr lang="fr-BE" dirty="0"/>
              <a:t>déclaration immédiate du début ou de la fin d’une relation de travail entre un employeur et un travailleur</a:t>
            </a:r>
          </a:p>
          <a:p>
            <a:pPr>
              <a:defRPr/>
            </a:pPr>
            <a:r>
              <a:rPr lang="fr-BE" dirty="0"/>
              <a:t>uniquement par voie électronique, 24/24 et 7/7 via</a:t>
            </a:r>
          </a:p>
          <a:p>
            <a:pPr lvl="1">
              <a:defRPr/>
            </a:pPr>
            <a:r>
              <a:rPr lang="fr-BE" dirty="0"/>
              <a:t>le portail de la sécurité sociale</a:t>
            </a:r>
          </a:p>
          <a:p>
            <a:pPr lvl="1">
              <a:defRPr/>
            </a:pPr>
            <a:r>
              <a:rPr lang="fr-BE" dirty="0"/>
              <a:t>FTP/</a:t>
            </a:r>
            <a:r>
              <a:rPr lang="fr-BE" dirty="0" err="1"/>
              <a:t>MQSeries</a:t>
            </a:r>
            <a:endParaRPr lang="fr-BE" dirty="0"/>
          </a:p>
          <a:p>
            <a:pPr lvl="1">
              <a:defRPr/>
            </a:pPr>
            <a:r>
              <a:rPr lang="fr-BE" dirty="0"/>
              <a:t>réseau Isabel</a:t>
            </a:r>
          </a:p>
          <a:p>
            <a:pPr lvl="1">
              <a:defRPr/>
            </a:pPr>
            <a:r>
              <a:rPr lang="fr-BE" dirty="0"/>
              <a:t>serveur vocal</a:t>
            </a:r>
          </a:p>
          <a:p>
            <a:pPr lvl="1">
              <a:defRPr/>
            </a:pPr>
            <a:r>
              <a:rPr lang="fr-BE" dirty="0" err="1"/>
              <a:t>gsm</a:t>
            </a:r>
            <a:endParaRPr lang="fr-BE" dirty="0"/>
          </a:p>
          <a:p>
            <a:pPr>
              <a:defRPr/>
            </a:pPr>
            <a:r>
              <a:rPr lang="fr-BE" dirty="0"/>
              <a:t>lors de la réception, l’identité du travailleur est vérifiée pour que tous les acteurs du secteur social utilisent une clé d’identification correcte et uniforme du travailleur </a:t>
            </a:r>
            <a:endParaRPr lang="en-US" dirty="0"/>
          </a:p>
          <a:p>
            <a:endParaRPr lang="en-US" dirty="0"/>
          </a:p>
        </p:txBody>
      </p:sp>
    </p:spTree>
    <p:extLst>
      <p:ext uri="{BB962C8B-B14F-4D97-AF65-F5344CB8AC3E}">
        <p14:creationId xmlns:p14="http://schemas.microsoft.com/office/powerpoint/2010/main" val="30452357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defRPr/>
            </a:pPr>
            <a:r>
              <a:rPr lang="fr-BE" dirty="0"/>
              <a:t>déclaration électronique par les employeurs des données relatives aux salaires et aux temps de travail</a:t>
            </a:r>
          </a:p>
          <a:p>
            <a:pPr>
              <a:defRPr/>
            </a:pPr>
            <a:r>
              <a:rPr lang="fr-BE" dirty="0"/>
              <a:t>caractère multifonctionnel (notions harmonisées)</a:t>
            </a:r>
          </a:p>
          <a:p>
            <a:pPr>
              <a:defRPr/>
            </a:pPr>
            <a:r>
              <a:rPr lang="en-US" dirty="0"/>
              <a:t>les </a:t>
            </a:r>
            <a:r>
              <a:rPr lang="en-US" dirty="0" err="1"/>
              <a:t>données</a:t>
            </a:r>
            <a:r>
              <a:rPr lang="en-US" dirty="0"/>
              <a:t> </a:t>
            </a:r>
            <a:r>
              <a:rPr lang="en-US" dirty="0" err="1"/>
              <a:t>déclarées</a:t>
            </a:r>
            <a:r>
              <a:rPr lang="en-US" dirty="0"/>
              <a:t> </a:t>
            </a:r>
            <a:r>
              <a:rPr lang="en-US" dirty="0" err="1"/>
              <a:t>sont</a:t>
            </a:r>
            <a:r>
              <a:rPr lang="en-US" dirty="0"/>
              <a:t> </a:t>
            </a:r>
            <a:r>
              <a:rPr lang="en-US" dirty="0" err="1"/>
              <a:t>disponibles</a:t>
            </a:r>
            <a:r>
              <a:rPr lang="en-US" dirty="0"/>
              <a:t> de </a:t>
            </a:r>
            <a:r>
              <a:rPr lang="en-US" dirty="0" err="1"/>
              <a:t>façon</a:t>
            </a:r>
            <a:r>
              <a:rPr lang="en-US" dirty="0"/>
              <a:t> </a:t>
            </a:r>
            <a:r>
              <a:rPr lang="en-US" dirty="0" err="1"/>
              <a:t>électronique</a:t>
            </a:r>
            <a:r>
              <a:rPr lang="en-US" dirty="0"/>
              <a:t>, via le </a:t>
            </a:r>
            <a:r>
              <a:rPr lang="en-US" dirty="0" err="1"/>
              <a:t>réseau</a:t>
            </a:r>
            <a:r>
              <a:rPr lang="en-US" dirty="0"/>
              <a:t> de la </a:t>
            </a:r>
            <a:r>
              <a:rPr lang="en-US" dirty="0" err="1"/>
              <a:t>sécurité</a:t>
            </a:r>
            <a:r>
              <a:rPr lang="en-US" dirty="0"/>
              <a:t> </a:t>
            </a:r>
            <a:r>
              <a:rPr lang="en-US" dirty="0" err="1"/>
              <a:t>sociale</a:t>
            </a:r>
            <a:r>
              <a:rPr lang="en-US" dirty="0"/>
              <a:t>, pour </a:t>
            </a:r>
            <a:r>
              <a:rPr lang="en-US" dirty="0" err="1"/>
              <a:t>tous</a:t>
            </a:r>
            <a:r>
              <a:rPr lang="en-US" dirty="0"/>
              <a:t> les </a:t>
            </a:r>
            <a:r>
              <a:rPr lang="en-US" dirty="0" err="1"/>
              <a:t>acteurs</a:t>
            </a:r>
            <a:r>
              <a:rPr lang="en-US" dirty="0"/>
              <a:t> du </a:t>
            </a:r>
            <a:r>
              <a:rPr lang="en-US" dirty="0" err="1"/>
              <a:t>secteur</a:t>
            </a:r>
            <a:r>
              <a:rPr lang="en-US" dirty="0"/>
              <a:t> social qui </a:t>
            </a:r>
            <a:r>
              <a:rPr lang="en-US" dirty="0" err="1"/>
              <a:t>ont</a:t>
            </a:r>
            <a:r>
              <a:rPr lang="en-US" dirty="0"/>
              <a:t> </a:t>
            </a:r>
            <a:r>
              <a:rPr lang="en-US" dirty="0" err="1"/>
              <a:t>besoin</a:t>
            </a:r>
            <a:r>
              <a:rPr lang="en-US" dirty="0"/>
              <a:t> de </a:t>
            </a:r>
            <a:r>
              <a:rPr lang="en-US" dirty="0" err="1"/>
              <a:t>ces</a:t>
            </a:r>
            <a:r>
              <a:rPr lang="en-US" dirty="0"/>
              <a:t> </a:t>
            </a:r>
            <a:r>
              <a:rPr lang="en-US" dirty="0" err="1"/>
              <a:t>données</a:t>
            </a:r>
            <a:r>
              <a:rPr lang="en-US" dirty="0"/>
              <a:t> pour </a:t>
            </a:r>
            <a:r>
              <a:rPr lang="en-US" dirty="0" err="1"/>
              <a:t>l’exécution</a:t>
            </a:r>
            <a:r>
              <a:rPr lang="en-US" dirty="0"/>
              <a:t> de </a:t>
            </a:r>
            <a:r>
              <a:rPr lang="en-US" dirty="0" err="1"/>
              <a:t>leurs</a:t>
            </a:r>
            <a:r>
              <a:rPr lang="en-US" dirty="0"/>
              <a:t> missions</a:t>
            </a:r>
          </a:p>
          <a:p>
            <a:pPr>
              <a:defRPr/>
            </a:pPr>
            <a:r>
              <a:rPr lang="fr-BE" dirty="0"/>
              <a:t>moyennant un certificat électronique, peut être consultée et corrigée en ligne ultérieurement par l’employeur en ce qui concerne ses travailleurs salariés et la période durant laquelle il les a employés</a:t>
            </a:r>
            <a:endParaRPr lang="en-US" dirty="0"/>
          </a:p>
        </p:txBody>
      </p:sp>
    </p:spTree>
    <p:extLst>
      <p:ext uri="{BB962C8B-B14F-4D97-AF65-F5344CB8AC3E}">
        <p14:creationId xmlns:p14="http://schemas.microsoft.com/office/powerpoint/2010/main" val="41609009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DRS</a:t>
            </a:r>
            <a:endParaRPr lang="en-US" dirty="0"/>
          </a:p>
        </p:txBody>
      </p:sp>
      <p:sp>
        <p:nvSpPr>
          <p:cNvPr id="3" name="Content Placeholder 2"/>
          <p:cNvSpPr>
            <a:spLocks noGrp="1"/>
          </p:cNvSpPr>
          <p:nvPr>
            <p:ph idx="1"/>
          </p:nvPr>
        </p:nvSpPr>
        <p:spPr/>
        <p:txBody>
          <a:bodyPr>
            <a:normAutofit/>
          </a:bodyPr>
          <a:lstStyle/>
          <a:p>
            <a:pPr>
              <a:lnSpc>
                <a:spcPct val="90000"/>
              </a:lnSpc>
              <a:defRPr/>
            </a:pPr>
            <a:r>
              <a:rPr lang="fr-BE" dirty="0"/>
              <a:t>limitation des informations collectées aux informations qui ne sont pas encore disponibles dans le réseau du secteur social (suppression ou au moins simplification de formulaires)</a:t>
            </a:r>
          </a:p>
          <a:p>
            <a:pPr>
              <a:lnSpc>
                <a:spcPct val="90000"/>
              </a:lnSpc>
              <a:defRPr/>
            </a:pPr>
            <a:r>
              <a:rPr lang="fr-BE" dirty="0"/>
              <a:t>standardisé pour les secteurs concernés par la déclaration du risque social (incapacité de travail, maternité, accident du travail, maladie professionnelle, chômage)</a:t>
            </a:r>
          </a:p>
          <a:p>
            <a:pPr>
              <a:lnSpc>
                <a:spcPct val="90000"/>
              </a:lnSpc>
              <a:defRPr/>
            </a:pPr>
            <a:r>
              <a:rPr lang="fr-BE" dirty="0"/>
              <a:t>déclaration peut être effectuée</a:t>
            </a:r>
          </a:p>
          <a:p>
            <a:pPr lvl="1">
              <a:lnSpc>
                <a:spcPct val="90000"/>
              </a:lnSpc>
              <a:defRPr/>
            </a:pPr>
            <a:r>
              <a:rPr lang="fr-BE" dirty="0"/>
              <a:t>de façon électronique  (24/24 et 7/7) via</a:t>
            </a:r>
          </a:p>
          <a:p>
            <a:pPr lvl="2">
              <a:defRPr/>
            </a:pPr>
            <a:r>
              <a:rPr lang="fr-BE" dirty="0"/>
              <a:t>le portail de la sécurité sociale</a:t>
            </a:r>
          </a:p>
          <a:p>
            <a:pPr lvl="2">
              <a:defRPr/>
            </a:pPr>
            <a:r>
              <a:rPr lang="fr-BE" dirty="0"/>
              <a:t>FTP/</a:t>
            </a:r>
            <a:r>
              <a:rPr lang="fr-BE" dirty="0" err="1"/>
              <a:t>MQSeries</a:t>
            </a:r>
            <a:endParaRPr lang="fr-BE" dirty="0"/>
          </a:p>
          <a:p>
            <a:pPr lvl="2">
              <a:defRPr/>
            </a:pPr>
            <a:r>
              <a:rPr lang="fr-BE" dirty="0"/>
              <a:t>le réseau Isabel</a:t>
            </a:r>
          </a:p>
          <a:p>
            <a:pPr lvl="1">
              <a:defRPr/>
            </a:pPr>
            <a:r>
              <a:rPr lang="fr-BE" dirty="0"/>
              <a:t>pour quelques scénarii également sur papier (temporairement)</a:t>
            </a:r>
            <a:endParaRPr lang="fr-BE" sz="2000" dirty="0"/>
          </a:p>
          <a:p>
            <a:pPr>
              <a:lnSpc>
                <a:spcPct val="90000"/>
              </a:lnSpc>
              <a:defRPr/>
            </a:pPr>
            <a:r>
              <a:rPr lang="fr-BE" dirty="0"/>
              <a:t>conformément à des instructions uniformes</a:t>
            </a:r>
            <a:endParaRPr lang="en-US" dirty="0"/>
          </a:p>
        </p:txBody>
      </p:sp>
    </p:spTree>
    <p:extLst>
      <p:ext uri="{BB962C8B-B14F-4D97-AF65-F5344CB8AC3E}">
        <p14:creationId xmlns:p14="http://schemas.microsoft.com/office/powerpoint/2010/main" val="18324542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citoyens</a:t>
            </a:r>
            <a:endParaRPr lang="en-US" dirty="0"/>
          </a:p>
        </p:txBody>
      </p:sp>
      <p:sp>
        <p:nvSpPr>
          <p:cNvPr id="3" name="Content Placeholder 2"/>
          <p:cNvSpPr>
            <a:spLocks noGrp="1"/>
          </p:cNvSpPr>
          <p:nvPr>
            <p:ph idx="1"/>
          </p:nvPr>
        </p:nvSpPr>
        <p:spPr/>
        <p:txBody>
          <a:bodyPr/>
          <a:lstStyle/>
          <a:p>
            <a:r>
              <a:rPr lang="en-US" dirty="0"/>
              <a:t>les </a:t>
            </a:r>
            <a:r>
              <a:rPr lang="en-US" dirty="0" err="1"/>
              <a:t>citoyens</a:t>
            </a:r>
            <a:r>
              <a:rPr lang="en-US" dirty="0"/>
              <a:t> </a:t>
            </a:r>
            <a:r>
              <a:rPr lang="en-US" dirty="0" err="1"/>
              <a:t>obtiennent</a:t>
            </a:r>
            <a:r>
              <a:rPr lang="en-US" dirty="0"/>
              <a:t> </a:t>
            </a:r>
            <a:r>
              <a:rPr lang="en-US" dirty="0" err="1"/>
              <a:t>leurs</a:t>
            </a:r>
            <a:r>
              <a:rPr lang="en-US" dirty="0"/>
              <a:t> droits </a:t>
            </a:r>
            <a:r>
              <a:rPr lang="en-US" dirty="0" err="1"/>
              <a:t>automatiquement</a:t>
            </a:r>
            <a:r>
              <a:rPr lang="en-US" dirty="0"/>
              <a:t> </a:t>
            </a:r>
            <a:r>
              <a:rPr lang="en-US" dirty="0" err="1"/>
              <a:t>dans</a:t>
            </a:r>
            <a:r>
              <a:rPr lang="en-US" dirty="0"/>
              <a:t> </a:t>
            </a:r>
            <a:r>
              <a:rPr lang="en-US" dirty="0" err="1"/>
              <a:t>toute</a:t>
            </a:r>
            <a:r>
              <a:rPr lang="en-US" dirty="0"/>
              <a:t> la </a:t>
            </a:r>
            <a:r>
              <a:rPr lang="en-US" dirty="0" err="1"/>
              <a:t>mesure</a:t>
            </a:r>
            <a:r>
              <a:rPr lang="en-US" dirty="0"/>
              <a:t> du possible, sur la base </a:t>
            </a:r>
            <a:r>
              <a:rPr lang="en-US" dirty="0" err="1"/>
              <a:t>d’une</a:t>
            </a:r>
            <a:r>
              <a:rPr lang="en-US" dirty="0"/>
              <a:t> </a:t>
            </a:r>
            <a:r>
              <a:rPr lang="en-US" dirty="0" err="1"/>
              <a:t>prestation</a:t>
            </a:r>
            <a:r>
              <a:rPr lang="en-US" dirty="0"/>
              <a:t> de services </a:t>
            </a:r>
            <a:r>
              <a:rPr lang="en-US" dirty="0" err="1"/>
              <a:t>électronique</a:t>
            </a:r>
            <a:r>
              <a:rPr lang="en-US" dirty="0"/>
              <a:t> entre les </a:t>
            </a:r>
            <a:r>
              <a:rPr lang="en-US" dirty="0" err="1"/>
              <a:t>acteurs</a:t>
            </a:r>
            <a:r>
              <a:rPr lang="en-US" dirty="0"/>
              <a:t> du </a:t>
            </a:r>
            <a:r>
              <a:rPr lang="en-US" dirty="0" err="1"/>
              <a:t>secteur</a:t>
            </a:r>
            <a:r>
              <a:rPr lang="en-US" dirty="0"/>
              <a:t> social</a:t>
            </a:r>
          </a:p>
          <a:p>
            <a:r>
              <a:rPr lang="en-US" dirty="0"/>
              <a:t>pour les droits qui ne </a:t>
            </a:r>
            <a:r>
              <a:rPr lang="en-US" dirty="0" err="1"/>
              <a:t>peuvent</a:t>
            </a:r>
            <a:r>
              <a:rPr lang="en-US" dirty="0"/>
              <a:t> pas </a:t>
            </a:r>
            <a:r>
              <a:rPr lang="en-US" dirty="0" err="1"/>
              <a:t>être</a:t>
            </a:r>
            <a:r>
              <a:rPr lang="en-US" dirty="0"/>
              <a:t> </a:t>
            </a:r>
            <a:r>
              <a:rPr lang="en-US" dirty="0" err="1"/>
              <a:t>accordés</a:t>
            </a:r>
            <a:r>
              <a:rPr lang="en-US" dirty="0"/>
              <a:t> </a:t>
            </a:r>
            <a:r>
              <a:rPr lang="en-US" dirty="0" err="1"/>
              <a:t>automatiquement</a:t>
            </a:r>
            <a:r>
              <a:rPr lang="en-US" dirty="0"/>
              <a:t>, des services </a:t>
            </a:r>
            <a:r>
              <a:rPr lang="en-US" dirty="0" err="1"/>
              <a:t>électroniques</a:t>
            </a:r>
            <a:r>
              <a:rPr lang="en-US" dirty="0"/>
              <a:t> </a:t>
            </a:r>
            <a:r>
              <a:rPr lang="en-US" dirty="0" err="1"/>
              <a:t>intégrés</a:t>
            </a:r>
            <a:r>
              <a:rPr lang="en-US" dirty="0"/>
              <a:t> </a:t>
            </a:r>
            <a:r>
              <a:rPr lang="en-US" dirty="0" err="1"/>
              <a:t>sont</a:t>
            </a:r>
            <a:r>
              <a:rPr lang="en-US" dirty="0"/>
              <a:t> </a:t>
            </a:r>
            <a:r>
              <a:rPr lang="en-US" dirty="0" err="1"/>
              <a:t>progressivement</a:t>
            </a:r>
            <a:r>
              <a:rPr lang="en-US" dirty="0"/>
              <a:t> </a:t>
            </a:r>
            <a:r>
              <a:rPr lang="en-US" dirty="0" err="1"/>
              <a:t>mis</a:t>
            </a:r>
            <a:r>
              <a:rPr lang="en-US" dirty="0"/>
              <a:t> à disposition via les </a:t>
            </a:r>
            <a:r>
              <a:rPr lang="en-US" dirty="0" err="1"/>
              <a:t>portails</a:t>
            </a:r>
            <a:r>
              <a:rPr lang="en-US" dirty="0"/>
              <a:t> des </a:t>
            </a:r>
            <a:r>
              <a:rPr lang="en-US" dirty="0" err="1"/>
              <a:t>acteurs</a:t>
            </a:r>
            <a:r>
              <a:rPr lang="en-US" dirty="0"/>
              <a:t> du </a:t>
            </a:r>
            <a:r>
              <a:rPr lang="en-US" dirty="0" err="1"/>
              <a:t>secteur</a:t>
            </a:r>
            <a:r>
              <a:rPr lang="en-US" dirty="0"/>
              <a:t> social</a:t>
            </a:r>
          </a:p>
          <a:p>
            <a:r>
              <a:rPr lang="en-US" dirty="0"/>
              <a:t>3</a:t>
            </a:r>
            <a:r>
              <a:rPr lang="en-BE" dirty="0"/>
              <a:t>4</a:t>
            </a:r>
            <a:r>
              <a:rPr lang="en-US" dirty="0"/>
              <a:t> services </a:t>
            </a:r>
            <a:r>
              <a:rPr lang="en-US" dirty="0" err="1"/>
              <a:t>sont</a:t>
            </a:r>
            <a:r>
              <a:rPr lang="en-US" dirty="0"/>
              <a:t> </a:t>
            </a:r>
            <a:r>
              <a:rPr lang="en-US" dirty="0" err="1"/>
              <a:t>opérationnels</a:t>
            </a:r>
            <a:r>
              <a:rPr lang="en-US" dirty="0"/>
              <a:t> via un </a:t>
            </a:r>
            <a:r>
              <a:rPr lang="en-US" dirty="0" err="1"/>
              <a:t>portail</a:t>
            </a:r>
            <a:r>
              <a:rPr lang="en-US" dirty="0"/>
              <a:t> </a:t>
            </a:r>
            <a:r>
              <a:rPr lang="en-US" dirty="0" err="1"/>
              <a:t>intégré</a:t>
            </a:r>
            <a:r>
              <a:rPr lang="en-US" dirty="0"/>
              <a:t> et/</a:t>
            </a:r>
            <a:r>
              <a:rPr lang="en-US" dirty="0" err="1"/>
              <a:t>ou</a:t>
            </a:r>
            <a:r>
              <a:rPr lang="en-US" dirty="0"/>
              <a:t> des applications mobiles</a:t>
            </a:r>
          </a:p>
        </p:txBody>
      </p:sp>
    </p:spTree>
    <p:extLst>
      <p:ext uri="{BB962C8B-B14F-4D97-AF65-F5344CB8AC3E}">
        <p14:creationId xmlns:p14="http://schemas.microsoft.com/office/powerpoint/2010/main" val="13503986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normAutofit/>
          </a:bodyPr>
          <a:lstStyle/>
          <a:p>
            <a:r>
              <a:rPr lang="en-US" dirty="0"/>
              <a:t>transaction pour les maîtres </a:t>
            </a:r>
            <a:r>
              <a:rPr lang="en-US" dirty="0" err="1"/>
              <a:t>d’ouvrage</a:t>
            </a:r>
            <a:r>
              <a:rPr lang="en-US" dirty="0"/>
              <a:t>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consultation </a:t>
            </a:r>
            <a:r>
              <a:rPr lang="en-US" dirty="0" err="1"/>
              <a:t>électronique</a:t>
            </a:r>
            <a:r>
              <a:rPr lang="en-US" dirty="0"/>
              <a:t> du fait </a:t>
            </a:r>
            <a:r>
              <a:rPr lang="en-US" dirty="0" err="1"/>
              <a:t>qu’un</a:t>
            </a:r>
            <a:r>
              <a:rPr lang="en-US" dirty="0"/>
              <a:t> </a:t>
            </a:r>
            <a:r>
              <a:rPr lang="en-US" dirty="0" err="1"/>
              <a:t>employeur</a:t>
            </a:r>
            <a:r>
              <a:rPr lang="en-US" dirty="0"/>
              <a:t> </a:t>
            </a:r>
            <a:r>
              <a:rPr lang="en-US" dirty="0" err="1"/>
              <a:t>est</a:t>
            </a:r>
            <a:r>
              <a:rPr lang="en-US" dirty="0"/>
              <a:t> </a:t>
            </a:r>
            <a:r>
              <a:rPr lang="en-US" dirty="0" err="1"/>
              <a:t>en</a:t>
            </a:r>
            <a:r>
              <a:rPr lang="en-US" dirty="0"/>
              <a:t> </a:t>
            </a:r>
            <a:r>
              <a:rPr lang="en-US" dirty="0" err="1"/>
              <a:t>règle</a:t>
            </a:r>
            <a:r>
              <a:rPr lang="en-US" dirty="0"/>
              <a:t> avec </a:t>
            </a:r>
            <a:r>
              <a:rPr lang="en-US" dirty="0" err="1"/>
              <a:t>ses</a:t>
            </a:r>
            <a:r>
              <a:rPr lang="en-US" dirty="0"/>
              <a:t> obligations </a:t>
            </a:r>
            <a:r>
              <a:rPr lang="en-US" dirty="0" err="1"/>
              <a:t>en</a:t>
            </a:r>
            <a:r>
              <a:rPr lang="en-US" dirty="0"/>
              <a:t> </a:t>
            </a:r>
            <a:r>
              <a:rPr lang="en-US" dirty="0" err="1"/>
              <a:t>matière</a:t>
            </a:r>
            <a:r>
              <a:rPr lang="en-US" dirty="0"/>
              <a:t> de </a:t>
            </a:r>
            <a:r>
              <a:rPr lang="en-US" dirty="0" err="1"/>
              <a:t>sécurité</a:t>
            </a:r>
            <a:r>
              <a:rPr lang="en-US" dirty="0"/>
              <a:t> </a:t>
            </a:r>
            <a:r>
              <a:rPr lang="en-US" dirty="0" err="1"/>
              <a:t>sociale</a:t>
            </a:r>
            <a:r>
              <a:rPr lang="en-US" dirty="0"/>
              <a:t> et </a:t>
            </a:r>
            <a:r>
              <a:rPr lang="en-US" dirty="0" err="1"/>
              <a:t>vérification</a:t>
            </a:r>
            <a:r>
              <a:rPr lang="en-US" dirty="0"/>
              <a:t> de </a:t>
            </a:r>
            <a:r>
              <a:rPr lang="en-US" dirty="0" err="1"/>
              <a:t>l’existence</a:t>
            </a:r>
            <a:r>
              <a:rPr lang="en-US" dirty="0"/>
              <a:t> </a:t>
            </a:r>
            <a:r>
              <a:rPr lang="en-US" dirty="0" err="1"/>
              <a:t>d’une</a:t>
            </a:r>
            <a:r>
              <a:rPr lang="en-US" dirty="0"/>
              <a:t> </a:t>
            </a:r>
            <a:r>
              <a:rPr lang="en-US" dirty="0" err="1"/>
              <a:t>responsabilité</a:t>
            </a:r>
            <a:r>
              <a:rPr lang="en-US" dirty="0"/>
              <a:t> </a:t>
            </a:r>
            <a:r>
              <a:rPr lang="en-US" dirty="0" err="1"/>
              <a:t>solidaire</a:t>
            </a:r>
            <a:r>
              <a:rPr lang="en-US" dirty="0"/>
              <a:t> </a:t>
            </a:r>
            <a:r>
              <a:rPr lang="en-US" dirty="0" err="1"/>
              <a:t>ou</a:t>
            </a:r>
            <a:r>
              <a:rPr lang="en-US" dirty="0"/>
              <a:t> </a:t>
            </a:r>
            <a:r>
              <a:rPr lang="en-US" dirty="0" err="1"/>
              <a:t>d’une</a:t>
            </a:r>
            <a:r>
              <a:rPr lang="en-US" dirty="0"/>
              <a:t> obligation de </a:t>
            </a:r>
            <a:r>
              <a:rPr lang="en-US" dirty="0" err="1"/>
              <a:t>retenue</a:t>
            </a:r>
            <a:endParaRPr lang="en-US" dirty="0"/>
          </a:p>
          <a:p>
            <a:r>
              <a:rPr lang="en-US" dirty="0"/>
              <a:t>transaction pour les communes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My Handicap et </a:t>
            </a:r>
            <a:r>
              <a:rPr lang="en-US" dirty="0" err="1"/>
              <a:t>Handiweb</a:t>
            </a:r>
            <a:r>
              <a:rPr lang="en-US" dirty="0"/>
              <a:t>: introduction </a:t>
            </a:r>
            <a:r>
              <a:rPr lang="en-US" dirty="0" err="1"/>
              <a:t>électronique</a:t>
            </a:r>
            <a:r>
              <a:rPr lang="en-US" dirty="0"/>
              <a:t> </a:t>
            </a:r>
            <a:r>
              <a:rPr lang="en-US" dirty="0" err="1"/>
              <a:t>d’une</a:t>
            </a:r>
            <a:r>
              <a:rPr lang="en-US" dirty="0"/>
              <a:t> </a:t>
            </a:r>
            <a:r>
              <a:rPr lang="en-US" dirty="0" err="1"/>
              <a:t>demande</a:t>
            </a:r>
            <a:r>
              <a:rPr lang="en-US" dirty="0"/>
              <a:t> </a:t>
            </a:r>
            <a:r>
              <a:rPr lang="en-US" dirty="0" err="1"/>
              <a:t>d’allocation</a:t>
            </a:r>
            <a:r>
              <a:rPr lang="en-US" dirty="0"/>
              <a:t> pour </a:t>
            </a:r>
            <a:r>
              <a:rPr lang="en-US" dirty="0" err="1"/>
              <a:t>personne</a:t>
            </a:r>
            <a:r>
              <a:rPr lang="en-US" dirty="0"/>
              <a:t> </a:t>
            </a:r>
            <a:r>
              <a:rPr lang="en-US" dirty="0" err="1"/>
              <a:t>handicapée</a:t>
            </a:r>
            <a:r>
              <a:rPr lang="en-US" dirty="0"/>
              <a:t> </a:t>
            </a:r>
            <a:r>
              <a:rPr lang="en-US" dirty="0" err="1"/>
              <a:t>auprès</a:t>
            </a:r>
            <a:r>
              <a:rPr lang="en-US" dirty="0"/>
              <a:t> du SPF </a:t>
            </a:r>
            <a:r>
              <a:rPr lang="en-US" dirty="0" err="1"/>
              <a:t>Sécurité</a:t>
            </a:r>
            <a:r>
              <a:rPr lang="en-US" dirty="0"/>
              <a:t> </a:t>
            </a:r>
            <a:r>
              <a:rPr lang="en-US" dirty="0" err="1"/>
              <a:t>sociale</a:t>
            </a:r>
            <a:endParaRPr lang="en-US" dirty="0"/>
          </a:p>
          <a:p>
            <a:pPr lvl="1"/>
            <a:r>
              <a:rPr lang="nl-BE" sz="1800" dirty="0" err="1">
                <a:effectLst/>
                <a:latin typeface="Calibri" panose="020F0502020204030204" pitchFamily="34" charset="0"/>
                <a:ea typeface="Calibri" panose="020F0502020204030204" pitchFamily="34" charset="0"/>
              </a:rPr>
              <a:t>BelgianIdPro</a:t>
            </a:r>
            <a:r>
              <a:rPr lang="nl-BE" sz="1800" dirty="0">
                <a:effectLst/>
                <a:latin typeface="Calibri" panose="020F0502020204030204" pitchFamily="34" charset="0"/>
                <a:ea typeface="Calibri" panose="020F0502020204030204" pitchFamily="34" charset="0"/>
              </a:rPr>
              <a:t> </a:t>
            </a:r>
            <a:r>
              <a:rPr lang="en-US" dirty="0"/>
              <a:t>: consultation on-line et, au </a:t>
            </a:r>
            <a:r>
              <a:rPr lang="en-US" dirty="0" err="1"/>
              <a:t>besoin</a:t>
            </a:r>
            <a:r>
              <a:rPr lang="en-US" dirty="0"/>
              <a:t>, </a:t>
            </a:r>
            <a:r>
              <a:rPr lang="en-US" dirty="0" err="1"/>
              <a:t>création</a:t>
            </a:r>
            <a:r>
              <a:rPr lang="en-US" dirty="0"/>
              <a:t> du </a:t>
            </a:r>
            <a:r>
              <a:rPr lang="en-US" dirty="0" err="1"/>
              <a:t>numéro</a:t>
            </a:r>
            <a:r>
              <a:rPr lang="en-US" dirty="0"/>
              <a:t> unique </a:t>
            </a:r>
            <a:r>
              <a:rPr lang="en-US" dirty="0" err="1"/>
              <a:t>d’identification</a:t>
            </a:r>
            <a:r>
              <a:rPr lang="en-US" dirty="0"/>
              <a:t> de la </a:t>
            </a:r>
            <a:r>
              <a:rPr lang="en-US" dirty="0" err="1"/>
              <a:t>sécurité</a:t>
            </a:r>
            <a:r>
              <a:rPr lang="en-US" dirty="0"/>
              <a:t> </a:t>
            </a:r>
            <a:r>
              <a:rPr lang="en-US" dirty="0" err="1"/>
              <a:t>sociale</a:t>
            </a:r>
            <a:r>
              <a:rPr lang="en-US" dirty="0"/>
              <a:t> dans les </a:t>
            </a:r>
            <a:r>
              <a:rPr lang="en-US" dirty="0" err="1"/>
              <a:t>registres</a:t>
            </a:r>
            <a:r>
              <a:rPr lang="en-US" dirty="0"/>
              <a:t> BCSS</a:t>
            </a:r>
          </a:p>
          <a:p>
            <a:pPr lvl="1"/>
            <a:r>
              <a:rPr lang="en-US" dirty="0"/>
              <a:t>introduction </a:t>
            </a:r>
            <a:r>
              <a:rPr lang="en-US" dirty="0" err="1"/>
              <a:t>électronique</a:t>
            </a:r>
            <a:r>
              <a:rPr lang="en-US" dirty="0"/>
              <a:t> </a:t>
            </a:r>
            <a:r>
              <a:rPr lang="en-US" dirty="0" err="1"/>
              <a:t>d’une</a:t>
            </a:r>
            <a:r>
              <a:rPr lang="en-US" dirty="0"/>
              <a:t> </a:t>
            </a:r>
            <a:r>
              <a:rPr lang="en-US" dirty="0" err="1"/>
              <a:t>demande</a:t>
            </a:r>
            <a:r>
              <a:rPr lang="en-US" dirty="0"/>
              <a:t> de pension (SFP)</a:t>
            </a:r>
          </a:p>
          <a:p>
            <a:pPr lvl="1"/>
            <a:r>
              <a:rPr lang="en-US" dirty="0"/>
              <a:t>introduction </a:t>
            </a:r>
            <a:r>
              <a:rPr lang="en-US" dirty="0" err="1"/>
              <a:t>d’une</a:t>
            </a:r>
            <a:r>
              <a:rPr lang="en-US" dirty="0"/>
              <a:t> </a:t>
            </a:r>
            <a:r>
              <a:rPr lang="en-US" dirty="0" err="1"/>
              <a:t>déclaration</a:t>
            </a:r>
            <a:r>
              <a:rPr lang="en-US" dirty="0"/>
              <a:t> </a:t>
            </a:r>
            <a:r>
              <a:rPr lang="en-US" dirty="0" err="1"/>
              <a:t>anticipée</a:t>
            </a:r>
            <a:r>
              <a:rPr lang="en-US" dirty="0"/>
              <a:t> </a:t>
            </a:r>
            <a:r>
              <a:rPr lang="en-US" dirty="0" err="1"/>
              <a:t>en</a:t>
            </a:r>
            <a:r>
              <a:rPr lang="en-US" dirty="0"/>
              <a:t> </a:t>
            </a:r>
            <a:r>
              <a:rPr lang="en-US" dirty="0" err="1"/>
              <a:t>matière</a:t>
            </a:r>
            <a:r>
              <a:rPr lang="en-US" dirty="0"/>
              <a:t> </a:t>
            </a:r>
            <a:r>
              <a:rPr lang="en-US" dirty="0" err="1"/>
              <a:t>d’euthanasie</a:t>
            </a:r>
            <a:endParaRPr lang="en-US" dirty="0"/>
          </a:p>
        </p:txBody>
      </p:sp>
    </p:spTree>
    <p:extLst>
      <p:ext uri="{BB962C8B-B14F-4D97-AF65-F5344CB8AC3E}">
        <p14:creationId xmlns:p14="http://schemas.microsoft.com/office/powerpoint/2010/main" val="2888641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lstStyle/>
          <a:p>
            <a:r>
              <a:rPr lang="en-US" dirty="0"/>
              <a:t>transaction pour les </a:t>
            </a:r>
            <a:r>
              <a:rPr lang="en-US" dirty="0" err="1"/>
              <a:t>huissiers</a:t>
            </a:r>
            <a:r>
              <a:rPr lang="en-US" dirty="0"/>
              <a:t> de justice</a:t>
            </a:r>
          </a:p>
          <a:p>
            <a:pPr lvl="1"/>
            <a:r>
              <a:rPr lang="en-US" dirty="0" err="1"/>
              <a:t>quatrième</a:t>
            </a:r>
            <a:r>
              <a:rPr lang="en-US" dirty="0"/>
              <a:t> </a:t>
            </a:r>
            <a:r>
              <a:rPr lang="en-US" dirty="0" err="1"/>
              <a:t>voie</a:t>
            </a:r>
            <a:r>
              <a:rPr lang="en-US" dirty="0"/>
              <a:t> – notification </a:t>
            </a:r>
            <a:r>
              <a:rPr lang="en-US" dirty="0" err="1"/>
              <a:t>sociale</a:t>
            </a:r>
            <a:r>
              <a:rPr lang="en-US" dirty="0"/>
              <a:t>: les </a:t>
            </a:r>
            <a:r>
              <a:rPr lang="en-US" dirty="0" err="1"/>
              <a:t>officiers</a:t>
            </a:r>
            <a:r>
              <a:rPr lang="en-US" dirty="0"/>
              <a:t> publics </a:t>
            </a:r>
            <a:r>
              <a:rPr lang="en-US" dirty="0" err="1"/>
              <a:t>ou</a:t>
            </a:r>
            <a:r>
              <a:rPr lang="en-US" dirty="0"/>
              <a:t> </a:t>
            </a:r>
            <a:r>
              <a:rPr lang="en-US" dirty="0" err="1"/>
              <a:t>ministériels</a:t>
            </a:r>
            <a:r>
              <a:rPr lang="en-US" dirty="0"/>
              <a:t> </a:t>
            </a:r>
            <a:r>
              <a:rPr lang="en-US" dirty="0" err="1"/>
              <a:t>ont</a:t>
            </a:r>
            <a:r>
              <a:rPr lang="en-US" dirty="0"/>
              <a:t> la </a:t>
            </a:r>
            <a:r>
              <a:rPr lang="en-US" dirty="0" err="1"/>
              <a:t>possibilité</a:t>
            </a:r>
            <a:r>
              <a:rPr lang="en-US" dirty="0"/>
              <a:t> de </a:t>
            </a:r>
            <a:r>
              <a:rPr lang="en-US" dirty="0" err="1"/>
              <a:t>transmettre</a:t>
            </a:r>
            <a:r>
              <a:rPr lang="en-US" dirty="0"/>
              <a:t> </a:t>
            </a:r>
            <a:r>
              <a:rPr lang="en-US" dirty="0" err="1"/>
              <a:t>leurs</a:t>
            </a:r>
            <a:r>
              <a:rPr lang="en-US" dirty="0"/>
              <a:t> messages et </a:t>
            </a:r>
            <a:r>
              <a:rPr lang="en-US" dirty="0" err="1"/>
              <a:t>informations</a:t>
            </a:r>
            <a:r>
              <a:rPr lang="en-US" dirty="0"/>
              <a:t> par la </a:t>
            </a:r>
            <a:r>
              <a:rPr lang="en-US" dirty="0" err="1"/>
              <a:t>voie</a:t>
            </a:r>
            <a:r>
              <a:rPr lang="en-US" dirty="0"/>
              <a:t> </a:t>
            </a:r>
            <a:r>
              <a:rPr lang="en-US" dirty="0" err="1"/>
              <a:t>électronique</a:t>
            </a:r>
            <a:endParaRPr lang="en-US" dirty="0"/>
          </a:p>
          <a:p>
            <a:r>
              <a:rPr lang="fr-FR" dirty="0" err="1"/>
              <a:t>My</a:t>
            </a:r>
            <a:r>
              <a:rPr lang="fr-FR" dirty="0"/>
              <a:t> Handicap</a:t>
            </a:r>
          </a:p>
          <a:p>
            <a:pPr lvl="1"/>
            <a:r>
              <a:rPr lang="en-US" dirty="0"/>
              <a:t>les </a:t>
            </a:r>
            <a:r>
              <a:rPr lang="en-US" dirty="0" err="1"/>
              <a:t>personnes</a:t>
            </a:r>
            <a:r>
              <a:rPr lang="en-US" dirty="0"/>
              <a:t> </a:t>
            </a:r>
            <a:r>
              <a:rPr lang="en-US" dirty="0" err="1"/>
              <a:t>en</a:t>
            </a:r>
            <a:r>
              <a:rPr lang="en-US" dirty="0"/>
              <a:t> charge du handicap </a:t>
            </a:r>
            <a:r>
              <a:rPr lang="en-US" dirty="0" err="1"/>
              <a:t>peuvent</a:t>
            </a:r>
            <a:r>
              <a:rPr lang="en-US" dirty="0"/>
              <a:t> </a:t>
            </a:r>
            <a:r>
              <a:rPr lang="fr-FR" dirty="0"/>
              <a:t>soumettre une demande pour un citoyen et consulter le dossier d’une personne handicapée</a:t>
            </a:r>
            <a:endParaRPr lang="en-US" dirty="0"/>
          </a:p>
          <a:p>
            <a:r>
              <a:rPr lang="en-US" dirty="0" err="1"/>
              <a:t>Limosa</a:t>
            </a:r>
            <a:endParaRPr lang="en-US" dirty="0"/>
          </a:p>
          <a:p>
            <a:pPr lvl="1"/>
            <a:r>
              <a:rPr lang="en-US" dirty="0" err="1"/>
              <a:t>déclaration</a:t>
            </a:r>
            <a:r>
              <a:rPr lang="en-US" dirty="0"/>
              <a:t> </a:t>
            </a:r>
            <a:r>
              <a:rPr lang="en-US" dirty="0" err="1"/>
              <a:t>mutifonctionnelle</a:t>
            </a:r>
            <a:r>
              <a:rPr lang="en-US" dirty="0"/>
              <a:t> unique de </a:t>
            </a:r>
            <a:r>
              <a:rPr lang="en-US" dirty="0" err="1"/>
              <a:t>toutes</a:t>
            </a:r>
            <a:r>
              <a:rPr lang="en-US" dirty="0"/>
              <a:t> les </a:t>
            </a:r>
            <a:r>
              <a:rPr lang="en-US" dirty="0" err="1"/>
              <a:t>activités</a:t>
            </a:r>
            <a:r>
              <a:rPr lang="en-US" dirty="0"/>
              <a:t> de </a:t>
            </a:r>
            <a:r>
              <a:rPr lang="en-US" dirty="0" err="1"/>
              <a:t>travailleurs</a:t>
            </a:r>
            <a:r>
              <a:rPr lang="en-US" dirty="0"/>
              <a:t>, </a:t>
            </a:r>
            <a:r>
              <a:rPr lang="en-US" dirty="0" err="1"/>
              <a:t>indépendants</a:t>
            </a:r>
            <a:r>
              <a:rPr lang="en-US" dirty="0"/>
              <a:t> </a:t>
            </a:r>
            <a:r>
              <a:rPr lang="en-US" dirty="0" err="1"/>
              <a:t>ou</a:t>
            </a:r>
            <a:r>
              <a:rPr lang="en-US" dirty="0"/>
              <a:t> </a:t>
            </a:r>
            <a:r>
              <a:rPr lang="en-US" dirty="0" err="1"/>
              <a:t>stagiaires</a:t>
            </a:r>
            <a:r>
              <a:rPr lang="en-US" dirty="0"/>
              <a:t> </a:t>
            </a:r>
            <a:r>
              <a:rPr lang="en-US" dirty="0" err="1"/>
              <a:t>étrangers</a:t>
            </a:r>
            <a:r>
              <a:rPr lang="en-US" dirty="0"/>
              <a:t> sur le </a:t>
            </a:r>
            <a:r>
              <a:rPr lang="en-US" dirty="0" err="1"/>
              <a:t>territoire</a:t>
            </a:r>
            <a:r>
              <a:rPr lang="en-US" dirty="0"/>
              <a:t> </a:t>
            </a:r>
            <a:r>
              <a:rPr lang="en-US" dirty="0" err="1"/>
              <a:t>belge</a:t>
            </a:r>
            <a:endParaRPr lang="en-US" dirty="0"/>
          </a:p>
        </p:txBody>
      </p:sp>
    </p:spTree>
    <p:extLst>
      <p:ext uri="{BB962C8B-B14F-4D97-AF65-F5344CB8AC3E}">
        <p14:creationId xmlns:p14="http://schemas.microsoft.com/office/powerpoint/2010/main" val="25427221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Portail</a:t>
            </a:r>
            <a:r>
              <a:rPr lang="en-US" dirty="0"/>
              <a:t> de la </a:t>
            </a:r>
            <a:r>
              <a:rPr lang="en-US" dirty="0" err="1"/>
              <a:t>sécurité</a:t>
            </a:r>
            <a:r>
              <a:rPr lang="en-US" dirty="0"/>
              <a:t> </a:t>
            </a:r>
            <a:r>
              <a:rPr lang="en-US" dirty="0" err="1"/>
              <a:t>sociale</a:t>
            </a:r>
            <a:endParaRPr lang="en-US" dirty="0"/>
          </a:p>
        </p:txBody>
      </p:sp>
      <p:sp>
        <p:nvSpPr>
          <p:cNvPr id="3" name="Content Placeholder 2"/>
          <p:cNvSpPr>
            <a:spLocks noGrp="1"/>
          </p:cNvSpPr>
          <p:nvPr>
            <p:ph idx="1"/>
          </p:nvPr>
        </p:nvSpPr>
        <p:spPr/>
        <p:txBody>
          <a:bodyPr>
            <a:normAutofit/>
          </a:bodyPr>
          <a:lstStyle/>
          <a:p>
            <a:r>
              <a:rPr lang="fr-FR" dirty="0"/>
              <a:t>constitue le point d’accès à toutes les informations et services en ligne relatifs à le sécurité sociale</a:t>
            </a:r>
          </a:p>
          <a:p>
            <a:r>
              <a:rPr lang="fr-FR" dirty="0"/>
              <a:t>1 volet international + 3 publics-cibles </a:t>
            </a:r>
          </a:p>
          <a:p>
            <a:pPr lvl="1"/>
            <a:r>
              <a:rPr lang="fr-FR" dirty="0"/>
              <a:t>citoyens</a:t>
            </a:r>
          </a:p>
          <a:p>
            <a:pPr lvl="1"/>
            <a:r>
              <a:rPr lang="fr-FR" dirty="0"/>
              <a:t>entreprises (employeurs, indépendants, mandataires, prestataires de services sociaux, curateurs, travailler avec des contractants, ...)</a:t>
            </a:r>
          </a:p>
          <a:p>
            <a:pPr lvl="1"/>
            <a:r>
              <a:rPr lang="fr-FR" dirty="0"/>
              <a:t>fonctionnaires et autres professionnels de la sécurité sociale</a:t>
            </a:r>
          </a:p>
          <a:p>
            <a:r>
              <a:rPr lang="fr-FR" dirty="0"/>
              <a:t>le portail propose un aperçu des finalités de chaque service en ligne ainsi que du niveau de sécurité requis pour y accéder</a:t>
            </a:r>
          </a:p>
          <a:p>
            <a:r>
              <a:rPr lang="fr-FR" dirty="0"/>
              <a:t>la BCSS joue un rôle moteur dans son développement et assure la coordination du volet informatif</a:t>
            </a:r>
          </a:p>
          <a:p>
            <a:endParaRPr lang="en-US" dirty="0"/>
          </a:p>
        </p:txBody>
      </p:sp>
    </p:spTree>
    <p:extLst>
      <p:ext uri="{BB962C8B-B14F-4D97-AF65-F5344CB8AC3E}">
        <p14:creationId xmlns:p14="http://schemas.microsoft.com/office/powerpoint/2010/main" val="33225684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7. Conclusion</a:t>
              </a:r>
            </a:p>
          </p:txBody>
        </p:sp>
      </p:grpSp>
    </p:spTree>
    <p:extLst>
      <p:ext uri="{BB962C8B-B14F-4D97-AF65-F5344CB8AC3E}">
        <p14:creationId xmlns:p14="http://schemas.microsoft.com/office/powerpoint/2010/main" val="1135896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a:xfrm>
            <a:off x="838200" y="1718044"/>
            <a:ext cx="10515600" cy="4568455"/>
          </a:xfrm>
        </p:spPr>
        <p:txBody>
          <a:bodyPr>
            <a:normAutofit lnSpcReduction="10000"/>
          </a:bodyPr>
          <a:lstStyle/>
          <a:p>
            <a:r>
              <a:rPr lang="en-US" dirty="0"/>
              <a:t>plus </a:t>
            </a:r>
            <a:r>
              <a:rPr lang="en-US" dirty="0" err="1"/>
              <a:t>grande</a:t>
            </a:r>
            <a:r>
              <a:rPr lang="en-US" dirty="0"/>
              <a:t> </a:t>
            </a:r>
            <a:r>
              <a:rPr lang="en-US" dirty="0" err="1"/>
              <a:t>efficacité</a:t>
            </a:r>
            <a:endParaRPr lang="en-US" dirty="0"/>
          </a:p>
          <a:p>
            <a:pPr lvl="1"/>
            <a:r>
              <a:rPr lang="fr-FR" dirty="0"/>
              <a:t>moins de charges et de frais, p.ex.</a:t>
            </a:r>
          </a:p>
          <a:p>
            <a:pPr lvl="2"/>
            <a:r>
              <a:rPr lang="fr-FR" dirty="0"/>
              <a:t>collecte unique des données à l'aide d'instructions et de concepts harmonisés</a:t>
            </a:r>
          </a:p>
          <a:p>
            <a:pPr lvl="2"/>
            <a:r>
              <a:rPr lang="fr-FR" dirty="0"/>
              <a:t>échange électronique de données en mode d’application à application autant que possible, sans réintroduction manuelle</a:t>
            </a:r>
          </a:p>
          <a:p>
            <a:pPr lvl="2"/>
            <a:r>
              <a:rPr lang="fr-FR" dirty="0"/>
              <a:t>répartition des tâches en matière de validation et de gestion d'informations</a:t>
            </a:r>
          </a:p>
          <a:p>
            <a:pPr lvl="2"/>
            <a:r>
              <a:rPr lang="fr-FR" dirty="0"/>
              <a:t>moins de contacts inutiles par la suite</a:t>
            </a:r>
          </a:p>
          <a:p>
            <a:pPr lvl="2"/>
            <a:r>
              <a:rPr lang="fr-FR" dirty="0"/>
              <a:t>collaboration en matière de développement d'applications (technique d'assemblage) grâce à la présence de services et composants réutilisables</a:t>
            </a:r>
          </a:p>
          <a:p>
            <a:pPr lvl="1"/>
            <a:r>
              <a:rPr lang="fr-FR" dirty="0"/>
              <a:t>davantage de services pour le même coût total, p.ex.</a:t>
            </a:r>
          </a:p>
          <a:p>
            <a:pPr lvl="2"/>
            <a:r>
              <a:rPr lang="fr-FR" dirty="0"/>
              <a:t>tous les services sont disponibles à n'importe quel moment, à partir de n'importe quel endroit et à partir de n'importe quel dispositif</a:t>
            </a:r>
          </a:p>
          <a:p>
            <a:pPr lvl="2"/>
            <a:r>
              <a:rPr lang="fr-FR" dirty="0"/>
              <a:t>services intégrés</a:t>
            </a:r>
          </a:p>
          <a:p>
            <a:pPr lvl="1"/>
            <a:r>
              <a:rPr lang="fr-FR" dirty="0"/>
              <a:t>prestation de services plus rapide</a:t>
            </a:r>
          </a:p>
          <a:p>
            <a:pPr lvl="2"/>
            <a:r>
              <a:rPr lang="fr-FR" dirty="0"/>
              <a:t>réduction des temps de déplacement et d'attente</a:t>
            </a:r>
          </a:p>
          <a:p>
            <a:pPr lvl="2"/>
            <a:r>
              <a:rPr lang="fr-FR" dirty="0"/>
              <a:t>interaction directe avec l'acteur compétent</a:t>
            </a:r>
          </a:p>
          <a:p>
            <a:pPr lvl="2"/>
            <a:r>
              <a:rPr lang="fr-FR" dirty="0"/>
              <a:t>feed-back en temps réel pour l'utilisateur</a:t>
            </a:r>
          </a:p>
          <a:p>
            <a:pPr lvl="1"/>
            <a:endParaRPr lang="en-US" dirty="0"/>
          </a:p>
        </p:txBody>
      </p:sp>
    </p:spTree>
    <p:extLst>
      <p:ext uri="{BB962C8B-B14F-4D97-AF65-F5344CB8AC3E}">
        <p14:creationId xmlns:p14="http://schemas.microsoft.com/office/powerpoint/2010/main" val="17826738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p:txBody>
          <a:bodyPr>
            <a:normAutofit lnSpcReduction="10000"/>
          </a:bodyPr>
          <a:lstStyle/>
          <a:p>
            <a:r>
              <a:rPr lang="en-US" dirty="0"/>
              <a:t>plus </a:t>
            </a:r>
            <a:r>
              <a:rPr lang="en-US" dirty="0" err="1"/>
              <a:t>grande</a:t>
            </a:r>
            <a:r>
              <a:rPr lang="en-US" dirty="0"/>
              <a:t> </a:t>
            </a:r>
            <a:r>
              <a:rPr lang="en-US" dirty="0" err="1"/>
              <a:t>effectivité</a:t>
            </a:r>
            <a:endParaRPr lang="en-US" dirty="0"/>
          </a:p>
          <a:p>
            <a:pPr lvl="1"/>
            <a:r>
              <a:rPr lang="fr-FR" dirty="0"/>
              <a:t>plus grande qualité de la prestation de services, p.ex.</a:t>
            </a:r>
          </a:p>
          <a:p>
            <a:pPr lvl="2"/>
            <a:r>
              <a:rPr lang="fr-FR" dirty="0"/>
              <a:t>services plus corrects</a:t>
            </a:r>
          </a:p>
          <a:p>
            <a:pPr lvl="2"/>
            <a:r>
              <a:rPr lang="fr-FR" dirty="0"/>
              <a:t>prestation de services plus personnalisée</a:t>
            </a:r>
          </a:p>
          <a:p>
            <a:pPr lvl="2"/>
            <a:r>
              <a:rPr lang="fr-FR" dirty="0"/>
              <a:t>prestation de services plus transparente</a:t>
            </a:r>
          </a:p>
          <a:p>
            <a:pPr lvl="2"/>
            <a:r>
              <a:rPr lang="fr-FR" dirty="0"/>
              <a:t>services plus sûrs avec une meilleure protection de la vie privée</a:t>
            </a:r>
          </a:p>
          <a:p>
            <a:pPr lvl="2"/>
            <a:r>
              <a:rPr lang="fr-FR" dirty="0"/>
              <a:t>possibilité pour l'utilisateur d'effectuer un contrôle de qualité du processus de prestation de services, notamment grâce à la possibilité de consultation électronique de l'état d'avancement du processus de prestation de services</a:t>
            </a:r>
          </a:p>
          <a:p>
            <a:pPr lvl="1"/>
            <a:r>
              <a:rPr lang="fr-FR" dirty="0"/>
              <a:t>moins de possibilités de fraude</a:t>
            </a:r>
          </a:p>
          <a:p>
            <a:pPr lvl="1"/>
            <a:r>
              <a:rPr lang="fr-FR" dirty="0"/>
              <a:t>nouveaux types de services, p.ex.</a:t>
            </a:r>
          </a:p>
          <a:p>
            <a:pPr lvl="2"/>
            <a:r>
              <a:rPr lang="fr-FR" dirty="0"/>
              <a:t>octroi automatique maximal de droits</a:t>
            </a:r>
          </a:p>
          <a:p>
            <a:pPr lvl="2"/>
            <a:r>
              <a:rPr lang="fr-FR" dirty="0"/>
              <a:t>communication automatique d'informations relatives aux droits éventuels qui ne peuvent pas être accordés automatiquement</a:t>
            </a:r>
          </a:p>
          <a:p>
            <a:pPr lvl="2"/>
            <a:r>
              <a:rPr lang="fr-FR" dirty="0"/>
              <a:t>recherche active du non-recours à certains droits via des techniques de </a:t>
            </a:r>
            <a:r>
              <a:rPr lang="fr-FR" dirty="0" err="1"/>
              <a:t>datawarehousing</a:t>
            </a:r>
            <a:r>
              <a:rPr lang="fr-FR" dirty="0"/>
              <a:t> </a:t>
            </a:r>
          </a:p>
          <a:p>
            <a:pPr lvl="2"/>
            <a:r>
              <a:rPr lang="fr-FR" dirty="0"/>
              <a:t>contrôle direct des données personnelles</a:t>
            </a:r>
          </a:p>
          <a:p>
            <a:pPr lvl="2"/>
            <a:r>
              <a:rPr lang="fr-FR" dirty="0"/>
              <a:t>environnements de simulation personnalisés</a:t>
            </a:r>
          </a:p>
          <a:p>
            <a:pPr lvl="1"/>
            <a:endParaRPr lang="en-US" dirty="0"/>
          </a:p>
        </p:txBody>
      </p:sp>
    </p:spTree>
    <p:extLst>
      <p:ext uri="{BB962C8B-B14F-4D97-AF65-F5344CB8AC3E}">
        <p14:creationId xmlns:p14="http://schemas.microsoft.com/office/powerpoint/2010/main" val="120976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b="1" dirty="0"/>
              <a:t>gestion des informations</a:t>
            </a:r>
          </a:p>
          <a:p>
            <a:pPr lvl="1"/>
            <a:r>
              <a:rPr lang="fr-FR" dirty="0"/>
              <a:t>répartition des tâches entre les acteurs du secteur social en ce qui concerne la collecte, la validation, la gestion, l’enregistrement des informations dans des sources authentiques et l'initiative de l’échange de données (pull et push)</a:t>
            </a:r>
          </a:p>
          <a:p>
            <a:pPr lvl="1"/>
            <a:r>
              <a:rPr lang="fr-FR" dirty="0"/>
              <a:t>les informations peuvent être agrégées de manière flexible en fonction de l'évolution des besoins</a:t>
            </a:r>
          </a:p>
          <a:p>
            <a:pPr lvl="1"/>
            <a:r>
              <a:rPr lang="fr-FR" dirty="0"/>
              <a:t>obligation de signaler les erreurs présumées dans les informations à l’acteur chargé de les valider </a:t>
            </a:r>
          </a:p>
          <a:p>
            <a:pPr lvl="1"/>
            <a:r>
              <a:rPr lang="fr-FR" dirty="0"/>
              <a:t>l’acteur chargé de valider les informations est tenu d'analyser les erreurs présumées signalées, de les corriger si nécessaire et de mettre les informations corrigées à la disposition des organismes concernés connus</a:t>
            </a:r>
          </a:p>
          <a:p>
            <a:pPr lvl="1"/>
            <a:r>
              <a:rPr lang="fr-FR" dirty="0"/>
              <a:t>les informations sont gérées pour le temps nécessaire en fonction des besoins de l'organisation, de la politique ou de la réglementation, ou encore, de préférence sous forme anonyme ou codée, aussi longtemps qu’elles ont une valeur historique ou d'archive pertinente</a:t>
            </a:r>
          </a:p>
        </p:txBody>
      </p:sp>
    </p:spTree>
    <p:extLst>
      <p:ext uri="{BB962C8B-B14F-4D97-AF65-F5344CB8AC3E}">
        <p14:creationId xmlns:p14="http://schemas.microsoft.com/office/powerpoint/2010/main" val="159859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Facteurs</a:t>
            </a:r>
            <a:r>
              <a:rPr lang="en-US" dirty="0"/>
              <a:t> critiques de </a:t>
            </a:r>
            <a:r>
              <a:rPr lang="en-US" dirty="0" err="1"/>
              <a:t>succès</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Collaborer en confiance</a:t>
            </a: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Recherche active de synergies</a:t>
            </a: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Respect des principes de base</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Architecture ICT de qualité</a:t>
            </a: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Centré sur les tâches </a:t>
            </a:r>
            <a:r>
              <a:rPr lang="fr-BE" sz="1600" dirty="0" err="1">
                <a:latin typeface="Calibri Light" panose="020F0302020204030204" pitchFamily="34" charset="0"/>
              </a:rPr>
              <a:t>fonda-mentales</a:t>
            </a:r>
            <a:r>
              <a:rPr lang="fr-BE" sz="1600" dirty="0">
                <a:latin typeface="Calibri Light" panose="020F0302020204030204" pitchFamily="34" charset="0"/>
              </a:rPr>
              <a:t> </a:t>
            </a: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Optimisation de la chaîne de processus</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Développe-ment</a:t>
            </a:r>
            <a:r>
              <a:rPr lang="fr-BE" sz="1600" dirty="0">
                <a:latin typeface="Calibri Light" panose="020F0302020204030204" pitchFamily="34" charset="0"/>
              </a:rPr>
              <a:t> agile et réception</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Equilibre stabilité - changement</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Penser à la valeur ajoutée</a:t>
            </a: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RGPD</a:t>
            </a:r>
          </a:p>
        </p:txBody>
      </p:sp>
    </p:spTree>
    <p:extLst>
      <p:ext uri="{BB962C8B-B14F-4D97-AF65-F5344CB8AC3E}">
        <p14:creationId xmlns:p14="http://schemas.microsoft.com/office/powerpoint/2010/main" val="6176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Plus </a:t>
            </a:r>
            <a:r>
              <a:rPr lang="en-US" dirty="0" err="1"/>
              <a:t>d’informations</a:t>
            </a:r>
            <a:endParaRPr lang="en-US" dirty="0"/>
          </a:p>
        </p:txBody>
      </p:sp>
      <p:sp>
        <p:nvSpPr>
          <p:cNvPr id="3" name="Content Placeholder 2"/>
          <p:cNvSpPr>
            <a:spLocks noGrp="1"/>
          </p:cNvSpPr>
          <p:nvPr>
            <p:ph idx="1"/>
          </p:nvPr>
        </p:nvSpPr>
        <p:spPr/>
        <p:txBody>
          <a:bodyPr>
            <a:normAutofit lnSpcReduction="10000"/>
          </a:bodyPr>
          <a:lstStyle/>
          <a:p>
            <a:r>
              <a:rPr lang="en-US" dirty="0"/>
              <a:t>site web BCSS</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site web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site web </a:t>
            </a:r>
            <a:r>
              <a:rPr lang="en-US" dirty="0" err="1"/>
              <a:t>Datawarehouse</a:t>
            </a:r>
            <a:r>
              <a:rPr lang="en-US" dirty="0"/>
              <a:t> </a:t>
            </a:r>
            <a:r>
              <a:rPr lang="fr-FR" dirty="0"/>
              <a:t>marché du travail et protection sociale</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portail</a:t>
            </a:r>
            <a:r>
              <a:rPr lang="en-US" dirty="0"/>
              <a:t> de la </a:t>
            </a:r>
            <a:r>
              <a:rPr lang="en-US" dirty="0" err="1"/>
              <a:t>sécurité</a:t>
            </a:r>
            <a:r>
              <a:rPr lang="en-US" dirty="0"/>
              <a:t> </a:t>
            </a:r>
            <a:r>
              <a:rPr lang="en-US" dirty="0" err="1"/>
              <a:t>sociale</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Tree>
    <p:extLst>
      <p:ext uri="{BB962C8B-B14F-4D97-AF65-F5344CB8AC3E}">
        <p14:creationId xmlns:p14="http://schemas.microsoft.com/office/powerpoint/2010/main" val="22025310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Abréviations</a:t>
            </a:r>
            <a:endParaRPr lang="en-US" dirty="0"/>
          </a:p>
        </p:txBody>
      </p:sp>
      <p:sp>
        <p:nvSpPr>
          <p:cNvPr id="3" name="Content Placeholder 2"/>
          <p:cNvSpPr>
            <a:spLocks noGrp="1"/>
          </p:cNvSpPr>
          <p:nvPr>
            <p:ph idx="1"/>
          </p:nvPr>
        </p:nvSpPr>
        <p:spPr>
          <a:xfrm>
            <a:off x="838200" y="1523485"/>
            <a:ext cx="10515600" cy="4351338"/>
          </a:xfrm>
        </p:spPr>
        <p:txBody>
          <a:bodyPr>
            <a:noAutofit/>
          </a:bodyPr>
          <a:lstStyle/>
          <a:p>
            <a:pPr>
              <a:lnSpc>
                <a:spcPct val="100000"/>
              </a:lnSpc>
              <a:spcBef>
                <a:spcPts val="0"/>
              </a:spcBef>
            </a:pPr>
            <a:r>
              <a:rPr lang="fr-FR" sz="1600" dirty="0">
                <a:ea typeface="Calibri" panose="020F0502020204030204" pitchFamily="34" charset="0"/>
              </a:rPr>
              <a:t>AAPA - allocation d’aide aux personnes âgées</a:t>
            </a:r>
          </a:p>
          <a:p>
            <a:pPr>
              <a:lnSpc>
                <a:spcPct val="100000"/>
              </a:lnSpc>
              <a:spcBef>
                <a:spcPts val="0"/>
              </a:spcBef>
            </a:pPr>
            <a:r>
              <a:rPr lang="fr-FR" sz="1600" dirty="0">
                <a:ea typeface="Calibri" panose="020F0502020204030204" pitchFamily="34" charset="0"/>
              </a:rPr>
              <a:t>AI - allocation d’intégration</a:t>
            </a:r>
          </a:p>
          <a:p>
            <a:pPr>
              <a:lnSpc>
                <a:spcPct val="100000"/>
              </a:lnSpc>
              <a:spcBef>
                <a:spcPts val="0"/>
              </a:spcBef>
            </a:pPr>
            <a:r>
              <a:rPr lang="fr-FR" sz="1600" dirty="0">
                <a:ea typeface="Calibri" panose="020F0502020204030204" pitchFamily="34" charset="0"/>
              </a:rPr>
              <a:t>AIPD - analyse d’impact relative à la protection des données </a:t>
            </a:r>
          </a:p>
          <a:p>
            <a:pPr>
              <a:lnSpc>
                <a:spcPct val="100000"/>
              </a:lnSpc>
              <a:spcBef>
                <a:spcPts val="0"/>
              </a:spcBef>
            </a:pPr>
            <a:r>
              <a:rPr lang="fr-FR" sz="1600" dirty="0" err="1">
                <a:ea typeface="Calibri" panose="020F0502020204030204" pitchFamily="34" charset="0"/>
              </a:rPr>
              <a:t>AViQ</a:t>
            </a:r>
            <a:r>
              <a:rPr lang="fr-FR" sz="1600" dirty="0">
                <a:ea typeface="Calibri" panose="020F0502020204030204" pitchFamily="34" charset="0"/>
              </a:rPr>
              <a:t> - Agence pour une Vie de Qualité</a:t>
            </a:r>
          </a:p>
          <a:p>
            <a:pPr>
              <a:lnSpc>
                <a:spcPct val="100000"/>
              </a:lnSpc>
              <a:spcBef>
                <a:spcPts val="0"/>
              </a:spcBef>
            </a:pPr>
            <a:r>
              <a:rPr lang="fr-FR" sz="1600" dirty="0">
                <a:ea typeface="Calibri" panose="020F0502020204030204" pitchFamily="34" charset="0"/>
              </a:rPr>
              <a:t>BIM - bénéficiaire de l’intervention majorée</a:t>
            </a:r>
          </a:p>
          <a:p>
            <a:pPr>
              <a:lnSpc>
                <a:spcPct val="100000"/>
              </a:lnSpc>
              <a:spcBef>
                <a:spcPts val="0"/>
              </a:spcBef>
            </a:pPr>
            <a:r>
              <a:rPr lang="fr-FR" sz="1600" dirty="0">
                <a:ea typeface="Calibri" panose="020F0502020204030204" pitchFamily="34" charset="0"/>
              </a:rPr>
              <a:t>COCOM - Commission communautaire commune de Bruxelles-Capitale </a:t>
            </a:r>
          </a:p>
          <a:p>
            <a:pPr>
              <a:lnSpc>
                <a:spcPct val="100000"/>
              </a:lnSpc>
              <a:spcBef>
                <a:spcPts val="0"/>
              </a:spcBef>
            </a:pPr>
            <a:r>
              <a:rPr lang="fr-FR" sz="1600" dirty="0">
                <a:ea typeface="Calibri" panose="020F0502020204030204" pitchFamily="34" charset="0"/>
              </a:rPr>
              <a:t>CSI - Comité de sécurité de l'information</a:t>
            </a:r>
          </a:p>
          <a:p>
            <a:pPr>
              <a:lnSpc>
                <a:spcPct val="100000"/>
              </a:lnSpc>
              <a:spcBef>
                <a:spcPts val="0"/>
              </a:spcBef>
            </a:pPr>
            <a:r>
              <a:rPr lang="fr-FR" sz="1600" dirty="0">
                <a:ea typeface="Calibri" panose="020F0502020204030204" pitchFamily="34" charset="0"/>
              </a:rPr>
              <a:t>DSL - </a:t>
            </a:r>
            <a:r>
              <a:rPr lang="fr-FR" sz="1600" dirty="0" err="1">
                <a:ea typeface="Calibri" panose="020F0502020204030204" pitchFamily="34" charset="0"/>
              </a:rPr>
              <a:t>Dienststelle</a:t>
            </a:r>
            <a:r>
              <a:rPr lang="fr-FR" sz="1600" dirty="0">
                <a:ea typeface="Calibri" panose="020F0502020204030204" pitchFamily="34" charset="0"/>
              </a:rPr>
              <a:t> </a:t>
            </a:r>
            <a:r>
              <a:rPr lang="fr-FR" sz="1600" dirty="0" err="1">
                <a:ea typeface="Calibri" panose="020F0502020204030204" pitchFamily="34" charset="0"/>
              </a:rPr>
              <a:t>für</a:t>
            </a:r>
            <a:r>
              <a:rPr lang="fr-FR" sz="1600" dirty="0">
                <a:ea typeface="Calibri" panose="020F0502020204030204" pitchFamily="34" charset="0"/>
              </a:rPr>
              <a:t> </a:t>
            </a:r>
            <a:r>
              <a:rPr lang="fr-FR" sz="1600" dirty="0" err="1">
                <a:ea typeface="Calibri" panose="020F0502020204030204" pitchFamily="34" charset="0"/>
              </a:rPr>
              <a:t>Selbstbestimmtes</a:t>
            </a:r>
            <a:r>
              <a:rPr lang="fr-FR" sz="1600" dirty="0">
                <a:ea typeface="Calibri" panose="020F0502020204030204" pitchFamily="34" charset="0"/>
              </a:rPr>
              <a:t> Leben </a:t>
            </a:r>
          </a:p>
          <a:p>
            <a:pPr>
              <a:lnSpc>
                <a:spcPct val="100000"/>
              </a:lnSpc>
              <a:spcBef>
                <a:spcPts val="0"/>
              </a:spcBef>
            </a:pPr>
            <a:r>
              <a:rPr lang="fr-FR" sz="1600" dirty="0">
                <a:ea typeface="Calibri" panose="020F0502020204030204" pitchFamily="34" charset="0"/>
              </a:rPr>
              <a:t>DUNIA - Déclaration Uniforme – Uniforme </a:t>
            </a:r>
            <a:r>
              <a:rPr lang="fr-FR" sz="1600" dirty="0" err="1">
                <a:ea typeface="Calibri" panose="020F0502020204030204" pitchFamily="34" charset="0"/>
              </a:rPr>
              <a:t>aangifte</a:t>
            </a:r>
            <a:endParaRPr lang="fr-FR" sz="1600" dirty="0">
              <a:ea typeface="Calibri" panose="020F0502020204030204" pitchFamily="34" charset="0"/>
            </a:endParaRPr>
          </a:p>
          <a:p>
            <a:pPr>
              <a:lnSpc>
                <a:spcPct val="100000"/>
              </a:lnSpc>
              <a:spcBef>
                <a:spcPts val="0"/>
              </a:spcBef>
            </a:pPr>
            <a:r>
              <a:rPr lang="fr-FR" sz="1600" dirty="0" err="1">
                <a:ea typeface="Calibri" panose="020F0502020204030204" pitchFamily="34" charset="0"/>
              </a:rPr>
              <a:t>isi</a:t>
            </a:r>
            <a:r>
              <a:rPr lang="fr-FR" sz="1600" dirty="0">
                <a:ea typeface="Calibri" panose="020F0502020204030204" pitchFamily="34" charset="0"/>
              </a:rPr>
              <a:t>+ - identification sociale / sociale </a:t>
            </a:r>
            <a:r>
              <a:rPr lang="fr-FR" sz="1600" dirty="0" err="1">
                <a:ea typeface="Calibri" panose="020F0502020204030204" pitchFamily="34" charset="0"/>
              </a:rPr>
              <a:t>identificatie</a:t>
            </a:r>
            <a:r>
              <a:rPr lang="fr-FR" sz="1600" dirty="0">
                <a:ea typeface="Calibri" panose="020F0502020204030204" pitchFamily="34" charset="0"/>
              </a:rPr>
              <a:t> </a:t>
            </a:r>
          </a:p>
          <a:p>
            <a:pPr>
              <a:lnSpc>
                <a:spcPct val="100000"/>
              </a:lnSpc>
              <a:spcBef>
                <a:spcPts val="0"/>
              </a:spcBef>
            </a:pPr>
            <a:r>
              <a:rPr lang="fr-FR" sz="1600" dirty="0">
                <a:ea typeface="Calibri" panose="020F0502020204030204" pitchFamily="34" charset="0"/>
              </a:rPr>
              <a:t>OAW - Organismes assureurs wallons</a:t>
            </a:r>
          </a:p>
          <a:p>
            <a:pPr>
              <a:lnSpc>
                <a:spcPct val="100000"/>
              </a:lnSpc>
              <a:spcBef>
                <a:spcPts val="0"/>
              </a:spcBef>
            </a:pPr>
            <a:r>
              <a:rPr lang="fr-FR" sz="1600" dirty="0">
                <a:ea typeface="Calibri" panose="020F0502020204030204" pitchFamily="34" charset="0"/>
              </a:rPr>
              <a:t>ORINT - Organe interrégional pour les prestations familiales </a:t>
            </a:r>
          </a:p>
          <a:p>
            <a:pPr>
              <a:lnSpc>
                <a:spcPct val="100000"/>
              </a:lnSpc>
              <a:spcBef>
                <a:spcPts val="0"/>
              </a:spcBef>
            </a:pPr>
            <a:r>
              <a:rPr lang="fr-FR" sz="1600" dirty="0">
                <a:ea typeface="Calibri" panose="020F0502020204030204" pitchFamily="34" charset="0"/>
              </a:rPr>
              <a:t>RGPD - Règlement général relatif à la protection des données</a:t>
            </a:r>
          </a:p>
          <a:p>
            <a:pPr>
              <a:lnSpc>
                <a:spcPct val="100000"/>
              </a:lnSpc>
              <a:spcBef>
                <a:spcPts val="0"/>
              </a:spcBef>
            </a:pPr>
            <a:r>
              <a:rPr lang="fr-FR" sz="1600" dirty="0">
                <a:ea typeface="Calibri" panose="020F0502020204030204" pitchFamily="34" charset="0"/>
              </a:rPr>
              <a:t>SSH - statuts sociaux harmonisés</a:t>
            </a:r>
          </a:p>
        </p:txBody>
      </p:sp>
    </p:spTree>
    <p:extLst>
      <p:ext uri="{BB962C8B-B14F-4D97-AF65-F5344CB8AC3E}">
        <p14:creationId xmlns:p14="http://schemas.microsoft.com/office/powerpoint/2010/main" val="29063935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srgbClr val="374664"/>
                  </a:solidFill>
                  <a:latin typeface="Microsoft JhengHei Light" panose="020B0304030504040204" pitchFamily="34" charset="-120"/>
                  <a:ea typeface="Microsoft JhengHei Light" panose="020B0304030504040204" pitchFamily="34" charset="-120"/>
                </a:rPr>
                <a:t>Merci pour vos questions</a:t>
              </a:r>
            </a:p>
          </p:txBody>
        </p:sp>
      </p:grpSp>
    </p:spTree>
    <p:extLst>
      <p:ext uri="{BB962C8B-B14F-4D97-AF65-F5344CB8AC3E}">
        <p14:creationId xmlns:p14="http://schemas.microsoft.com/office/powerpoint/2010/main" val="3878787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4887708"/>
          </a:xfrm>
        </p:spPr>
        <p:txBody>
          <a:bodyPr>
            <a:normAutofit/>
          </a:bodyPr>
          <a:lstStyle/>
          <a:p>
            <a:r>
              <a:rPr lang="fr-FR" b="1" dirty="0"/>
              <a:t>échange électronique d'informations</a:t>
            </a:r>
          </a:p>
          <a:p>
            <a:pPr lvl="1"/>
            <a:r>
              <a:rPr lang="fr-FR" dirty="0"/>
              <a:t>une fois recueillies et validées, les informations sont dans toute la mesure du possible enregistrées, gérées et échangées électroniquement pour éviter une réintroduction manuelle</a:t>
            </a:r>
          </a:p>
          <a:p>
            <a:pPr lvl="1"/>
            <a:r>
              <a:rPr lang="fr-FR" dirty="0"/>
              <a:t>uniquement échangées moyennant l'accord de l'intéressé ou lorsque c’est nécessaire pour les besoins de l'organisation, la politique ou la réglementation</a:t>
            </a:r>
          </a:p>
          <a:p>
            <a:pPr lvl="1"/>
            <a:r>
              <a:rPr lang="fr-FR" dirty="0"/>
              <a:t>échange effectué à l'initiative de</a:t>
            </a:r>
          </a:p>
          <a:p>
            <a:pPr lvl="2"/>
            <a:r>
              <a:rPr lang="fr-FR" dirty="0"/>
              <a:t>l'instance qui dispose des informations ou</a:t>
            </a:r>
          </a:p>
          <a:p>
            <a:pPr lvl="2"/>
            <a:r>
              <a:rPr lang="fr-FR" dirty="0"/>
              <a:t>l'instance qui a besoin des informations ou</a:t>
            </a:r>
          </a:p>
          <a:p>
            <a:pPr lvl="2"/>
            <a:r>
              <a:rPr lang="fr-FR" dirty="0"/>
              <a:t>l'intégrateur de services </a:t>
            </a:r>
          </a:p>
          <a:p>
            <a:pPr lvl="1"/>
            <a:r>
              <a:rPr lang="fr-FR" dirty="0"/>
              <a:t>échange s’opère au moyen d'un cadre d’interopérabilité fonctionnel et technique qui évolue, progressivement mais en permanence, conformément aux standards ouverts de marché et est indépendant de la technique d’échange d'informations utilisée</a:t>
            </a:r>
          </a:p>
          <a:p>
            <a:pPr lvl="1"/>
            <a:r>
              <a:rPr lang="fr-FR" dirty="0"/>
              <a:t>utilisation proactive des informations disponibles pour</a:t>
            </a:r>
          </a:p>
          <a:p>
            <a:pPr lvl="2"/>
            <a:r>
              <a:rPr lang="fr-FR" dirty="0"/>
              <a:t>l’octroi automatique de droits</a:t>
            </a:r>
          </a:p>
          <a:p>
            <a:pPr lvl="2"/>
            <a:r>
              <a:rPr lang="fr-FR" dirty="0"/>
              <a:t>la pré-introduction de données lors de la collecte d’informations</a:t>
            </a:r>
          </a:p>
          <a:p>
            <a:pPr lvl="2"/>
            <a:r>
              <a:rPr lang="fr-FR" dirty="0"/>
              <a:t>la communication ciblée d’informations aux intéressés</a:t>
            </a:r>
          </a:p>
        </p:txBody>
      </p:sp>
    </p:spTree>
    <p:extLst>
      <p:ext uri="{BB962C8B-B14F-4D97-AF65-F5344CB8AC3E}">
        <p14:creationId xmlns:p14="http://schemas.microsoft.com/office/powerpoint/2010/main" val="294980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sz="2000" b="1" dirty="0"/>
              <a:t>protection des informations</a:t>
            </a:r>
          </a:p>
          <a:p>
            <a:pPr lvl="1"/>
            <a:r>
              <a:rPr lang="fr-FR" dirty="0"/>
              <a:t>sécurité, intégrité et confidentialité des informations traitées sont garanties grâce à un ensemble intégré de mesures de sécurité structurelles, organisationnelles, ICT, physiques, personnelles et autres</a:t>
            </a:r>
          </a:p>
          <a:p>
            <a:pPr lvl="1"/>
            <a:r>
              <a:rPr lang="fr-FR" dirty="0"/>
              <a:t>données à caractère personnel uniquement utilisées à des fins conciliables avec les fins pour lesquelles elles ont été recueillies</a:t>
            </a:r>
          </a:p>
          <a:p>
            <a:pPr lvl="1"/>
            <a:r>
              <a:rPr lang="fr-FR" dirty="0"/>
              <a:t>données à caractère personnel uniquement accessibles aux utilisateurs mandatés à cette fin en fonction des besoins de l’organisation, de l'application de la politique ou de la réglementation</a:t>
            </a:r>
          </a:p>
          <a:p>
            <a:pPr lvl="1"/>
            <a:r>
              <a:rPr lang="fr-FR" dirty="0"/>
              <a:t>en dehors des cas où l'accès est prévu par la loi, l'autorisation d’accès aux données à caractère personnel est accordée par un comité de sécurité de l’information</a:t>
            </a:r>
          </a:p>
          <a:p>
            <a:pPr marL="0" indent="0">
              <a:buNone/>
            </a:pPr>
            <a:endParaRPr lang="fr-FR" sz="2000" dirty="0"/>
          </a:p>
        </p:txBody>
      </p:sp>
    </p:spTree>
    <p:extLst>
      <p:ext uri="{BB962C8B-B14F-4D97-AF65-F5344CB8AC3E}">
        <p14:creationId xmlns:p14="http://schemas.microsoft.com/office/powerpoint/2010/main" val="240800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5013831"/>
          </a:xfrm>
        </p:spPr>
        <p:txBody>
          <a:bodyPr>
            <a:normAutofit/>
          </a:bodyPr>
          <a:lstStyle/>
          <a:p>
            <a:r>
              <a:rPr lang="fr-FR" sz="2000" b="1" dirty="0"/>
              <a:t>sécurité &amp; </a:t>
            </a:r>
            <a:r>
              <a:rPr lang="fr-FR" sz="2000" b="1" dirty="0" err="1"/>
              <a:t>privacy</a:t>
            </a:r>
            <a:r>
              <a:rPr lang="fr-FR" sz="2000" b="1" dirty="0"/>
              <a:t> by design</a:t>
            </a:r>
          </a:p>
          <a:p>
            <a:pPr lvl="1"/>
            <a:r>
              <a:rPr lang="fr-FR" dirty="0"/>
              <a:t>toute communication de données à caractère personnel à des tiers requiert une délibération du Comité de sécurité de l’information</a:t>
            </a:r>
          </a:p>
          <a:p>
            <a:pPr lvl="1"/>
            <a:r>
              <a:rPr lang="fr-FR" dirty="0"/>
              <a:t>les autorisations de communication de données à caractère personnel sont publiques</a:t>
            </a:r>
          </a:p>
          <a:p>
            <a:pPr lvl="1"/>
            <a:r>
              <a:rPr lang="fr-FR" dirty="0"/>
              <a:t>tout échange électronique concret de données à caractère personnel fait l'objet d'un contrôle préventif de la conformité aux autorisations en vigueur par une instance autre que celle qui met à disposition les informations ou en a besoin, en l'occurrence l'intégrateur de services assumant une fonction de carrefour</a:t>
            </a:r>
          </a:p>
          <a:p>
            <a:pPr lvl="1"/>
            <a:r>
              <a:rPr lang="fr-FR" dirty="0"/>
              <a:t>tout échange électronique de données à caractère personnel fait l’objet de </a:t>
            </a:r>
            <a:r>
              <a:rPr lang="fr-FR" dirty="0" err="1"/>
              <a:t>logging</a:t>
            </a:r>
            <a:r>
              <a:rPr lang="fr-FR" dirty="0"/>
              <a:t> afin de pouvoir éventuellement tracer par la suite tout usage impropre</a:t>
            </a:r>
          </a:p>
          <a:p>
            <a:pPr lvl="1"/>
            <a:r>
              <a:rPr lang="fr-FR" dirty="0"/>
              <a:t>chaque fois que les informations sont utilisées pour une décision, les informations utilisées sont communiquées lors de la notification de la décision</a:t>
            </a:r>
          </a:p>
          <a:p>
            <a:pPr lvl="1"/>
            <a:r>
              <a:rPr lang="fr-FR" dirty="0"/>
              <a:t>toute personne a un droit d’accès et, si les données sont incorrectes, de rectification de ses propres données à caractère personnel</a:t>
            </a:r>
          </a:p>
          <a:p>
            <a:pPr lvl="1"/>
            <a:r>
              <a:rPr lang="fr-FR" dirty="0"/>
              <a:t>au sein de tout organisme qui participe au flux de données électronique est créé un service de sécurité de l'information, avec une mission de conseil, de stimulation, de documentation et de contrôle</a:t>
            </a:r>
          </a:p>
          <a:p>
            <a:pPr lvl="1"/>
            <a:r>
              <a:rPr lang="fr-FR" dirty="0"/>
              <a:t>l’ensemble des mesures structurelles, organisationnelles, juridiques et techniques sont décrites dans des </a:t>
            </a:r>
            <a:r>
              <a:rPr lang="fr-FR" dirty="0" err="1"/>
              <a:t>policies</a:t>
            </a:r>
            <a:r>
              <a:rPr lang="fr-FR" dirty="0"/>
              <a:t> sur la base de la norme ISO 27xxx</a:t>
            </a:r>
          </a:p>
          <a:p>
            <a:endParaRPr lang="fr-FR" sz="2000" dirty="0"/>
          </a:p>
        </p:txBody>
      </p:sp>
    </p:spTree>
    <p:extLst>
      <p:ext uri="{BB962C8B-B14F-4D97-AF65-F5344CB8AC3E}">
        <p14:creationId xmlns:p14="http://schemas.microsoft.com/office/powerpoint/2010/main" val="160059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err="1"/>
              <a:t>intégrateur</a:t>
            </a:r>
            <a:r>
              <a:rPr lang="en-US" b="1" dirty="0"/>
              <a:t> de services</a:t>
            </a:r>
            <a:r>
              <a:rPr lang="en-US" dirty="0"/>
              <a:t>, chargé </a:t>
            </a:r>
            <a:r>
              <a:rPr lang="en-US" dirty="0" err="1"/>
              <a:t>d’une</a:t>
            </a:r>
            <a:r>
              <a:rPr lang="en-US" dirty="0"/>
              <a:t> </a:t>
            </a:r>
            <a:r>
              <a:rPr lang="en-US" dirty="0" err="1"/>
              <a:t>fonction</a:t>
            </a:r>
            <a:r>
              <a:rPr lang="en-US" dirty="0"/>
              <a:t> de Carrefour et </a:t>
            </a:r>
            <a:r>
              <a:rPr lang="en-US" dirty="0" err="1"/>
              <a:t>géré</a:t>
            </a:r>
            <a:r>
              <a:rPr lang="en-US" dirty="0"/>
              <a:t> par les </a:t>
            </a:r>
            <a:r>
              <a:rPr lang="en-US" dirty="0" err="1"/>
              <a:t>représentants</a:t>
            </a:r>
            <a:r>
              <a:rPr lang="en-US" dirty="0"/>
              <a:t> des </a:t>
            </a:r>
            <a:r>
              <a:rPr lang="en-US" dirty="0" err="1"/>
              <a:t>acteurs</a:t>
            </a:r>
            <a:r>
              <a:rPr lang="en-US" dirty="0"/>
              <a:t> du </a:t>
            </a:r>
            <a:r>
              <a:rPr lang="en-US" dirty="0" err="1"/>
              <a:t>secteur</a:t>
            </a:r>
            <a:r>
              <a:rPr lang="en-US" dirty="0"/>
              <a:t> </a:t>
            </a:r>
            <a:r>
              <a:rPr lang="en-US" dirty="0" err="1"/>
              <a:t>concerné</a:t>
            </a:r>
            <a:r>
              <a:rPr lang="en-US" dirty="0"/>
              <a:t> </a:t>
            </a:r>
            <a:r>
              <a:rPr lang="en-US" dirty="0" err="1"/>
              <a:t>afin</a:t>
            </a:r>
            <a:endParaRPr lang="en-US" dirty="0"/>
          </a:p>
          <a:p>
            <a:pPr lvl="1"/>
            <a:r>
              <a:rPr lang="en-US" dirty="0"/>
              <a:t>de </a:t>
            </a:r>
            <a:r>
              <a:rPr lang="en-US" dirty="0" err="1"/>
              <a:t>bénéficier</a:t>
            </a:r>
            <a:r>
              <a:rPr lang="en-US" dirty="0"/>
              <a:t> de </a:t>
            </a:r>
            <a:r>
              <a:rPr lang="en-US" dirty="0" err="1"/>
              <a:t>leur</a:t>
            </a:r>
            <a:r>
              <a:rPr lang="en-US" dirty="0"/>
              <a:t> </a:t>
            </a:r>
            <a:r>
              <a:rPr lang="en-US" dirty="0" err="1"/>
              <a:t>confiance</a:t>
            </a:r>
            <a:endParaRPr lang="en-US" dirty="0"/>
          </a:p>
          <a:p>
            <a:pPr lvl="1"/>
            <a:r>
              <a:rPr lang="en-US" dirty="0"/>
              <a:t>de </a:t>
            </a:r>
            <a:r>
              <a:rPr lang="en-US" dirty="0" err="1"/>
              <a:t>garantir</a:t>
            </a:r>
            <a:r>
              <a:rPr lang="en-US" dirty="0"/>
              <a:t> un </a:t>
            </a:r>
            <a:r>
              <a:rPr lang="en-US" dirty="0" err="1"/>
              <a:t>fonctionnement</a:t>
            </a:r>
            <a:r>
              <a:rPr lang="en-US" dirty="0"/>
              <a:t> </a:t>
            </a:r>
            <a:r>
              <a:rPr lang="en-US" dirty="0" err="1"/>
              <a:t>orienté</a:t>
            </a:r>
            <a:r>
              <a:rPr lang="en-US" dirty="0"/>
              <a:t> </a:t>
            </a:r>
            <a:r>
              <a:rPr lang="en-US" dirty="0" err="1"/>
              <a:t>vers</a:t>
            </a:r>
            <a:r>
              <a:rPr lang="en-US" dirty="0"/>
              <a:t> le client</a:t>
            </a:r>
          </a:p>
          <a:p>
            <a:r>
              <a:rPr lang="en-US" b="1" dirty="0"/>
              <a:t>missions</a:t>
            </a:r>
            <a:r>
              <a:rPr lang="en-US" dirty="0"/>
              <a:t> de </a:t>
            </a:r>
            <a:r>
              <a:rPr lang="en-US" dirty="0" err="1"/>
              <a:t>l’intégrateur</a:t>
            </a:r>
            <a:r>
              <a:rPr lang="en-US" dirty="0"/>
              <a:t> de services</a:t>
            </a:r>
          </a:p>
          <a:p>
            <a:pPr lvl="1"/>
            <a:r>
              <a:rPr lang="en-US" dirty="0" err="1"/>
              <a:t>définir</a:t>
            </a:r>
            <a:r>
              <a:rPr lang="en-US" dirty="0"/>
              <a:t> la </a:t>
            </a:r>
            <a:r>
              <a:rPr lang="en-US" b="1" dirty="0"/>
              <a:t>vision</a:t>
            </a:r>
            <a:r>
              <a:rPr lang="en-US" dirty="0"/>
              <a:t> </a:t>
            </a:r>
            <a:r>
              <a:rPr lang="en-US" dirty="0" err="1"/>
              <a:t>en</a:t>
            </a:r>
            <a:r>
              <a:rPr lang="en-US" dirty="0"/>
              <a:t> </a:t>
            </a:r>
            <a:r>
              <a:rPr lang="en-US" dirty="0" err="1"/>
              <a:t>matière</a:t>
            </a:r>
            <a:r>
              <a:rPr lang="en-US" dirty="0"/>
              <a:t> de </a:t>
            </a:r>
            <a:r>
              <a:rPr lang="en-US" dirty="0" err="1"/>
              <a:t>prestation</a:t>
            </a:r>
            <a:r>
              <a:rPr lang="en-US" dirty="0"/>
              <a:t> de services </a:t>
            </a:r>
            <a:r>
              <a:rPr lang="en-US" dirty="0" err="1"/>
              <a:t>électronique</a:t>
            </a:r>
            <a:r>
              <a:rPr lang="en-US" dirty="0"/>
              <a:t> </a:t>
            </a:r>
            <a:r>
              <a:rPr lang="en-US" dirty="0" err="1"/>
              <a:t>intégrée</a:t>
            </a:r>
            <a:r>
              <a:rPr lang="en-US" dirty="0"/>
              <a:t> </a:t>
            </a:r>
            <a:r>
              <a:rPr lang="en-US" dirty="0" err="1"/>
              <a:t>dans</a:t>
            </a:r>
            <a:r>
              <a:rPr lang="en-US" dirty="0"/>
              <a:t> le </a:t>
            </a:r>
            <a:r>
              <a:rPr lang="en-US" dirty="0" err="1"/>
              <a:t>secteur</a:t>
            </a:r>
            <a:r>
              <a:rPr lang="en-US" dirty="0"/>
              <a:t> </a:t>
            </a:r>
            <a:r>
              <a:rPr lang="en-US" dirty="0" err="1"/>
              <a:t>concerné</a:t>
            </a:r>
            <a:endParaRPr lang="en-US" dirty="0"/>
          </a:p>
          <a:p>
            <a:pPr lvl="1"/>
            <a:r>
              <a:rPr lang="en-US" dirty="0" err="1"/>
              <a:t>promouvoir</a:t>
            </a:r>
            <a:r>
              <a:rPr lang="en-US" dirty="0"/>
              <a:t> la vision et </a:t>
            </a:r>
            <a:r>
              <a:rPr lang="en-US" dirty="0" err="1"/>
              <a:t>définir</a:t>
            </a:r>
            <a:r>
              <a:rPr lang="en-US" dirty="0"/>
              <a:t> les </a:t>
            </a:r>
            <a:r>
              <a:rPr lang="en-US" b="1" dirty="0" err="1"/>
              <a:t>principes</a:t>
            </a:r>
            <a:r>
              <a:rPr lang="en-US" b="1" dirty="0"/>
              <a:t> de base </a:t>
            </a:r>
            <a:r>
              <a:rPr lang="en-US" b="1" dirty="0" err="1"/>
              <a:t>communs</a:t>
            </a:r>
            <a:r>
              <a:rPr lang="en-US" b="1" dirty="0"/>
              <a:t> </a:t>
            </a:r>
            <a:r>
              <a:rPr lang="en-US" dirty="0"/>
              <a:t>dans le </a:t>
            </a:r>
            <a:r>
              <a:rPr lang="en-US" dirty="0" err="1"/>
              <a:t>secteur</a:t>
            </a:r>
            <a:r>
              <a:rPr lang="en-US" dirty="0"/>
              <a:t> </a:t>
            </a:r>
            <a:r>
              <a:rPr lang="en-US" dirty="0" err="1"/>
              <a:t>concerné</a:t>
            </a:r>
            <a:endParaRPr lang="en-US" dirty="0"/>
          </a:p>
          <a:p>
            <a:pPr lvl="1"/>
            <a:r>
              <a:rPr lang="en-US" dirty="0" err="1"/>
              <a:t>coordonner</a:t>
            </a:r>
            <a:r>
              <a:rPr lang="en-US" dirty="0"/>
              <a:t> </a:t>
            </a:r>
            <a:r>
              <a:rPr lang="en-US" dirty="0" err="1"/>
              <a:t>l’</a:t>
            </a:r>
            <a:r>
              <a:rPr lang="en-US" b="1" dirty="0" err="1"/>
              <a:t>optimisation</a:t>
            </a:r>
            <a:r>
              <a:rPr lang="en-US" b="1" dirty="0"/>
              <a:t> des </a:t>
            </a:r>
            <a:r>
              <a:rPr lang="en-US" b="1" dirty="0" err="1"/>
              <a:t>processus</a:t>
            </a:r>
            <a:endParaRPr lang="en-US" b="1" dirty="0"/>
          </a:p>
          <a:p>
            <a:pPr lvl="1"/>
            <a:r>
              <a:rPr lang="en-US" dirty="0" err="1"/>
              <a:t>gérer</a:t>
            </a:r>
            <a:r>
              <a:rPr lang="en-US" dirty="0"/>
              <a:t> des </a:t>
            </a:r>
            <a:r>
              <a:rPr lang="en-US" dirty="0" err="1"/>
              <a:t>programmes</a:t>
            </a:r>
            <a:r>
              <a:rPr lang="en-US" dirty="0"/>
              <a:t> et des </a:t>
            </a:r>
            <a:r>
              <a:rPr lang="en-US" dirty="0" err="1"/>
              <a:t>projets</a:t>
            </a:r>
            <a:endParaRPr lang="en-US" dirty="0"/>
          </a:p>
          <a:p>
            <a:pPr lvl="1"/>
            <a:r>
              <a:rPr lang="en-US" dirty="0" err="1"/>
              <a:t>déterminer</a:t>
            </a:r>
            <a:r>
              <a:rPr lang="en-US" dirty="0"/>
              <a:t>, </a:t>
            </a:r>
            <a:r>
              <a:rPr lang="en-US" dirty="0" err="1"/>
              <a:t>implémenter</a:t>
            </a:r>
            <a:r>
              <a:rPr lang="en-US" dirty="0"/>
              <a:t> et </a:t>
            </a:r>
            <a:r>
              <a:rPr lang="en-US" dirty="0" err="1"/>
              <a:t>gérer</a:t>
            </a:r>
            <a:r>
              <a:rPr lang="en-US" dirty="0"/>
              <a:t> la </a:t>
            </a:r>
            <a:r>
              <a:rPr lang="en-US" b="1" dirty="0"/>
              <a:t>plate-</a:t>
            </a:r>
            <a:r>
              <a:rPr lang="en-US" b="1" dirty="0" err="1"/>
              <a:t>forme</a:t>
            </a:r>
            <a:r>
              <a:rPr lang="en-US" b="1" dirty="0"/>
              <a:t> de collaboration</a:t>
            </a:r>
          </a:p>
          <a:p>
            <a:pPr lvl="2"/>
            <a:r>
              <a:rPr lang="en-US" dirty="0" err="1"/>
              <a:t>niveau</a:t>
            </a:r>
            <a:r>
              <a:rPr lang="en-US" dirty="0"/>
              <a:t> technique: architecture et standards pour un </a:t>
            </a:r>
            <a:r>
              <a:rPr lang="en-US" dirty="0" err="1"/>
              <a:t>échange</a:t>
            </a:r>
            <a:r>
              <a:rPr lang="en-US" dirty="0"/>
              <a:t> </a:t>
            </a:r>
            <a:r>
              <a:rPr lang="en-US" dirty="0" err="1"/>
              <a:t>sécurisé</a:t>
            </a:r>
            <a:r>
              <a:rPr lang="en-US" dirty="0"/>
              <a:t> de </a:t>
            </a:r>
            <a:r>
              <a:rPr lang="en-US" dirty="0" err="1"/>
              <a:t>données</a:t>
            </a:r>
            <a:endParaRPr lang="en-US" dirty="0"/>
          </a:p>
          <a:p>
            <a:pPr lvl="2"/>
            <a:r>
              <a:rPr lang="en-US" dirty="0" err="1"/>
              <a:t>niveau</a:t>
            </a:r>
            <a:r>
              <a:rPr lang="en-US" dirty="0"/>
              <a:t> </a:t>
            </a:r>
            <a:r>
              <a:rPr lang="en-US" dirty="0" err="1"/>
              <a:t>sémantique</a:t>
            </a:r>
            <a:r>
              <a:rPr lang="en-US" dirty="0"/>
              <a:t>: </a:t>
            </a:r>
            <a:r>
              <a:rPr lang="en-US" dirty="0" err="1"/>
              <a:t>harmonisation</a:t>
            </a:r>
            <a:r>
              <a:rPr lang="en-US" dirty="0"/>
              <a:t> des notions et coordination des adaptations de la </a:t>
            </a:r>
            <a:r>
              <a:rPr lang="en-US" dirty="0" err="1"/>
              <a:t>réglementation</a:t>
            </a:r>
            <a:endParaRPr lang="en-US" dirty="0"/>
          </a:p>
          <a:p>
            <a:pPr lvl="2"/>
            <a:r>
              <a:rPr lang="en-US" dirty="0" err="1"/>
              <a:t>logique</a:t>
            </a:r>
            <a:r>
              <a:rPr lang="en-US" dirty="0"/>
              <a:t> métier et orchestration</a:t>
            </a:r>
          </a:p>
          <a:p>
            <a:pPr lvl="2"/>
            <a:r>
              <a:rPr lang="en-US" dirty="0"/>
              <a:t>promotion des applications </a:t>
            </a:r>
            <a:r>
              <a:rPr lang="en-US" dirty="0" err="1"/>
              <a:t>orientées</a:t>
            </a:r>
            <a:r>
              <a:rPr lang="en-US" dirty="0"/>
              <a:t> services</a:t>
            </a:r>
          </a:p>
        </p:txBody>
      </p:sp>
    </p:spTree>
    <p:extLst>
      <p:ext uri="{BB962C8B-B14F-4D97-AF65-F5344CB8AC3E}">
        <p14:creationId xmlns:p14="http://schemas.microsoft.com/office/powerpoint/2010/main" val="335467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a:t>missions</a:t>
            </a:r>
            <a:r>
              <a:rPr lang="en-US" dirty="0"/>
              <a:t> de </a:t>
            </a:r>
            <a:r>
              <a:rPr lang="en-US" dirty="0" err="1"/>
              <a:t>l’intégrateur</a:t>
            </a:r>
            <a:r>
              <a:rPr lang="en-US" dirty="0"/>
              <a:t> de services</a:t>
            </a:r>
          </a:p>
          <a:p>
            <a:pPr lvl="1"/>
            <a:r>
              <a:rPr lang="en-US" dirty="0" err="1"/>
              <a:t>gérer</a:t>
            </a:r>
            <a:r>
              <a:rPr lang="en-US" dirty="0"/>
              <a:t> un </a:t>
            </a:r>
            <a:r>
              <a:rPr lang="en-US" b="1" dirty="0" err="1"/>
              <a:t>répertoire</a:t>
            </a:r>
            <a:r>
              <a:rPr lang="en-US" b="1" dirty="0"/>
              <a:t> des </a:t>
            </a:r>
            <a:r>
              <a:rPr lang="en-US" b="1" dirty="0" err="1"/>
              <a:t>références</a:t>
            </a:r>
            <a:r>
              <a:rPr lang="en-US" b="1" dirty="0"/>
              <a:t> </a:t>
            </a:r>
            <a:r>
              <a:rPr lang="en-US" dirty="0"/>
              <a:t>qui </a:t>
            </a:r>
            <a:r>
              <a:rPr lang="en-US" dirty="0" err="1"/>
              <a:t>constitue</a:t>
            </a:r>
            <a:r>
              <a:rPr lang="en-US" dirty="0"/>
              <a:t> la base pour </a:t>
            </a:r>
            <a:r>
              <a:rPr lang="en-US" dirty="0" err="1"/>
              <a:t>l’organisation</a:t>
            </a:r>
            <a:r>
              <a:rPr lang="en-US" dirty="0"/>
              <a:t> de </a:t>
            </a:r>
            <a:r>
              <a:rPr lang="en-US" dirty="0" err="1"/>
              <a:t>l’échange</a:t>
            </a:r>
            <a:r>
              <a:rPr lang="en-US" dirty="0"/>
              <a:t> </a:t>
            </a:r>
            <a:r>
              <a:rPr lang="en-US" dirty="0" err="1"/>
              <a:t>électonique</a:t>
            </a:r>
            <a:r>
              <a:rPr lang="en-US" dirty="0"/>
              <a:t> de </a:t>
            </a:r>
            <a:r>
              <a:rPr lang="en-US" dirty="0" err="1"/>
              <a:t>données</a:t>
            </a:r>
            <a:r>
              <a:rPr lang="en-US" dirty="0"/>
              <a:t> entre les </a:t>
            </a:r>
            <a:r>
              <a:rPr lang="en-US" dirty="0" err="1"/>
              <a:t>acteurs</a:t>
            </a:r>
            <a:r>
              <a:rPr lang="en-US" dirty="0"/>
              <a:t> du </a:t>
            </a:r>
            <a:r>
              <a:rPr lang="en-US" dirty="0" err="1"/>
              <a:t>secteur</a:t>
            </a:r>
            <a:r>
              <a:rPr lang="en-US" dirty="0"/>
              <a:t> </a:t>
            </a:r>
            <a:r>
              <a:rPr lang="en-US" dirty="0" err="1"/>
              <a:t>concerné</a:t>
            </a:r>
            <a:endParaRPr lang="en-US" dirty="0"/>
          </a:p>
          <a:p>
            <a:pPr lvl="2"/>
            <a:r>
              <a:rPr lang="en-US" dirty="0" err="1"/>
              <a:t>contenu</a:t>
            </a:r>
            <a:endParaRPr lang="en-US" dirty="0"/>
          </a:p>
          <a:p>
            <a:pPr lvl="3"/>
            <a:r>
              <a:rPr lang="en-US" dirty="0" err="1"/>
              <a:t>quels</a:t>
            </a:r>
            <a:r>
              <a:rPr lang="en-US" dirty="0"/>
              <a:t> types </a:t>
            </a:r>
            <a:r>
              <a:rPr lang="en-US" dirty="0" err="1"/>
              <a:t>d’informations</a:t>
            </a:r>
            <a:r>
              <a:rPr lang="en-US" dirty="0"/>
              <a:t> </a:t>
            </a:r>
            <a:r>
              <a:rPr lang="en-US" dirty="0" err="1"/>
              <a:t>concernant</a:t>
            </a:r>
            <a:r>
              <a:rPr lang="en-US" dirty="0"/>
              <a:t> </a:t>
            </a:r>
            <a:r>
              <a:rPr lang="en-US" dirty="0" err="1"/>
              <a:t>quelles</a:t>
            </a:r>
            <a:r>
              <a:rPr lang="en-US" dirty="0"/>
              <a:t> </a:t>
            </a:r>
            <a:r>
              <a:rPr lang="en-US" dirty="0" err="1"/>
              <a:t>personnes</a:t>
            </a:r>
            <a:r>
              <a:rPr lang="en-US" dirty="0"/>
              <a:t> </a:t>
            </a:r>
            <a:r>
              <a:rPr lang="en-US" dirty="0" err="1"/>
              <a:t>sont</a:t>
            </a:r>
            <a:r>
              <a:rPr lang="en-US" dirty="0"/>
              <a:t> </a:t>
            </a:r>
            <a:r>
              <a:rPr lang="en-US" dirty="0" err="1"/>
              <a:t>disponibles</a:t>
            </a:r>
            <a:r>
              <a:rPr lang="en-US" dirty="0"/>
              <a:t> à </a:t>
            </a:r>
            <a:r>
              <a:rPr lang="en-US" dirty="0" err="1"/>
              <a:t>quel</a:t>
            </a:r>
            <a:r>
              <a:rPr lang="en-US" dirty="0"/>
              <a:t> </a:t>
            </a:r>
            <a:r>
              <a:rPr lang="en-US" dirty="0" err="1"/>
              <a:t>endroit</a:t>
            </a:r>
            <a:r>
              <a:rPr lang="en-US" dirty="0"/>
              <a:t> et pour </a:t>
            </a:r>
            <a:r>
              <a:rPr lang="en-US" dirty="0" err="1"/>
              <a:t>quelles</a:t>
            </a:r>
            <a:r>
              <a:rPr lang="en-US" dirty="0"/>
              <a:t> </a:t>
            </a:r>
            <a:r>
              <a:rPr lang="en-US" dirty="0" err="1"/>
              <a:t>périodes</a:t>
            </a:r>
            <a:endParaRPr lang="en-US" dirty="0"/>
          </a:p>
          <a:p>
            <a:pPr lvl="3"/>
            <a:r>
              <a:rPr lang="en-US" dirty="0" err="1"/>
              <a:t>quels</a:t>
            </a:r>
            <a:r>
              <a:rPr lang="en-US" dirty="0"/>
              <a:t> </a:t>
            </a:r>
            <a:r>
              <a:rPr lang="en-US" dirty="0" err="1"/>
              <a:t>acteurs</a:t>
            </a:r>
            <a:r>
              <a:rPr lang="en-US" dirty="0"/>
              <a:t> </a:t>
            </a:r>
            <a:r>
              <a:rPr lang="en-US" dirty="0" err="1"/>
              <a:t>sont</a:t>
            </a:r>
            <a:r>
              <a:rPr lang="en-US" dirty="0"/>
              <a:t> </a:t>
            </a:r>
            <a:r>
              <a:rPr lang="en-US" dirty="0" err="1"/>
              <a:t>habilités</a:t>
            </a:r>
            <a:r>
              <a:rPr lang="en-US" dirty="0"/>
              <a:t> à </a:t>
            </a:r>
            <a:r>
              <a:rPr lang="en-US" dirty="0" err="1"/>
              <a:t>recevoir</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3"/>
            <a:r>
              <a:rPr lang="en-US" dirty="0" err="1"/>
              <a:t>quels</a:t>
            </a:r>
            <a:r>
              <a:rPr lang="en-US" dirty="0"/>
              <a:t> </a:t>
            </a:r>
            <a:r>
              <a:rPr lang="en-US" dirty="0" err="1"/>
              <a:t>acteurs</a:t>
            </a:r>
            <a:r>
              <a:rPr lang="en-US" dirty="0"/>
              <a:t> </a:t>
            </a:r>
            <a:r>
              <a:rPr lang="en-US" dirty="0" err="1"/>
              <a:t>souhaitent</a:t>
            </a:r>
            <a:r>
              <a:rPr lang="en-US" dirty="0"/>
              <a:t> </a:t>
            </a:r>
            <a:r>
              <a:rPr lang="en-US" dirty="0" err="1"/>
              <a:t>recevoir</a:t>
            </a:r>
            <a:r>
              <a:rPr lang="en-US" dirty="0"/>
              <a:t> </a:t>
            </a:r>
            <a:r>
              <a:rPr lang="en-US" dirty="0" err="1"/>
              <a:t>automatiquement</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2"/>
            <a:r>
              <a:rPr lang="en-US" dirty="0" err="1"/>
              <a:t>fonctions</a:t>
            </a:r>
            <a:endParaRPr lang="en-US" dirty="0"/>
          </a:p>
          <a:p>
            <a:pPr lvl="3"/>
            <a:r>
              <a:rPr lang="en-US" dirty="0" err="1"/>
              <a:t>contrôle</a:t>
            </a:r>
            <a:r>
              <a:rPr lang="en-US" dirty="0"/>
              <a:t> </a:t>
            </a:r>
            <a:r>
              <a:rPr lang="en-US" dirty="0" err="1"/>
              <a:t>d’accès</a:t>
            </a:r>
            <a:r>
              <a:rPr lang="en-US" dirty="0"/>
              <a:t> </a:t>
            </a:r>
            <a:r>
              <a:rPr lang="en-US" dirty="0" err="1"/>
              <a:t>préventif</a:t>
            </a:r>
            <a:endParaRPr lang="en-US" dirty="0"/>
          </a:p>
          <a:p>
            <a:pPr lvl="3"/>
            <a:r>
              <a:rPr lang="en-US" dirty="0" err="1"/>
              <a:t>routage</a:t>
            </a:r>
            <a:r>
              <a:rPr lang="en-US" dirty="0"/>
              <a:t> des </a:t>
            </a:r>
            <a:r>
              <a:rPr lang="en-US" dirty="0" err="1"/>
              <a:t>informations</a:t>
            </a:r>
            <a:endParaRPr lang="en-US" dirty="0"/>
          </a:p>
          <a:p>
            <a:pPr lvl="3"/>
            <a:r>
              <a:rPr lang="en-US" dirty="0"/>
              <a:t>communication </a:t>
            </a:r>
            <a:r>
              <a:rPr lang="en-US" dirty="0" err="1"/>
              <a:t>automatique</a:t>
            </a:r>
            <a:r>
              <a:rPr lang="en-US" dirty="0"/>
              <a:t> des </a:t>
            </a:r>
            <a:r>
              <a:rPr lang="en-US" dirty="0" err="1"/>
              <a:t>données</a:t>
            </a:r>
            <a:r>
              <a:rPr lang="en-US" dirty="0"/>
              <a:t> </a:t>
            </a:r>
            <a:r>
              <a:rPr lang="en-US" dirty="0" err="1"/>
              <a:t>modifiées</a:t>
            </a:r>
            <a:endParaRPr lang="en-US" dirty="0"/>
          </a:p>
          <a:p>
            <a:pPr lvl="1"/>
            <a:r>
              <a:rPr lang="en-US" dirty="0" err="1"/>
              <a:t>gérer</a:t>
            </a:r>
            <a:r>
              <a:rPr lang="en-US" dirty="0"/>
              <a:t> le </a:t>
            </a:r>
            <a:r>
              <a:rPr lang="en-US" b="1" dirty="0" err="1"/>
              <a:t>changement</a:t>
            </a:r>
            <a:r>
              <a:rPr lang="en-US" dirty="0"/>
              <a:t>, la </a:t>
            </a:r>
            <a:r>
              <a:rPr lang="en-US" b="1" dirty="0"/>
              <a:t>formation</a:t>
            </a:r>
            <a:r>
              <a:rPr lang="en-US" dirty="0"/>
              <a:t> et le </a:t>
            </a:r>
            <a:r>
              <a:rPr lang="en-US" b="1" dirty="0"/>
              <a:t>coaching</a:t>
            </a:r>
          </a:p>
          <a:p>
            <a:pPr lvl="1"/>
            <a:r>
              <a:rPr lang="en-US" dirty="0" err="1"/>
              <a:t>intervenir</a:t>
            </a:r>
            <a:r>
              <a:rPr lang="en-US" dirty="0"/>
              <a:t> </a:t>
            </a:r>
            <a:r>
              <a:rPr lang="en-US" dirty="0" err="1"/>
              <a:t>en</a:t>
            </a:r>
            <a:r>
              <a:rPr lang="en-US" dirty="0"/>
              <a:t> </a:t>
            </a:r>
            <a:r>
              <a:rPr lang="en-US" dirty="0" err="1"/>
              <a:t>tant</a:t>
            </a:r>
            <a:r>
              <a:rPr lang="en-US" dirty="0"/>
              <a:t> que </a:t>
            </a:r>
            <a:r>
              <a:rPr lang="en-US" b="1" dirty="0"/>
              <a:t>tiers de </a:t>
            </a:r>
            <a:r>
              <a:rPr lang="en-US" b="1" dirty="0" err="1"/>
              <a:t>confiance</a:t>
            </a:r>
            <a:r>
              <a:rPr lang="en-US" b="1" dirty="0"/>
              <a:t> pour le </a:t>
            </a:r>
            <a:r>
              <a:rPr lang="en-US" b="1" dirty="0" err="1"/>
              <a:t>codage</a:t>
            </a:r>
            <a:r>
              <a:rPr lang="en-US" b="1" dirty="0"/>
              <a:t> et </a:t>
            </a:r>
            <a:r>
              <a:rPr lang="en-US" b="1" dirty="0" err="1"/>
              <a:t>l’anonymisation</a:t>
            </a:r>
            <a:r>
              <a:rPr lang="en-US" b="1" dirty="0"/>
              <a:t> de </a:t>
            </a:r>
            <a:r>
              <a:rPr lang="en-US" b="1" dirty="0" err="1"/>
              <a:t>données</a:t>
            </a:r>
            <a:endParaRPr lang="en-US" b="1" dirty="0"/>
          </a:p>
        </p:txBody>
      </p:sp>
    </p:spTree>
    <p:extLst>
      <p:ext uri="{BB962C8B-B14F-4D97-AF65-F5344CB8AC3E}">
        <p14:creationId xmlns:p14="http://schemas.microsoft.com/office/powerpoint/2010/main" val="49447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4F2240-AB97-45D1-B23E-E30DE4D28C73}"/>
              </a:ext>
            </a:extLst>
          </p:cNvPr>
          <p:cNvSpPr/>
          <p:nvPr/>
        </p:nvSpPr>
        <p:spPr>
          <a:xfrm>
            <a:off x="6310717" y="1509251"/>
            <a:ext cx="5186520" cy="481289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32B02DAE-82CB-4407-ADF2-0D195EF9DDE9}"/>
              </a:ext>
            </a:extLst>
          </p:cNvPr>
          <p:cNvSpPr/>
          <p:nvPr/>
        </p:nvSpPr>
        <p:spPr>
          <a:xfrm>
            <a:off x="694764" y="1504335"/>
            <a:ext cx="5181600" cy="4817807"/>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Rounded Corners 6">
            <a:extLst>
              <a:ext uri="{FF2B5EF4-FFF2-40B4-BE49-F238E27FC236}">
                <a16:creationId xmlns:a16="http://schemas.microsoft.com/office/drawing/2014/main" id="{CF34A618-6602-4867-8D22-0BAAC6C6F625}"/>
              </a:ext>
            </a:extLst>
          </p:cNvPr>
          <p:cNvSpPr/>
          <p:nvPr/>
        </p:nvSpPr>
        <p:spPr>
          <a:xfrm>
            <a:off x="833279" y="1680447"/>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Content Placeholder 1"/>
          <p:cNvSpPr>
            <a:spLocks noGrp="1"/>
          </p:cNvSpPr>
          <p:nvPr>
            <p:ph sz="half" idx="1"/>
          </p:nvPr>
        </p:nvSpPr>
        <p:spPr/>
        <p:txBody>
          <a:bodyPr/>
          <a:lstStyle/>
          <a:p>
            <a:pPr marL="309563" lvl="1" indent="0" algn="just">
              <a:buNone/>
            </a:pPr>
            <a:r>
              <a:rPr lang="en-US" sz="2000" dirty="0"/>
              <a:t>	</a:t>
            </a:r>
            <a:r>
              <a:rPr lang="en-US" sz="2000" b="1" dirty="0" err="1"/>
              <a:t>efficacité</a:t>
            </a:r>
            <a:r>
              <a:rPr lang="en-US" sz="2000" b="1" dirty="0"/>
              <a:t> de la politique</a:t>
            </a:r>
          </a:p>
          <a:p>
            <a:pPr lvl="1"/>
            <a:endParaRPr lang="en-US" sz="800" dirty="0"/>
          </a:p>
          <a:p>
            <a:pPr lvl="1"/>
            <a:r>
              <a:rPr lang="en-US" dirty="0" err="1"/>
              <a:t>systèmes</a:t>
            </a:r>
            <a:r>
              <a:rPr lang="en-US" dirty="0"/>
              <a:t> </a:t>
            </a:r>
            <a:r>
              <a:rPr lang="en-US" dirty="0" err="1"/>
              <a:t>d’information</a:t>
            </a:r>
            <a:r>
              <a:rPr lang="en-US" dirty="0"/>
              <a:t> pour</a:t>
            </a:r>
          </a:p>
          <a:p>
            <a:pPr lvl="2"/>
            <a:r>
              <a:rPr lang="en-US" dirty="0" err="1"/>
              <a:t>l’appui</a:t>
            </a:r>
            <a:r>
              <a:rPr lang="en-US" dirty="0"/>
              <a:t> à la </a:t>
            </a:r>
            <a:r>
              <a:rPr lang="en-US" dirty="0" err="1"/>
              <a:t>politique</a:t>
            </a:r>
            <a:endParaRPr lang="en-US" dirty="0"/>
          </a:p>
          <a:p>
            <a:pPr lvl="2"/>
            <a:r>
              <a:rPr lang="en-US" dirty="0"/>
              <a:t>la </a:t>
            </a:r>
            <a:r>
              <a:rPr lang="en-US" dirty="0" err="1"/>
              <a:t>recherche</a:t>
            </a:r>
            <a:endParaRPr lang="en-US" dirty="0"/>
          </a:p>
          <a:p>
            <a:pPr lvl="2"/>
            <a:r>
              <a:rPr lang="en-US" dirty="0" err="1"/>
              <a:t>l’évaluation</a:t>
            </a:r>
            <a:r>
              <a:rPr lang="en-US" dirty="0"/>
              <a:t> de la politique</a:t>
            </a:r>
          </a:p>
          <a:p>
            <a:pPr lvl="2"/>
            <a:endParaRPr lang="en-US" sz="800" dirty="0"/>
          </a:p>
          <a:p>
            <a:pPr lvl="1"/>
            <a:r>
              <a:rPr lang="fr-FR" dirty="0"/>
              <a:t>mise en œuvre stratégique des systèmes d'information pour</a:t>
            </a:r>
          </a:p>
          <a:p>
            <a:pPr lvl="2"/>
            <a:r>
              <a:rPr lang="fr-FR" dirty="0"/>
              <a:t>éviter le non-recours aux droits (octroi automatique)</a:t>
            </a:r>
          </a:p>
          <a:p>
            <a:pPr lvl="2"/>
            <a:r>
              <a:rPr lang="fr-FR" dirty="0"/>
              <a:t>l’inclusion sociale</a:t>
            </a:r>
          </a:p>
          <a:p>
            <a:pPr lvl="2"/>
            <a:r>
              <a:rPr lang="fr-FR" dirty="0"/>
              <a:t>éviter et lutter contre la fraude</a:t>
            </a:r>
          </a:p>
          <a:p>
            <a:pPr lvl="2"/>
            <a:r>
              <a:rPr lang="fr-FR" dirty="0"/>
              <a:t>la continuité de l’octroi de droits</a:t>
            </a:r>
          </a:p>
          <a:p>
            <a:pPr lvl="2"/>
            <a:r>
              <a:rPr lang="fr-FR" dirty="0"/>
              <a:t>…</a:t>
            </a:r>
          </a:p>
          <a:p>
            <a:pPr lvl="2"/>
            <a:endParaRPr lang="en-US" dirty="0"/>
          </a:p>
          <a:p>
            <a:pPr lvl="2"/>
            <a:endParaRPr lang="en-US" dirty="0"/>
          </a:p>
        </p:txBody>
      </p:sp>
      <p:sp>
        <p:nvSpPr>
          <p:cNvPr id="3" name="Title 2"/>
          <p:cNvSpPr>
            <a:spLocks noGrp="1"/>
          </p:cNvSpPr>
          <p:nvPr>
            <p:ph type="title"/>
          </p:nvPr>
        </p:nvSpPr>
        <p:spPr/>
        <p:txBody>
          <a:bodyPr/>
          <a:lstStyle/>
          <a:p>
            <a:r>
              <a:rPr lang="en-US" dirty="0" err="1"/>
              <a:t>Modèle</a:t>
            </a:r>
            <a:r>
              <a:rPr lang="en-US" dirty="0"/>
              <a:t> </a:t>
            </a:r>
            <a:r>
              <a:rPr lang="en-US" dirty="0" err="1"/>
              <a:t>Banque</a:t>
            </a:r>
            <a:r>
              <a:rPr lang="en-US" dirty="0"/>
              <a:t> Carrefour</a:t>
            </a:r>
          </a:p>
        </p:txBody>
      </p:sp>
      <p:sp>
        <p:nvSpPr>
          <p:cNvPr id="8" name="Rectangle: Rounded Corners 7">
            <a:extLst>
              <a:ext uri="{FF2B5EF4-FFF2-40B4-BE49-F238E27FC236}">
                <a16:creationId xmlns:a16="http://schemas.microsoft.com/office/drawing/2014/main" id="{ABF7F0C6-3D5E-4AB3-A556-E2569002ABDF}"/>
              </a:ext>
            </a:extLst>
          </p:cNvPr>
          <p:cNvSpPr/>
          <p:nvPr/>
        </p:nvSpPr>
        <p:spPr>
          <a:xfrm>
            <a:off x="6501595" y="1695196"/>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Content Placeholder 3"/>
          <p:cNvSpPr>
            <a:spLocks noGrp="1"/>
          </p:cNvSpPr>
          <p:nvPr>
            <p:ph sz="half" idx="10"/>
          </p:nvPr>
        </p:nvSpPr>
        <p:spPr>
          <a:xfrm>
            <a:off x="6310716" y="1834585"/>
            <a:ext cx="5181600" cy="4351338"/>
          </a:xfrm>
        </p:spPr>
        <p:txBody>
          <a:bodyPr>
            <a:normAutofit lnSpcReduction="10000"/>
          </a:bodyPr>
          <a:lstStyle/>
          <a:p>
            <a:pPr marL="0" indent="0" algn="ctr">
              <a:buNone/>
            </a:pPr>
            <a:r>
              <a:rPr lang="en-US" b="1" dirty="0" err="1"/>
              <a:t>exécution</a:t>
            </a:r>
            <a:r>
              <a:rPr lang="en-US" b="1" dirty="0"/>
              <a:t> </a:t>
            </a:r>
            <a:r>
              <a:rPr lang="en-US" b="1" dirty="0" err="1"/>
              <a:t>efficace</a:t>
            </a:r>
            <a:r>
              <a:rPr lang="en-US" b="1" dirty="0"/>
              <a:t> de la </a:t>
            </a:r>
            <a:r>
              <a:rPr lang="en-US" b="1" dirty="0" err="1"/>
              <a:t>politique</a:t>
            </a:r>
            <a:endParaRPr lang="en-US" b="1" dirty="0"/>
          </a:p>
          <a:p>
            <a:pPr lvl="1"/>
            <a:endParaRPr lang="fr-FR" sz="800" dirty="0"/>
          </a:p>
          <a:p>
            <a:pPr lvl="1"/>
            <a:r>
              <a:rPr lang="fr-FR" dirty="0"/>
              <a:t>excellence opérationnelle</a:t>
            </a:r>
          </a:p>
          <a:p>
            <a:pPr lvl="1"/>
            <a:r>
              <a:rPr lang="fr-FR" dirty="0"/>
              <a:t>gestion et protection des données</a:t>
            </a:r>
          </a:p>
          <a:p>
            <a:pPr lvl="2"/>
            <a:r>
              <a:rPr lang="fr-FR" dirty="0"/>
              <a:t>collecte unique et validation</a:t>
            </a:r>
          </a:p>
          <a:p>
            <a:pPr lvl="2"/>
            <a:r>
              <a:rPr lang="fr-FR" dirty="0"/>
              <a:t>correctes et disponibles à temps</a:t>
            </a:r>
          </a:p>
          <a:p>
            <a:pPr lvl="2"/>
            <a:r>
              <a:rPr lang="fr-FR" dirty="0"/>
              <a:t>réutilisables et partagées</a:t>
            </a:r>
          </a:p>
          <a:p>
            <a:pPr lvl="1"/>
            <a:r>
              <a:rPr lang="fr-FR" dirty="0"/>
              <a:t>processus</a:t>
            </a:r>
          </a:p>
          <a:p>
            <a:pPr lvl="2"/>
            <a:r>
              <a:rPr lang="fr-FR" dirty="0"/>
              <a:t>déterminé par les évènements</a:t>
            </a:r>
          </a:p>
          <a:p>
            <a:pPr lvl="2"/>
            <a:r>
              <a:rPr lang="fr-FR" dirty="0"/>
              <a:t>chaînes de processus </a:t>
            </a:r>
          </a:p>
          <a:p>
            <a:pPr lvl="2"/>
            <a:r>
              <a:rPr lang="fr-FR" dirty="0"/>
              <a:t>répartition des tâches entre acteurs en fonction des compétences</a:t>
            </a:r>
          </a:p>
          <a:p>
            <a:pPr lvl="1"/>
            <a:r>
              <a:rPr lang="fr-FR" dirty="0"/>
              <a:t>architecture</a:t>
            </a:r>
          </a:p>
          <a:p>
            <a:pPr lvl="2"/>
            <a:r>
              <a:rPr lang="fr-FR" dirty="0"/>
              <a:t>Architecture Orientée Service</a:t>
            </a:r>
          </a:p>
          <a:p>
            <a:pPr lvl="2"/>
            <a:r>
              <a:rPr lang="fr-FR" dirty="0"/>
              <a:t>modularité et encapsulation</a:t>
            </a:r>
          </a:p>
          <a:p>
            <a:pPr lvl="2"/>
            <a:r>
              <a:rPr lang="fr-FR" dirty="0"/>
              <a:t>synergies via technologies cloud et container</a:t>
            </a:r>
          </a:p>
          <a:p>
            <a:pPr lvl="2"/>
            <a:endParaRPr lang="fr-FR" dirty="0"/>
          </a:p>
          <a:p>
            <a:pPr lvl="2"/>
            <a:endParaRPr lang="en-US" dirty="0"/>
          </a:p>
        </p:txBody>
      </p:sp>
    </p:spTree>
    <p:extLst>
      <p:ext uri="{BB962C8B-B14F-4D97-AF65-F5344CB8AC3E}">
        <p14:creationId xmlns:p14="http://schemas.microsoft.com/office/powerpoint/2010/main" val="175660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5438" y="2643145"/>
              <a:ext cx="8459099" cy="707886"/>
            </a:xfrm>
            <a:prstGeom prst="rect">
              <a:avLst/>
            </a:prstGeom>
            <a:noFill/>
          </p:spPr>
          <p:txBody>
            <a:bodyPr wrap="square" rtlCol="0">
              <a:spAutoFit/>
            </a:bodyPr>
            <a:lstStyle/>
            <a:p>
              <a:pPr lvl="0"/>
              <a:r>
                <a:rPr lang="fr-FR" altLang="en-US" sz="4000" b="1" dirty="0">
                  <a:solidFill>
                    <a:prstClr val="white"/>
                  </a:solidFill>
                  <a:latin typeface="Microsoft JhengHei Light" panose="020B0304030504040204" pitchFamily="34" charset="-120"/>
                  <a:ea typeface="Microsoft JhengHei Light" panose="020B0304030504040204" pitchFamily="34" charset="-120"/>
                </a:rPr>
                <a:t>3. Application dans le secteur social</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de </a:t>
            </a:r>
            <a:r>
              <a:rPr lang="en-US" dirty="0" err="1"/>
              <a:t>l’exposé</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fr-FR" dirty="0"/>
              <a:t>secteur social : parties concernées, attentes</a:t>
            </a:r>
          </a:p>
          <a:p>
            <a:pPr marL="514350" indent="-514350">
              <a:buFont typeface="+mj-lt"/>
              <a:buAutoNum type="arabicPeriod"/>
            </a:pPr>
            <a:r>
              <a:rPr lang="fr-FR" dirty="0"/>
              <a:t>modèle Banque Carrefour : principes, intégrateur de services</a:t>
            </a:r>
          </a:p>
          <a:p>
            <a:pPr marL="514350" indent="-514350">
              <a:buFont typeface="+mj-lt"/>
              <a:buAutoNum type="arabicPeriod"/>
            </a:pPr>
            <a:r>
              <a:rPr lang="fr-FR" dirty="0"/>
              <a:t>application dans secteur social : Banque Carrefour de la sécurité sociale (BCSS)</a:t>
            </a:r>
          </a:p>
          <a:p>
            <a:pPr marL="514350" indent="-514350">
              <a:buFont typeface="+mj-lt"/>
              <a:buAutoNum type="arabicPeriod"/>
            </a:pPr>
            <a:r>
              <a:rPr lang="fr-FR" dirty="0"/>
              <a:t>défis</a:t>
            </a:r>
          </a:p>
          <a:p>
            <a:pPr marL="514350" indent="-514350">
              <a:buFont typeface="+mj-lt"/>
              <a:buAutoNum type="arabicPeriod"/>
            </a:pPr>
            <a:r>
              <a:rPr lang="fr-FR" dirty="0"/>
              <a:t>Europe</a:t>
            </a:r>
          </a:p>
          <a:p>
            <a:pPr marL="514350" indent="-514350">
              <a:buFont typeface="+mj-lt"/>
              <a:buAutoNum type="arabicPeriod"/>
            </a:pPr>
            <a:r>
              <a:rPr lang="fr-FR" dirty="0"/>
              <a:t>quelques projets</a:t>
            </a:r>
          </a:p>
          <a:p>
            <a:pPr marL="514350" indent="-514350">
              <a:buFont typeface="+mj-lt"/>
              <a:buAutoNum type="arabicPeriod"/>
            </a:pPr>
            <a:r>
              <a:rPr lang="fr-FR" dirty="0"/>
              <a:t>conclusion : avantages engrangés, facteurs critiques de succès</a:t>
            </a:r>
          </a:p>
          <a:p>
            <a:pPr marL="0" indent="0">
              <a:buNone/>
            </a:pPr>
            <a:endParaRPr lang="en-US" dirty="0"/>
          </a:p>
        </p:txBody>
      </p:sp>
    </p:spTree>
    <p:extLst>
      <p:ext uri="{BB962C8B-B14F-4D97-AF65-F5344CB8AC3E}">
        <p14:creationId xmlns:p14="http://schemas.microsoft.com/office/powerpoint/2010/main" val="4106653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fr-BE" altLang="en-US" sz="2000" dirty="0"/>
              <a:t>créée auprès du SPF sécurité sociale </a:t>
            </a:r>
          </a:p>
          <a:p>
            <a:pPr lvl="1" algn="just"/>
            <a:r>
              <a:rPr lang="fr-BE" altLang="en-US" sz="1800" dirty="0"/>
              <a:t>loi du 15 janvier 1990</a:t>
            </a:r>
          </a:p>
          <a:p>
            <a:pPr algn="just"/>
            <a:r>
              <a:rPr lang="fr-BE" altLang="en-US" sz="2000" dirty="0"/>
              <a:t>gestion paritaire </a:t>
            </a:r>
          </a:p>
          <a:p>
            <a:pPr lvl="1" algn="just"/>
            <a:r>
              <a:rPr lang="fr-BE" altLang="en-US" sz="1800" dirty="0"/>
              <a:t>loi du 25 avril 1963 sur la gestion des organismes d'intérêt public de sécurité sociale et de prévoyance sociale </a:t>
            </a:r>
          </a:p>
          <a:p>
            <a:pPr lvl="1" algn="just"/>
            <a:r>
              <a:rPr lang="fr-BE" altLang="en-US" sz="1800" dirty="0"/>
              <a:t>comité de gestion composé notamment de représentants des travailleurs, des employeurs et des indépendants</a:t>
            </a:r>
          </a:p>
          <a:p>
            <a:pPr algn="just"/>
            <a:r>
              <a:rPr lang="fr-BE" altLang="en-US" sz="2000" dirty="0"/>
              <a:t>certaine autonomie </a:t>
            </a:r>
          </a:p>
          <a:p>
            <a:pPr lvl="1" algn="just"/>
            <a:r>
              <a:rPr lang="fr-BE" altLang="en-US" sz="1800" dirty="0"/>
              <a:t>arrêté royal du 3 avril 1997 portant des mesures en vue de la responsabilisation des institutions publiques de sécurité sociale</a:t>
            </a:r>
          </a:p>
          <a:p>
            <a:pPr lvl="1" algn="just"/>
            <a:r>
              <a:rPr lang="fr-BE" altLang="en-US" sz="1800" dirty="0"/>
              <a:t>technique du contrat d’administration</a:t>
            </a:r>
          </a:p>
          <a:p>
            <a:pPr lvl="2" algn="just"/>
            <a:r>
              <a:rPr lang="fr-BE" altLang="en-US" dirty="0"/>
              <a:t>contrat entre l’Etat et la BCSS</a:t>
            </a:r>
          </a:p>
          <a:p>
            <a:pPr lvl="2" algn="just"/>
            <a:r>
              <a:rPr lang="fr-BE" altLang="en-US" dirty="0"/>
              <a:t>contient les règles et conditions spécifiques dans lesquelles la BCSS remplit ses missions</a:t>
            </a:r>
          </a:p>
          <a:p>
            <a:pPr lvl="2" algn="just"/>
            <a:r>
              <a:rPr lang="fr-BE" altLang="en-US" dirty="0"/>
              <a:t>BCSS est une ‘institution publique de sécurité sociale’ (IPSS)</a:t>
            </a:r>
          </a:p>
          <a:p>
            <a:pPr lvl="2" algn="just"/>
            <a:endParaRPr lang="fr-BE" altLang="en-US" sz="1800" dirty="0"/>
          </a:p>
          <a:p>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p:txBody>
          <a:bodyPr/>
          <a:lstStyle/>
          <a:p>
            <a:r>
              <a:rPr lang="fr-FR" dirty="0"/>
              <a:t>b</a:t>
            </a:r>
            <a:r>
              <a:rPr lang="fr-FR" sz="2000" dirty="0"/>
              <a:t>ut</a:t>
            </a:r>
          </a:p>
          <a:p>
            <a:pPr lvl="1"/>
            <a:r>
              <a:rPr lang="fr-FR" dirty="0"/>
              <a:t>agir comme moteur et coordinateur de l’</a:t>
            </a:r>
            <a:r>
              <a:rPr lang="fr-FR" dirty="0" err="1"/>
              <a:t>eGovernment</a:t>
            </a:r>
            <a:r>
              <a:rPr lang="fr-FR" dirty="0"/>
              <a:t>  dans le secteur social</a:t>
            </a:r>
          </a:p>
          <a:p>
            <a:pPr lvl="1"/>
            <a:r>
              <a:rPr lang="fr-FR" dirty="0"/>
              <a:t>rassembler et faire collaborer les acteurs du terrain pour améliorer la qualité, l’efficacité, l’efficience et la performance du secteur social</a:t>
            </a:r>
          </a:p>
          <a:p>
            <a:pPr lvl="1"/>
            <a:r>
              <a:rPr lang="fr-FR" dirty="0"/>
              <a:t>travailler sans relâche à la réforme des processus et des relations entre les 3.000 instances actives dans le secteur social (entités fédérales, fédérées et locales) et entre ces instances, les corps intermédiaires, et les citoyens et entreprises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BE"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innovation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capacité à anticiper les grands défis et à y apporter des réponses innovantes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pionnier pour légiférer sur les nouvelles technologies et pour implémenter de nouveaux projets qui font appel à ces nouvelles technologies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plate-forme informatique complètement orientée services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G-cloud</a:t>
            </a:r>
          </a:p>
          <a:p>
            <a:pPr marL="0" indent="0">
              <a:buNone/>
            </a:pPr>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a:t>Banque Carrefour de la sécurité sociale / résultats</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354141"/>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un réseau entre 3.000 acteurs du secteur social avec des services de base</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35672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&gt; 1,8</a:t>
            </a:r>
            <a:r>
              <a:rPr lang="en-BE" altLang="en-US" dirty="0">
                <a:solidFill>
                  <a:schemeClr val="tx1"/>
                </a:solidFill>
              </a:rPr>
              <a:t>45</a:t>
            </a:r>
            <a:r>
              <a:rPr lang="fr-BE" altLang="en-US" dirty="0">
                <a:solidFill>
                  <a:schemeClr val="tx1"/>
                </a:solidFill>
              </a:rPr>
              <a:t> milliard de messages échangés entre les acteurs du secteur en 202</a:t>
            </a:r>
            <a:r>
              <a:rPr lang="en-BE" altLang="en-US" dirty="0">
                <a:solidFill>
                  <a:schemeClr val="tx1"/>
                </a:solidFill>
              </a:rPr>
              <a:t>4</a:t>
            </a:r>
            <a:endParaRPr lang="fr-BE" altLang="en-US" dirty="0">
              <a:solidFill>
                <a:schemeClr val="tx1"/>
              </a:solidFill>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2121001"/>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citoyens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2114410"/>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entreprises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884717"/>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rationalisation, collecte unique  et réutilisation des données</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881926"/>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a:solidFill>
                  <a:schemeClr val="tx1"/>
                </a:solidFill>
              </a:rPr>
              <a:t>automatisation des droits supplémentaires </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710604"/>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220 messages structurés et 120 services web après optimisation des processus et autorisations du Comité de Sécurité de l’Information</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691620"/>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déclaration multifonctionnelle des données salaire et temps de travail des employeurs à l’ensemble de la sécurité sociale, d’application à application</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5001350"/>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suppression de pratiquement tous les échanges d’information papier directs ou indirects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6028714"/>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charges des employeurs diminuées </a:t>
            </a:r>
          </a:p>
          <a:p>
            <a:pPr marL="176213" lvl="1"/>
            <a:r>
              <a:rPr lang="fr-FR" altLang="en-US" dirty="0">
                <a:solidFill>
                  <a:schemeClr val="tx1"/>
                </a:solidFill>
              </a:rPr>
              <a:t>d’1 milliard € pour le secteur social</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6038360"/>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plus efficace contre la fraude</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5001350"/>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 center commun aux IPSS, environnement SOA, services partagés et intégrés, environnement cloud</a:t>
            </a:r>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a:xfrm>
            <a:off x="881064" y="1705346"/>
            <a:ext cx="10515600" cy="4351338"/>
          </a:xfrm>
        </p:spPr>
        <p:txBody>
          <a:bodyPr>
            <a:normAutofit/>
          </a:bodyPr>
          <a:lstStyle/>
          <a:p>
            <a:r>
              <a:rPr lang="fr-BE" dirty="0"/>
              <a:t>r</a:t>
            </a:r>
            <a:r>
              <a:rPr lang="fr-BE" sz="2000" dirty="0"/>
              <a:t>éseau</a:t>
            </a:r>
            <a:r>
              <a:rPr lang="fr-BE" dirty="0"/>
              <a:t> technique</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ONEm</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a:solidFill>
                    <a:srgbClr val="000000"/>
                  </a:solidFill>
                  <a:latin typeface="+mn-lt"/>
                  <a:sym typeface="Arial" charset="0"/>
                </a:rPr>
                <a:t>Utilisateurs</a:t>
              </a: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CIN</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INASTI</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BCSS</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p:txBody>
          <a:bodyPr/>
          <a:lstStyle/>
          <a:p>
            <a:r>
              <a:rPr lang="fr-BE" dirty="0"/>
              <a:t>r</a:t>
            </a:r>
            <a:r>
              <a:rPr lang="fr-BE" sz="2000" dirty="0"/>
              <a:t>éseau fonctionnel</a:t>
            </a:r>
          </a:p>
          <a:p>
            <a:endParaRPr lang="en-US" dirty="0"/>
          </a:p>
        </p:txBody>
      </p:sp>
      <p:grpSp>
        <p:nvGrpSpPr>
          <p:cNvPr id="84" name="Group 83"/>
          <p:cNvGrpSpPr/>
          <p:nvPr/>
        </p:nvGrpSpPr>
        <p:grpSpPr>
          <a:xfrm>
            <a:off x="2503609" y="1404565"/>
            <a:ext cx="7560841" cy="5111750"/>
            <a:chOff x="467544" y="1404565"/>
            <a:chExt cx="7560841" cy="5111750"/>
          </a:xfrm>
        </p:grpSpPr>
        <p:grpSp>
          <p:nvGrpSpPr>
            <p:cNvPr id="85" name="Group 30720"/>
            <p:cNvGrpSpPr>
              <a:grpSpLocks/>
            </p:cNvGrpSpPr>
            <p:nvPr/>
          </p:nvGrpSpPr>
          <p:grpSpPr bwMode="auto">
            <a:xfrm>
              <a:off x="467544" y="1404565"/>
              <a:ext cx="7264400" cy="5111750"/>
              <a:chOff x="387375" y="1114698"/>
              <a:chExt cx="7263209" cy="5111774"/>
            </a:xfrm>
          </p:grpSpPr>
          <p:sp>
            <p:nvSpPr>
              <p:cNvPr id="89" name="Freeform 88"/>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90" name="Freeform 89"/>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INASTI</a:t>
                </a:r>
                <a:endParaRPr lang="en-US" sz="1400" dirty="0"/>
              </a:p>
            </p:txBody>
          </p:sp>
          <p:sp>
            <p:nvSpPr>
              <p:cNvPr id="91" name="Freeform 90"/>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SFP</a:t>
                </a:r>
                <a:endParaRPr lang="en-US" sz="1400" dirty="0"/>
              </a:p>
            </p:txBody>
          </p:sp>
          <p:sp>
            <p:nvSpPr>
              <p:cNvPr id="92" name="Freeform 91"/>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SPP IS</a:t>
                </a:r>
                <a:endParaRPr lang="en-US" sz="1400" dirty="0"/>
              </a:p>
            </p:txBody>
          </p:sp>
          <p:grpSp>
            <p:nvGrpSpPr>
              <p:cNvPr id="93" name="Group 2"/>
              <p:cNvGrpSpPr>
                <a:grpSpLocks/>
              </p:cNvGrpSpPr>
              <p:nvPr/>
            </p:nvGrpSpPr>
            <p:grpSpPr bwMode="auto">
              <a:xfrm>
                <a:off x="2453303" y="2108477"/>
                <a:ext cx="4006277" cy="3363565"/>
                <a:chOff x="2504922" y="2187583"/>
                <a:chExt cx="3596193" cy="3055832"/>
              </a:xfrm>
            </p:grpSpPr>
            <p:sp>
              <p:nvSpPr>
                <p:cNvPr id="103" name="Freeform 102"/>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104" name="Freeform 103"/>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ONVA</a:t>
                  </a:r>
                  <a:endParaRPr lang="en-US" sz="1400" dirty="0"/>
                </a:p>
              </p:txBody>
            </p:sp>
            <p:sp>
              <p:nvSpPr>
                <p:cNvPr id="105" name="Freeform 104"/>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SS</a:t>
                  </a:r>
                  <a:endParaRPr lang="en-US" sz="1400" dirty="0"/>
                </a:p>
              </p:txBody>
            </p:sp>
            <p:sp>
              <p:nvSpPr>
                <p:cNvPr id="106" name="Freeform 105"/>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INAMI</a:t>
                  </a:r>
                  <a:endParaRPr lang="en-US" sz="1400" dirty="0"/>
                </a:p>
              </p:txBody>
            </p:sp>
            <p:sp>
              <p:nvSpPr>
                <p:cNvPr id="107" name="Freeform 106"/>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CIN</a:t>
                  </a:r>
                  <a:endParaRPr lang="en-US" sz="1400" dirty="0"/>
                </a:p>
              </p:txBody>
            </p:sp>
            <p:sp>
              <p:nvSpPr>
                <p:cNvPr id="108" name="Freeform 107"/>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ONEM</a:t>
                  </a:r>
                  <a:endParaRPr lang="en-US" sz="1400" dirty="0"/>
                </a:p>
              </p:txBody>
            </p:sp>
            <p:sp>
              <p:nvSpPr>
                <p:cNvPr id="109" name="Freeform 108"/>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E&amp;TO</a:t>
                  </a:r>
                  <a:endParaRPr lang="en-US" sz="1400" dirty="0"/>
                </a:p>
              </p:txBody>
            </p:sp>
            <p:sp>
              <p:nvSpPr>
                <p:cNvPr id="110" name="Freeform 109"/>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AIS</a:t>
                  </a:r>
                  <a:endParaRPr lang="en-US" sz="1400" dirty="0"/>
                </a:p>
              </p:txBody>
            </p:sp>
          </p:grpSp>
          <p:sp>
            <p:nvSpPr>
              <p:cNvPr id="94" name="Freeform 93"/>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ONSS</a:t>
                </a:r>
                <a:endParaRPr lang="en-US" sz="1400" dirty="0"/>
              </a:p>
            </p:txBody>
          </p:sp>
          <p:pic>
            <p:nvPicPr>
              <p:cNvPr id="95" name="Picture 3" descr="C:\Documents and Settings\a21\Local Settings\Temporary Internet Files\Content.IE5\TKSAXZ7R\MC900438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869160"/>
                <a:ext cx="1630362" cy="135731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75" y="4941168"/>
                <a:ext cx="2384425" cy="115093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14698"/>
                <a:ext cx="1422400" cy="9461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 name="Group 30719"/>
              <p:cNvGrpSpPr>
                <a:grpSpLocks/>
              </p:cNvGrpSpPr>
              <p:nvPr/>
            </p:nvGrpSpPr>
            <p:grpSpPr bwMode="auto">
              <a:xfrm>
                <a:off x="839738" y="1379812"/>
                <a:ext cx="1499942" cy="3134055"/>
                <a:chOff x="134159" y="1079090"/>
                <a:chExt cx="1499942" cy="3134055"/>
              </a:xfrm>
            </p:grpSpPr>
            <p:sp>
              <p:nvSpPr>
                <p:cNvPr id="99" name="Freeform 98"/>
                <p:cNvSpPr>
                  <a:spLocks noChangeAspect="1"/>
                </p:cNvSpPr>
                <p:nvPr/>
              </p:nvSpPr>
              <p:spPr bwMode="auto">
                <a:xfrm>
                  <a:off x="330542" y="3036583"/>
                  <a:ext cx="1205378" cy="117656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Villes </a:t>
                  </a:r>
                  <a:r>
                    <a:rPr lang="fr-BE" sz="1400" dirty="0" err="1">
                      <a:latin typeface="Calibri Light" panose="020F0302020204030204" pitchFamily="34" charset="0"/>
                    </a:rPr>
                    <a:t>communesCPAS</a:t>
                  </a:r>
                  <a:endParaRPr lang="en-US" sz="1400" dirty="0">
                    <a:latin typeface="Calibri Light" panose="020F0302020204030204" pitchFamily="34" charset="0"/>
                  </a:endParaRPr>
                </a:p>
              </p:txBody>
            </p:sp>
            <p:sp>
              <p:nvSpPr>
                <p:cNvPr id="100" name="Freeform 99"/>
                <p:cNvSpPr>
                  <a:spLocks noChangeAspect="1"/>
                </p:cNvSpPr>
                <p:nvPr/>
              </p:nvSpPr>
              <p:spPr bwMode="auto">
                <a:xfrm>
                  <a:off x="423037" y="1079090"/>
                  <a:ext cx="1211064" cy="117951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Entreprises </a:t>
                  </a:r>
                  <a:br>
                    <a:rPr lang="fr-BE" sz="1400" dirty="0">
                      <a:latin typeface="Calibri Light" panose="020F0302020204030204" pitchFamily="34" charset="0"/>
                    </a:rPr>
                  </a:br>
                  <a:r>
                    <a:rPr lang="fr-BE" sz="1400" dirty="0">
                      <a:latin typeface="Calibri Light" panose="020F0302020204030204" pitchFamily="34" charset="0"/>
                    </a:rPr>
                    <a:t>d’intérêt public  </a:t>
                  </a:r>
                </a:p>
              </p:txBody>
            </p:sp>
            <p:sp>
              <p:nvSpPr>
                <p:cNvPr id="101" name="Freeform 100"/>
                <p:cNvSpPr>
                  <a:spLocks noChangeAspect="1"/>
                </p:cNvSpPr>
                <p:nvPr/>
              </p:nvSpPr>
              <p:spPr bwMode="auto">
                <a:xfrm>
                  <a:off x="134159" y="2182407"/>
                  <a:ext cx="909489" cy="88582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grpSp>
        </p:grpSp>
        <p:sp>
          <p:nvSpPr>
            <p:cNvPr id="86" name="Flowchart: Connector 85"/>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30"/>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Freeform 87"/>
            <p:cNvSpPr>
              <a:spLocks noChangeAspect="1"/>
            </p:cNvSpPr>
            <p:nvPr/>
          </p:nvSpPr>
          <p:spPr bwMode="auto">
            <a:xfrm>
              <a:off x="6777533" y="2931017"/>
              <a:ext cx="1250852" cy="1218063"/>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Régions  Communautés</a:t>
              </a:r>
            </a:p>
          </p:txBody>
        </p:sp>
      </p:gr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810.191.749 messages échangés en 2023">
            <a:extLst>
              <a:ext uri="{FF2B5EF4-FFF2-40B4-BE49-F238E27FC236}">
                <a16:creationId xmlns:a16="http://schemas.microsoft.com/office/drawing/2014/main" id="{8BDBEE47-771A-422D-87AE-685B0B960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177" y="920306"/>
            <a:ext cx="9577646" cy="533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9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BE" dirty="0"/>
              <a:t>entre 3.000 acteurs concernés par la protection sociale</a:t>
            </a:r>
            <a:endParaRPr lang="en-US" dirty="0"/>
          </a:p>
          <a:p>
            <a:endParaRPr lang="fr-BE" dirty="0"/>
          </a:p>
          <a:p>
            <a:endParaRPr lang="fr-BE" sz="800" dirty="0"/>
          </a:p>
          <a:p>
            <a:r>
              <a:rPr lang="fr-BE" dirty="0"/>
              <a:t>entre 3.000 acteurs concernés par la protection sociale </a:t>
            </a:r>
          </a:p>
          <a:p>
            <a:pPr marL="265113" indent="-88900">
              <a:buNone/>
            </a:pPr>
            <a:r>
              <a:rPr lang="fr-BE" dirty="0"/>
              <a:t>d’une part et 225.000 employeurs d’autre part</a:t>
            </a:r>
          </a:p>
          <a:p>
            <a:pPr marL="87312" lvl="1" indent="0">
              <a:buNone/>
            </a:pPr>
            <a:endParaRPr lang="fr-BE" sz="1200" dirty="0">
              <a:sym typeface="Arial" charset="0"/>
            </a:endParaRPr>
          </a:p>
          <a:p>
            <a:pPr marL="176213" lvl="1" indent="0">
              <a:buNone/>
            </a:pPr>
            <a:r>
              <a:rPr lang="fr-BE" dirty="0">
                <a:sym typeface="Wingdings" panose="05000000000000000000" pitchFamily="2" charset="2"/>
              </a:rPr>
              <a:t> </a:t>
            </a:r>
            <a:r>
              <a:rPr lang="fr-BE" dirty="0">
                <a:sym typeface="Arial" charset="0"/>
              </a:rPr>
              <a:t>limité à 3 moments et si possible d'application à application</a:t>
            </a:r>
          </a:p>
          <a:p>
            <a:pPr marL="461963" lvl="1" indent="-285750"/>
            <a:r>
              <a:rPr lang="fr-BE" sz="1600" dirty="0">
                <a:sym typeface="Arial" charset="0"/>
              </a:rPr>
              <a:t>la </a:t>
            </a:r>
            <a:r>
              <a:rPr lang="fr-BE" sz="1600" b="1" dirty="0">
                <a:sym typeface="Arial" charset="0"/>
              </a:rPr>
              <a:t>déclaration immédiate d'emploi et de préavis</a:t>
            </a:r>
          </a:p>
          <a:p>
            <a:pPr marL="461963" lvl="1" indent="-285750"/>
            <a:r>
              <a:rPr lang="fr-BE" sz="1600" dirty="0">
                <a:sym typeface="Arial" charset="0"/>
              </a:rPr>
              <a:t>la </a:t>
            </a:r>
            <a:r>
              <a:rPr lang="fr-BE" sz="1600" b="1" dirty="0">
                <a:sym typeface="Arial" charset="0"/>
              </a:rPr>
              <a:t>déclaration trimestrielle relative au salaire et au temps de travail</a:t>
            </a:r>
          </a:p>
          <a:p>
            <a:pPr marL="461963" lvl="1" indent="-285750"/>
            <a:r>
              <a:rPr lang="fr-BE" sz="1600" dirty="0">
                <a:sym typeface="Arial" charset="0"/>
              </a:rPr>
              <a:t>la survenance d'un </a:t>
            </a:r>
            <a:r>
              <a:rPr lang="fr-BE" sz="1600" b="1" dirty="0">
                <a:sym typeface="Arial" charset="0"/>
              </a:rPr>
              <a:t>risque social</a:t>
            </a:r>
            <a:endParaRPr lang="en-US" sz="1600" b="1" dirty="0"/>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635456" cy="4011447"/>
            <a:chOff x="7275870" y="1592939"/>
            <a:chExt cx="4635456"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1" name="Group 10"/>
            <p:cNvGrpSpPr>
              <a:grpSpLocks noChangeAspect="1"/>
            </p:cNvGrpSpPr>
            <p:nvPr/>
          </p:nvGrpSpPr>
          <p:grpSpPr>
            <a:xfrm>
              <a:off x="7810213" y="1904727"/>
              <a:ext cx="4101113" cy="1198459"/>
              <a:chOff x="1048203" y="1396727"/>
              <a:chExt cx="5917926" cy="1729377"/>
            </a:xfrm>
          </p:grpSpPr>
          <p:cxnSp>
            <p:nvCxnSpPr>
              <p:cNvPr id="6" name="Straight Arrow Connector 5"/>
              <p:cNvCxnSpPr/>
              <p:nvPr/>
            </p:nvCxnSpPr>
            <p:spPr>
              <a:xfrm>
                <a:off x="3116606" y="1893527"/>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48203" y="2282274"/>
                <a:ext cx="2227186" cy="843830"/>
              </a:xfrm>
              <a:prstGeom prst="rect">
                <a:avLst/>
              </a:prstGeom>
            </p:spPr>
            <p:txBody>
              <a:bodyPr wrap="none">
                <a:spAutoFit/>
              </a:bodyPr>
              <a:lstStyle/>
              <a:p>
                <a:pPr algn="ctr"/>
                <a:r>
                  <a:rPr lang="fr-BE" sz="1600" dirty="0"/>
                  <a:t>800 formulaires </a:t>
                </a:r>
              </a:p>
              <a:p>
                <a:r>
                  <a:rPr lang="fr-BE" sz="1600" dirty="0"/>
                  <a:t>papier </a:t>
                </a:r>
              </a:p>
            </p:txBody>
          </p:sp>
          <p:sp>
            <p:nvSpPr>
              <p:cNvPr id="8" name="Rectangle 7"/>
              <p:cNvSpPr/>
              <p:nvPr/>
            </p:nvSpPr>
            <p:spPr>
              <a:xfrm>
                <a:off x="4024464" y="2299882"/>
                <a:ext cx="2941665" cy="759448"/>
              </a:xfrm>
              <a:prstGeom prst="rect">
                <a:avLst/>
              </a:prstGeom>
            </p:spPr>
            <p:txBody>
              <a:bodyPr wrap="square">
                <a:spAutoFit/>
              </a:bodyPr>
              <a:lstStyle/>
              <a:p>
                <a:pPr algn="ctr"/>
                <a:r>
                  <a:rPr lang="fr-BE" sz="1600" dirty="0"/>
                  <a:t>220 processus électroniques</a:t>
                </a:r>
              </a:p>
            </p:txBody>
          </p:sp>
          <p:pic>
            <p:nvPicPr>
              <p:cNvPr id="9"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7080"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7" name="Group 16"/>
            <p:cNvGrpSpPr>
              <a:grpSpLocks noChangeAspect="1"/>
            </p:cNvGrpSpPr>
            <p:nvPr/>
          </p:nvGrpSpPr>
          <p:grpSpPr>
            <a:xfrm>
              <a:off x="7785928" y="4047774"/>
              <a:ext cx="3986361" cy="1206200"/>
              <a:chOff x="1114977" y="3642388"/>
              <a:chExt cx="5523756" cy="1671389"/>
            </a:xfrm>
          </p:grpSpPr>
          <p:pic>
            <p:nvPicPr>
              <p:cNvPr id="12"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14977" y="4503475"/>
                <a:ext cx="1994303" cy="810302"/>
              </a:xfrm>
              <a:prstGeom prst="rect">
                <a:avLst/>
              </a:prstGeom>
            </p:spPr>
            <p:txBody>
              <a:bodyPr wrap="none">
                <a:spAutoFit/>
              </a:bodyPr>
              <a:lstStyle/>
              <a:p>
                <a:pPr algn="ctr"/>
                <a:r>
                  <a:rPr lang="fr-BE" sz="1600" dirty="0"/>
                  <a:t>80 formulaires </a:t>
                </a:r>
              </a:p>
              <a:p>
                <a:r>
                  <a:rPr lang="fr-BE" sz="1600" dirty="0"/>
                  <a:t>papier </a:t>
                </a:r>
              </a:p>
            </p:txBody>
          </p:sp>
          <p:sp>
            <p:nvSpPr>
              <p:cNvPr id="16" name="Rectangle 15"/>
              <p:cNvSpPr/>
              <p:nvPr/>
            </p:nvSpPr>
            <p:spPr>
              <a:xfrm>
                <a:off x="3875032" y="4515250"/>
                <a:ext cx="2763701" cy="729271"/>
              </a:xfrm>
              <a:prstGeom prst="rect">
                <a:avLst/>
              </a:prstGeom>
            </p:spPr>
            <p:txBody>
              <a:bodyPr wrap="square">
                <a:spAutoFit/>
              </a:bodyPr>
              <a:lstStyle/>
              <a:p>
                <a:pPr algn="ctr"/>
                <a:r>
                  <a:rPr lang="fr-BE" sz="1600" dirty="0"/>
                  <a:t>30 processus électroniques</a:t>
                </a:r>
              </a:p>
            </p:txBody>
          </p:sp>
        </p:grpSp>
      </p:gr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FR" dirty="0"/>
              <a:t>messages électroniques en moyenne réduits à </a:t>
            </a:r>
            <a:br>
              <a:rPr lang="fr-FR" dirty="0"/>
            </a:br>
            <a:r>
              <a:rPr lang="fr-FR" dirty="0"/>
              <a:t>1/3 des rubriques des formulaires papier</a:t>
            </a:r>
          </a:p>
          <a:p>
            <a:endParaRPr lang="fr-BE" dirty="0"/>
          </a:p>
          <a:p>
            <a:endParaRPr lang="fr-BE" dirty="0"/>
          </a:p>
          <a:p>
            <a:endParaRPr lang="fr-BE" sz="800" dirty="0"/>
          </a:p>
          <a:p>
            <a:r>
              <a:rPr lang="fr-FR" dirty="0"/>
              <a:t>Bureau du plan : les charges pour les entreprises </a:t>
            </a:r>
            <a:br>
              <a:rPr lang="fr-FR" dirty="0"/>
            </a:br>
            <a:r>
              <a:rPr lang="fr-FR" dirty="0"/>
              <a:t>sur le plan des formalités administratives </a:t>
            </a:r>
            <a:br>
              <a:rPr lang="fr-FR" dirty="0"/>
            </a:br>
            <a:r>
              <a:rPr lang="fr-FR" dirty="0"/>
              <a:t>dans le secteur social ont diminué </a:t>
            </a:r>
            <a:br>
              <a:rPr lang="fr-FR" dirty="0"/>
            </a:br>
            <a:r>
              <a:rPr lang="fr-FR" dirty="0"/>
              <a:t>de &gt; 1 milliard € par an</a:t>
            </a:r>
          </a:p>
          <a:p>
            <a:pPr marL="87312" lvl="1" indent="0">
              <a:buNone/>
            </a:pPr>
            <a:endParaRPr lang="fr-BE" sz="1200" dirty="0">
              <a:sym typeface="Arial" charset="0"/>
            </a:endParaRPr>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597037" cy="4011447"/>
            <a:chOff x="7275870" y="1592939"/>
            <a:chExt cx="4597037"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1" name="Group 20">
            <a:extLst>
              <a:ext uri="{FF2B5EF4-FFF2-40B4-BE49-F238E27FC236}">
                <a16:creationId xmlns:a16="http://schemas.microsoft.com/office/drawing/2014/main" id="{BDBE670F-F94C-4F92-BE09-562783146438}"/>
              </a:ext>
            </a:extLst>
          </p:cNvPr>
          <p:cNvGrpSpPr>
            <a:grpSpLocks noChangeAspect="1"/>
          </p:cNvGrpSpPr>
          <p:nvPr/>
        </p:nvGrpSpPr>
        <p:grpSpPr>
          <a:xfrm>
            <a:off x="8005351" y="2107235"/>
            <a:ext cx="3226405" cy="909540"/>
            <a:chOff x="1732600" y="1836440"/>
            <a:chExt cx="3584895" cy="1010600"/>
          </a:xfrm>
        </p:grpSpPr>
        <p:pic>
          <p:nvPicPr>
            <p:cNvPr id="22" name="Picture 13" descr="Related image">
              <a:hlinkClick r:id="rId2"/>
              <a:extLst>
                <a:ext uri="{FF2B5EF4-FFF2-40B4-BE49-F238E27FC236}">
                  <a16:creationId xmlns:a16="http://schemas.microsoft.com/office/drawing/2014/main" id="{F1814180-8F72-4DEA-8F0D-995330609F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Related image">
              <a:hlinkClick r:id="rId2"/>
              <a:extLst>
                <a:ext uri="{FF2B5EF4-FFF2-40B4-BE49-F238E27FC236}">
                  <a16:creationId xmlns:a16="http://schemas.microsoft.com/office/drawing/2014/main" id="{08A9EF42-478E-4E6B-BF22-AD5B90C47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Related image">
              <a:hlinkClick r:id="rId2"/>
              <a:extLst>
                <a:ext uri="{FF2B5EF4-FFF2-40B4-BE49-F238E27FC236}">
                  <a16:creationId xmlns:a16="http://schemas.microsoft.com/office/drawing/2014/main" id="{9F39350C-BBA2-4C67-8078-1A2F5DF047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Related image">
              <a:hlinkClick r:id="rId2"/>
              <a:extLst>
                <a:ext uri="{FF2B5EF4-FFF2-40B4-BE49-F238E27FC236}">
                  <a16:creationId xmlns:a16="http://schemas.microsoft.com/office/drawing/2014/main" id="{4ABB4972-EF1F-45AD-A87C-453F9EACB7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28996964-8E33-43C6-B9B1-A7E14F8D2070}"/>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1057A6D-BF31-4E86-8970-27C2E94B4FD9}"/>
              </a:ext>
            </a:extLst>
          </p:cNvPr>
          <p:cNvGrpSpPr>
            <a:grpSpLocks noChangeAspect="1"/>
          </p:cNvGrpSpPr>
          <p:nvPr/>
        </p:nvGrpSpPr>
        <p:grpSpPr>
          <a:xfrm>
            <a:off x="8691818" y="4258641"/>
            <a:ext cx="1979629" cy="766885"/>
            <a:chOff x="4986776" y="5085185"/>
            <a:chExt cx="1979629" cy="766885"/>
          </a:xfrm>
        </p:grpSpPr>
        <p:grpSp>
          <p:nvGrpSpPr>
            <p:cNvPr id="28" name="Group 27">
              <a:extLst>
                <a:ext uri="{FF2B5EF4-FFF2-40B4-BE49-F238E27FC236}">
                  <a16:creationId xmlns:a16="http://schemas.microsoft.com/office/drawing/2014/main" id="{5038B44A-989C-432F-8B30-37C1F923F305}"/>
                </a:ext>
              </a:extLst>
            </p:cNvPr>
            <p:cNvGrpSpPr>
              <a:grpSpLocks noChangeAspect="1"/>
            </p:cNvGrpSpPr>
            <p:nvPr/>
          </p:nvGrpSpPr>
          <p:grpSpPr>
            <a:xfrm>
              <a:off x="5298157" y="5085185"/>
              <a:ext cx="1147021" cy="766885"/>
              <a:chOff x="1619672" y="5061460"/>
              <a:chExt cx="1296144" cy="866587"/>
            </a:xfrm>
          </p:grpSpPr>
          <p:cxnSp>
            <p:nvCxnSpPr>
              <p:cNvPr id="30" name="Straight Connector 29">
                <a:extLst>
                  <a:ext uri="{FF2B5EF4-FFF2-40B4-BE49-F238E27FC236}">
                    <a16:creationId xmlns:a16="http://schemas.microsoft.com/office/drawing/2014/main" id="{6778EB74-0F0B-4597-AEFC-9E9022F6D4E5}"/>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6E74532D-BA61-426D-8D66-DCE5DA5E03B6}"/>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29" name="TextBox 28">
              <a:extLst>
                <a:ext uri="{FF2B5EF4-FFF2-40B4-BE49-F238E27FC236}">
                  <a16:creationId xmlns:a16="http://schemas.microsoft.com/office/drawing/2014/main" id="{EC7B5E35-4672-41F9-96F9-450CBF5E35F9}"/>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spTree>
    <p:extLst>
      <p:ext uri="{BB962C8B-B14F-4D97-AF65-F5344CB8AC3E}">
        <p14:creationId xmlns:p14="http://schemas.microsoft.com/office/powerpoint/2010/main" val="286459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A47F78-115C-47A5-9C16-E5B3AD8AD87D}"/>
              </a:ext>
            </a:extLst>
          </p:cNvPr>
          <p:cNvSpPr/>
          <p:nvPr/>
        </p:nvSpPr>
        <p:spPr>
          <a:xfrm>
            <a:off x="1032387" y="6737826"/>
            <a:ext cx="10102645" cy="1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0C47492A-B7D7-40AF-B87B-ACBB322345F2}"/>
              </a:ext>
            </a:extLst>
          </p:cNvPr>
          <p:cNvSpPr/>
          <p:nvPr/>
        </p:nvSpPr>
        <p:spPr>
          <a:xfrm>
            <a:off x="1047135" y="4045823"/>
            <a:ext cx="10087897" cy="2809990"/>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Rounded Corners 20">
            <a:extLst>
              <a:ext uri="{FF2B5EF4-FFF2-40B4-BE49-F238E27FC236}">
                <a16:creationId xmlns:a16="http://schemas.microsoft.com/office/drawing/2014/main" id="{EDCC25C5-736E-4034-AFB1-349D8CCF9E6A}"/>
              </a:ext>
            </a:extLst>
          </p:cNvPr>
          <p:cNvSpPr/>
          <p:nvPr/>
        </p:nvSpPr>
        <p:spPr>
          <a:xfrm>
            <a:off x="1770604" y="4239969"/>
            <a:ext cx="8680290" cy="23513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11" name="Group 10">
            <a:extLst>
              <a:ext uri="{FF2B5EF4-FFF2-40B4-BE49-F238E27FC236}">
                <a16:creationId xmlns:a16="http://schemas.microsoft.com/office/drawing/2014/main" id="{8AAB84AF-6ED5-41A4-BE73-04C038DB86BE}"/>
              </a:ext>
            </a:extLst>
          </p:cNvPr>
          <p:cNvGrpSpPr/>
          <p:nvPr/>
        </p:nvGrpSpPr>
        <p:grpSpPr>
          <a:xfrm>
            <a:off x="2658866" y="4639311"/>
            <a:ext cx="6745006" cy="1102911"/>
            <a:chOff x="2658866" y="4639311"/>
            <a:chExt cx="6745006" cy="1102911"/>
          </a:xfrm>
        </p:grpSpPr>
        <p:sp>
          <p:nvSpPr>
            <p:cNvPr id="15" name="Flowchart: Connector 14">
              <a:extLst>
                <a:ext uri="{FF2B5EF4-FFF2-40B4-BE49-F238E27FC236}">
                  <a16:creationId xmlns:a16="http://schemas.microsoft.com/office/drawing/2014/main" id="{CB9D42C3-8A63-4950-99E7-016AFFEA6BF0}"/>
                </a:ext>
              </a:extLst>
            </p:cNvPr>
            <p:cNvSpPr>
              <a:spLocks noChangeAspect="1"/>
            </p:cNvSpPr>
            <p:nvPr/>
          </p:nvSpPr>
          <p:spPr>
            <a:xfrm>
              <a:off x="2658866" y="463931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a:t>
              </a:r>
              <a:r>
                <a:rPr lang="en-BE" sz="1400" dirty="0"/>
                <a:t>6</a:t>
              </a:r>
              <a:r>
                <a:rPr lang="en-US" sz="1400" dirty="0"/>
                <a:t>9 %</a:t>
              </a:r>
            </a:p>
          </p:txBody>
        </p:sp>
        <p:sp>
          <p:nvSpPr>
            <p:cNvPr id="16" name="Flowchart: Connector 15">
              <a:extLst>
                <a:ext uri="{FF2B5EF4-FFF2-40B4-BE49-F238E27FC236}">
                  <a16:creationId xmlns:a16="http://schemas.microsoft.com/office/drawing/2014/main" id="{4185DA55-7888-4137-8D69-A5461D489609}"/>
                </a:ext>
              </a:extLst>
            </p:cNvPr>
            <p:cNvSpPr>
              <a:spLocks noChangeAspect="1"/>
            </p:cNvSpPr>
            <p:nvPr/>
          </p:nvSpPr>
          <p:spPr>
            <a:xfrm>
              <a:off x="5505311" y="4644225"/>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99,9</a:t>
              </a:r>
              <a:r>
                <a:rPr lang="en-BE" sz="1400" dirty="0"/>
                <a:t>4</a:t>
              </a:r>
              <a:r>
                <a:rPr lang="en-US" sz="1400" dirty="0"/>
                <a:t> %</a:t>
              </a:r>
            </a:p>
          </p:txBody>
        </p:sp>
        <p:sp>
          <p:nvSpPr>
            <p:cNvPr id="17" name="Flowchart: Connector 16">
              <a:extLst>
                <a:ext uri="{FF2B5EF4-FFF2-40B4-BE49-F238E27FC236}">
                  <a16:creationId xmlns:a16="http://schemas.microsoft.com/office/drawing/2014/main" id="{7BE44B42-3F37-4D39-B7BE-523FCC8BA2A2}"/>
                </a:ext>
              </a:extLst>
            </p:cNvPr>
            <p:cNvSpPr>
              <a:spLocks noChangeAspect="1"/>
            </p:cNvSpPr>
            <p:nvPr/>
          </p:nvSpPr>
          <p:spPr>
            <a:xfrm>
              <a:off x="8263265" y="464914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a:t>
              </a:r>
              <a:r>
                <a:rPr lang="en-BE" sz="1400" dirty="0"/>
                <a:t>74</a:t>
              </a:r>
              <a:r>
                <a:rPr lang="en-US" sz="1400" dirty="0"/>
                <a:t> %</a:t>
              </a:r>
            </a:p>
          </p:txBody>
        </p:sp>
      </p:grpSp>
      <p:sp>
        <p:nvSpPr>
          <p:cNvPr id="4" name="Rectangle 3">
            <a:extLst>
              <a:ext uri="{FF2B5EF4-FFF2-40B4-BE49-F238E27FC236}">
                <a16:creationId xmlns:a16="http://schemas.microsoft.com/office/drawing/2014/main" id="{EB2454DB-2D57-45CE-BFDA-F9FA6D5DB120}"/>
              </a:ext>
            </a:extLst>
          </p:cNvPr>
          <p:cNvSpPr/>
          <p:nvPr/>
        </p:nvSpPr>
        <p:spPr>
          <a:xfrm>
            <a:off x="1032387" y="1214556"/>
            <a:ext cx="10087897" cy="273582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Rounded Corners 4">
            <a:extLst>
              <a:ext uri="{FF2B5EF4-FFF2-40B4-BE49-F238E27FC236}">
                <a16:creationId xmlns:a16="http://schemas.microsoft.com/office/drawing/2014/main" id="{F1ECCF61-C674-4D2D-AB24-146976FB5973}"/>
              </a:ext>
            </a:extLst>
          </p:cNvPr>
          <p:cNvSpPr/>
          <p:nvPr/>
        </p:nvSpPr>
        <p:spPr>
          <a:xfrm>
            <a:off x="1755855" y="1524117"/>
            <a:ext cx="8680290" cy="22121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p:txBody>
          <a:bodyPr/>
          <a:lstStyle/>
          <a:p>
            <a:r>
              <a:rPr lang="en-US" dirty="0" err="1"/>
              <a:t>Disponibilités</a:t>
            </a:r>
            <a:r>
              <a:rPr lang="en-US" dirty="0"/>
              <a:t> et </a:t>
            </a:r>
            <a:r>
              <a:rPr lang="en-US" dirty="0" err="1"/>
              <a:t>traitement</a:t>
            </a:r>
            <a:r>
              <a:rPr lang="en-US" dirty="0"/>
              <a:t> </a:t>
            </a:r>
          </a:p>
        </p:txBody>
      </p:sp>
      <p:sp>
        <p:nvSpPr>
          <p:cNvPr id="3" name="Content Placeholder 2"/>
          <p:cNvSpPr>
            <a:spLocks noGrp="1"/>
          </p:cNvSpPr>
          <p:nvPr>
            <p:ph idx="1"/>
          </p:nvPr>
        </p:nvSpPr>
        <p:spPr/>
        <p:txBody>
          <a:bodyPr/>
          <a:lstStyle/>
          <a:p>
            <a:pPr marL="0" indent="0" algn="ctr">
              <a:buNone/>
            </a:pPr>
            <a:r>
              <a:rPr lang="fr-BE" sz="1800" dirty="0"/>
              <a:t>disponibilité des services  (norme: 98%)</a:t>
            </a:r>
            <a:endParaRPr lang="fr-FR" sz="1800" dirty="0"/>
          </a:p>
          <a:p>
            <a:pPr lvl="1"/>
            <a:endParaRPr lang="fr-FR"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marL="0" indent="0" algn="ctr">
              <a:buNone/>
            </a:pPr>
            <a:endParaRPr lang="fr-BE" sz="200" dirty="0"/>
          </a:p>
          <a:p>
            <a:pPr marL="0" indent="0" algn="ctr">
              <a:buNone/>
            </a:pPr>
            <a:r>
              <a:rPr lang="fr-BE" sz="1800" dirty="0"/>
              <a:t>délais de traitement (normes: 99% - 99,5%) </a:t>
            </a:r>
          </a:p>
        </p:txBody>
      </p:sp>
      <p:graphicFrame>
        <p:nvGraphicFramePr>
          <p:cNvPr id="8" name="Table 7">
            <a:extLst>
              <a:ext uri="{FF2B5EF4-FFF2-40B4-BE49-F238E27FC236}">
                <a16:creationId xmlns:a16="http://schemas.microsoft.com/office/drawing/2014/main" id="{21BEE1BE-B3A0-45DE-8121-BB945398DE25}"/>
              </a:ext>
            </a:extLst>
          </p:cNvPr>
          <p:cNvGraphicFramePr>
            <a:graphicFrameLocks noGrp="1"/>
          </p:cNvGraphicFramePr>
          <p:nvPr>
            <p:extLst>
              <p:ext uri="{D42A27DB-BD31-4B8C-83A1-F6EECF244321}">
                <p14:modId xmlns:p14="http://schemas.microsoft.com/office/powerpoint/2010/main" val="3831722886"/>
              </p:ext>
            </p:extLst>
          </p:nvPr>
        </p:nvGraphicFramePr>
        <p:xfrm>
          <a:off x="1755855" y="3078066"/>
          <a:ext cx="8445624" cy="786017"/>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dirty="0">
                          <a:solidFill>
                            <a:schemeClr val="tx1">
                              <a:lumMod val="85000"/>
                              <a:lumOff val="15000"/>
                            </a:schemeClr>
                          </a:solidFill>
                        </a:rPr>
                        <a:t>système informatique BCSS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fr-FR" altLang="en-US" sz="1600" kern="1200" dirty="0">
                          <a:solidFill>
                            <a:schemeClr val="tx1">
                              <a:lumMod val="85000"/>
                              <a:lumOff val="15000"/>
                            </a:schemeClr>
                          </a:solidFill>
                          <a:latin typeface="+mn-lt"/>
                          <a:ea typeface="+mn-ea"/>
                          <a:cs typeface="+mn-cs"/>
                        </a:rPr>
                        <a:t>services du Registre national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a:solidFill>
                            <a:schemeClr val="tx1">
                              <a:lumMod val="85000"/>
                              <a:lumOff val="15000"/>
                            </a:schemeClr>
                          </a:solidFill>
                          <a:latin typeface="+mn-lt"/>
                          <a:ea typeface="+mn-ea"/>
                          <a:cs typeface="+mn-cs"/>
                        </a:rPr>
                        <a:t>services de l’ONSS</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grpSp>
        <p:nvGrpSpPr>
          <p:cNvPr id="22" name="Group 21">
            <a:extLst>
              <a:ext uri="{FF2B5EF4-FFF2-40B4-BE49-F238E27FC236}">
                <a16:creationId xmlns:a16="http://schemas.microsoft.com/office/drawing/2014/main" id="{0AC974F9-FCC9-4DCB-9728-ABB7E6634B02}"/>
              </a:ext>
            </a:extLst>
          </p:cNvPr>
          <p:cNvGrpSpPr/>
          <p:nvPr/>
        </p:nvGrpSpPr>
        <p:grpSpPr>
          <a:xfrm>
            <a:off x="2673615" y="2028848"/>
            <a:ext cx="6745006" cy="1102911"/>
            <a:chOff x="2673615" y="2028848"/>
            <a:chExt cx="6745006" cy="1102911"/>
          </a:xfrm>
        </p:grpSpPr>
        <p:sp>
          <p:nvSpPr>
            <p:cNvPr id="7" name="Flowchart: Connector 6">
              <a:extLst>
                <a:ext uri="{FF2B5EF4-FFF2-40B4-BE49-F238E27FC236}">
                  <a16:creationId xmlns:a16="http://schemas.microsoft.com/office/drawing/2014/main" id="{71F3D0DD-0187-4031-838C-BDFCD18200AF}"/>
                </a:ext>
              </a:extLst>
            </p:cNvPr>
            <p:cNvSpPr>
              <a:spLocks noChangeAspect="1"/>
            </p:cNvSpPr>
            <p:nvPr/>
          </p:nvSpPr>
          <p:spPr>
            <a:xfrm>
              <a:off x="2673615" y="202884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99,99</a:t>
              </a:r>
              <a:r>
                <a:rPr lang="en-US" sz="1400" b="1" dirty="0">
                  <a:latin typeface="+mj-lt"/>
                </a:rPr>
                <a:t> %</a:t>
              </a:r>
            </a:p>
          </p:txBody>
        </p:sp>
        <p:sp>
          <p:nvSpPr>
            <p:cNvPr id="9" name="Flowchart: Connector 8">
              <a:extLst>
                <a:ext uri="{FF2B5EF4-FFF2-40B4-BE49-F238E27FC236}">
                  <a16:creationId xmlns:a16="http://schemas.microsoft.com/office/drawing/2014/main" id="{1200DDE9-3FB2-43D7-94E4-388CD800064D}"/>
                </a:ext>
              </a:extLst>
            </p:cNvPr>
            <p:cNvSpPr>
              <a:spLocks noChangeAspect="1"/>
            </p:cNvSpPr>
            <p:nvPr/>
          </p:nvSpPr>
          <p:spPr>
            <a:xfrm>
              <a:off x="5520060" y="2033762"/>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99,98</a:t>
              </a:r>
              <a:r>
                <a:rPr lang="en-US" sz="1400" dirty="0"/>
                <a:t> %</a:t>
              </a:r>
            </a:p>
          </p:txBody>
        </p:sp>
        <p:sp>
          <p:nvSpPr>
            <p:cNvPr id="10" name="Flowchart: Connector 9">
              <a:extLst>
                <a:ext uri="{FF2B5EF4-FFF2-40B4-BE49-F238E27FC236}">
                  <a16:creationId xmlns:a16="http://schemas.microsoft.com/office/drawing/2014/main" id="{E53A2A7F-4448-4A82-9139-8B76DB5E9D0B}"/>
                </a:ext>
              </a:extLst>
            </p:cNvPr>
            <p:cNvSpPr>
              <a:spLocks noChangeAspect="1"/>
            </p:cNvSpPr>
            <p:nvPr/>
          </p:nvSpPr>
          <p:spPr>
            <a:xfrm>
              <a:off x="8278014" y="203867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a:t>
              </a:r>
              <a:r>
                <a:rPr lang="en-BE" sz="1500" dirty="0"/>
                <a:t>6</a:t>
              </a:r>
              <a:r>
                <a:rPr lang="en-US" sz="1500" dirty="0"/>
                <a:t> </a:t>
              </a:r>
              <a:r>
                <a:rPr lang="en-US" sz="1400" dirty="0"/>
                <a:t>%</a:t>
              </a:r>
            </a:p>
          </p:txBody>
        </p:sp>
      </p:grpSp>
      <p:graphicFrame>
        <p:nvGraphicFramePr>
          <p:cNvPr id="20" name="Table 19">
            <a:extLst>
              <a:ext uri="{FF2B5EF4-FFF2-40B4-BE49-F238E27FC236}">
                <a16:creationId xmlns:a16="http://schemas.microsoft.com/office/drawing/2014/main" id="{C7BEE901-D28A-4EC1-BE59-732D487B280E}"/>
              </a:ext>
            </a:extLst>
          </p:cNvPr>
          <p:cNvGraphicFramePr>
            <a:graphicFrameLocks noGrp="1"/>
          </p:cNvGraphicFramePr>
          <p:nvPr>
            <p:extLst>
              <p:ext uri="{D42A27DB-BD31-4B8C-83A1-F6EECF244321}">
                <p14:modId xmlns:p14="http://schemas.microsoft.com/office/powerpoint/2010/main" val="1163076009"/>
              </p:ext>
            </p:extLst>
          </p:nvPr>
        </p:nvGraphicFramePr>
        <p:xfrm>
          <a:off x="1770604" y="5653591"/>
          <a:ext cx="8445624" cy="822960"/>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en-US" sz="1600" dirty="0" err="1">
                          <a:solidFill>
                            <a:schemeClr val="tx1">
                              <a:lumMod val="85000"/>
                              <a:lumOff val="15000"/>
                            </a:schemeClr>
                          </a:solidFill>
                        </a:rPr>
                        <a:t>délai</a:t>
                      </a:r>
                      <a:r>
                        <a:rPr lang="nl-NL" altLang="en-US" sz="1600" dirty="0">
                          <a:solidFill>
                            <a:schemeClr val="tx1">
                              <a:lumMod val="85000"/>
                              <a:lumOff val="15000"/>
                            </a:schemeClr>
                          </a:solidFill>
                        </a:rPr>
                        <a:t> </a:t>
                      </a:r>
                      <a:r>
                        <a:rPr lang="nl-NL" altLang="en-US" sz="1600" dirty="0" err="1">
                          <a:solidFill>
                            <a:schemeClr val="tx1">
                              <a:lumMod val="85000"/>
                              <a:lumOff val="15000"/>
                            </a:schemeClr>
                          </a:solidFill>
                        </a:rPr>
                        <a:t>maximal</a:t>
                      </a:r>
                      <a:r>
                        <a:rPr lang="nl-NL" altLang="en-US" sz="1600" dirty="0">
                          <a:solidFill>
                            <a:schemeClr val="tx1">
                              <a:lumMod val="85000"/>
                              <a:lumOff val="15000"/>
                            </a:schemeClr>
                          </a:solidFill>
                        </a:rPr>
                        <a:t> de 1 seconde </a:t>
                      </a:r>
                      <a:r>
                        <a:rPr lang="fr-FR" altLang="en-US" sz="1600" dirty="0">
                          <a:solidFill>
                            <a:schemeClr val="tx1">
                              <a:lumMod val="85000"/>
                              <a:lumOff val="15000"/>
                            </a:schemeClr>
                          </a:solidFill>
                        </a:rPr>
                        <a:t>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nl-NL" altLang="en-US" sz="1600" kern="1200" dirty="0" err="1">
                          <a:solidFill>
                            <a:schemeClr val="tx1">
                              <a:lumMod val="85000"/>
                              <a:lumOff val="15000"/>
                            </a:schemeClr>
                          </a:solidFill>
                          <a:latin typeface="+mn-lt"/>
                          <a:ea typeface="+mn-ea"/>
                          <a:cs typeface="+mn-cs"/>
                        </a:rPr>
                        <a:t>délai</a:t>
                      </a:r>
                      <a:r>
                        <a:rPr lang="nl-NL" altLang="en-US" sz="1600" kern="1200" dirty="0">
                          <a:solidFill>
                            <a:schemeClr val="tx1">
                              <a:lumMod val="85000"/>
                              <a:lumOff val="15000"/>
                            </a:schemeClr>
                          </a:solidFill>
                          <a:latin typeface="+mn-lt"/>
                          <a:ea typeface="+mn-ea"/>
                          <a:cs typeface="+mn-cs"/>
                        </a:rPr>
                        <a:t> </a:t>
                      </a:r>
                      <a:r>
                        <a:rPr lang="nl-NL" altLang="en-US" sz="1600" kern="1200" dirty="0" err="1">
                          <a:solidFill>
                            <a:schemeClr val="tx1">
                              <a:lumMod val="85000"/>
                              <a:lumOff val="15000"/>
                            </a:schemeClr>
                          </a:solidFill>
                          <a:latin typeface="+mn-lt"/>
                          <a:ea typeface="+mn-ea"/>
                          <a:cs typeface="+mn-cs"/>
                        </a:rPr>
                        <a:t>maximal</a:t>
                      </a:r>
                      <a:r>
                        <a:rPr lang="nl-NL" altLang="en-US" sz="1600" kern="1200" dirty="0">
                          <a:solidFill>
                            <a:schemeClr val="tx1">
                              <a:lumMod val="85000"/>
                              <a:lumOff val="15000"/>
                            </a:schemeClr>
                          </a:solidFill>
                          <a:latin typeface="+mn-lt"/>
                          <a:ea typeface="+mn-ea"/>
                          <a:cs typeface="+mn-cs"/>
                        </a:rPr>
                        <a:t> de 2 secondes </a:t>
                      </a:r>
                      <a:r>
                        <a:rPr lang="fr-FR" altLang="en-US" sz="1600" kern="1200" dirty="0">
                          <a:solidFill>
                            <a:schemeClr val="tx1">
                              <a:lumMod val="85000"/>
                              <a:lumOff val="15000"/>
                            </a:schemeClr>
                          </a:solidFill>
                          <a:latin typeface="+mn-lt"/>
                          <a:ea typeface="+mn-ea"/>
                          <a:cs typeface="+mn-cs"/>
                        </a:rPr>
                        <a:t>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a:solidFill>
                            <a:schemeClr val="tx1">
                              <a:lumMod val="85000"/>
                              <a:lumOff val="15000"/>
                            </a:schemeClr>
                          </a:solidFill>
                          <a:latin typeface="+mn-lt"/>
                          <a:ea typeface="+mn-ea"/>
                          <a:cs typeface="+mn-cs"/>
                        </a:rPr>
                        <a:t>Services traités en mode batch dans les 4 jours calendrier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2265886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D49760-A749-414F-9CF8-65A08CE17791}"/>
              </a:ext>
            </a:extLst>
          </p:cNvPr>
          <p:cNvSpPr/>
          <p:nvPr/>
        </p:nvSpPr>
        <p:spPr>
          <a:xfrm>
            <a:off x="1072443" y="1473201"/>
            <a:ext cx="9910189" cy="48587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Rounded Corners 14">
            <a:extLst>
              <a:ext uri="{FF2B5EF4-FFF2-40B4-BE49-F238E27FC236}">
                <a16:creationId xmlns:a16="http://schemas.microsoft.com/office/drawing/2014/main" id="{1FE33485-69FB-4D05-8560-580A57411779}"/>
              </a:ext>
            </a:extLst>
          </p:cNvPr>
          <p:cNvSpPr/>
          <p:nvPr/>
        </p:nvSpPr>
        <p:spPr>
          <a:xfrm>
            <a:off x="7619804" y="2186159"/>
            <a:ext cx="2713509"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13">
            <a:extLst>
              <a:ext uri="{FF2B5EF4-FFF2-40B4-BE49-F238E27FC236}">
                <a16:creationId xmlns:a16="http://schemas.microsoft.com/office/drawing/2014/main" id="{8266BA68-EF76-42C8-BB61-9E69EE27AFA1}"/>
              </a:ext>
            </a:extLst>
          </p:cNvPr>
          <p:cNvSpPr/>
          <p:nvPr/>
        </p:nvSpPr>
        <p:spPr>
          <a:xfrm>
            <a:off x="4695309" y="2172929"/>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p:txBody>
          <a:bodyPr/>
          <a:lstStyle/>
          <a:p>
            <a:r>
              <a:rPr lang="fr-BE" dirty="0"/>
              <a:t>Répertoire des références</a:t>
            </a:r>
            <a:endParaRPr lang="en-US" dirty="0"/>
          </a:p>
        </p:txBody>
      </p:sp>
      <p:sp>
        <p:nvSpPr>
          <p:cNvPr id="9" name="Rectangle: Rounded Corners 8">
            <a:extLst>
              <a:ext uri="{FF2B5EF4-FFF2-40B4-BE49-F238E27FC236}">
                <a16:creationId xmlns:a16="http://schemas.microsoft.com/office/drawing/2014/main" id="{F0D62A58-B331-4A2F-AA15-31D74DCC039D}"/>
              </a:ext>
            </a:extLst>
          </p:cNvPr>
          <p:cNvSpPr/>
          <p:nvPr/>
        </p:nvSpPr>
        <p:spPr>
          <a:xfrm>
            <a:off x="1775520" y="2192594"/>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Flowchart: Connector 12"/>
          <p:cNvSpPr/>
          <p:nvPr/>
        </p:nvSpPr>
        <p:spPr>
          <a:xfrm>
            <a:off x="2288887"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t>26,</a:t>
            </a:r>
            <a:r>
              <a:rPr lang="en-BE" sz="3400" dirty="0"/>
              <a:t>8</a:t>
            </a:r>
            <a:r>
              <a:rPr lang="en-US" sz="2600" dirty="0">
                <a:solidFill>
                  <a:schemeClr val="tx1">
                    <a:lumMod val="85000"/>
                    <a:lumOff val="15000"/>
                  </a:schemeClr>
                </a:solidFill>
              </a:rPr>
              <a:t> </a:t>
            </a:r>
            <a:r>
              <a:rPr lang="en-US" sz="2000" dirty="0"/>
              <a:t>millions</a:t>
            </a:r>
          </a:p>
        </p:txBody>
      </p:sp>
      <p:sp>
        <p:nvSpPr>
          <p:cNvPr id="11" name="Flowchart: Connector 10"/>
          <p:cNvSpPr/>
          <p:nvPr/>
        </p:nvSpPr>
        <p:spPr>
          <a:xfrm>
            <a:off x="5233828"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3400" dirty="0"/>
              <a:t>1</a:t>
            </a:r>
            <a:r>
              <a:rPr lang="en-BE" altLang="en-US" sz="3400" dirty="0"/>
              <a:t>5</a:t>
            </a:r>
            <a:r>
              <a:rPr lang="fr-FR" altLang="en-US" sz="3400" dirty="0"/>
              <a:t>,</a:t>
            </a:r>
            <a:r>
              <a:rPr lang="en-BE" altLang="en-US" sz="3400" dirty="0"/>
              <a:t>16</a:t>
            </a:r>
            <a:r>
              <a:rPr lang="fr-FR" altLang="en-US" sz="2000" i="1" dirty="0">
                <a:solidFill>
                  <a:schemeClr val="tx1">
                    <a:lumMod val="85000"/>
                    <a:lumOff val="15000"/>
                  </a:schemeClr>
                </a:solidFill>
              </a:rPr>
              <a:t> </a:t>
            </a:r>
            <a:r>
              <a:rPr lang="fr-FR" altLang="en-US" sz="2000" dirty="0"/>
              <a:t>secteurs</a:t>
            </a:r>
            <a:endParaRPr lang="en-US" sz="2000" dirty="0"/>
          </a:p>
        </p:txBody>
      </p:sp>
      <p:sp>
        <p:nvSpPr>
          <p:cNvPr id="12" name="Flowchart: Connector 11"/>
          <p:cNvSpPr/>
          <p:nvPr/>
        </p:nvSpPr>
        <p:spPr>
          <a:xfrm>
            <a:off x="8084140"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ltLang="en-US" sz="3400" dirty="0"/>
              <a:t>413</a:t>
            </a:r>
            <a:r>
              <a:rPr lang="en-US" altLang="en-US" sz="2600" dirty="0"/>
              <a:t> </a:t>
            </a:r>
            <a:r>
              <a:rPr lang="en-US" altLang="en-US" sz="2000" dirty="0"/>
              <a:t>millions</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027946511"/>
              </p:ext>
            </p:extLst>
          </p:nvPr>
        </p:nvGraphicFramePr>
        <p:xfrm>
          <a:off x="1775520" y="3988822"/>
          <a:ext cx="8640960" cy="2587715"/>
        </p:xfrm>
        <a:graphic>
          <a:graphicData uri="http://schemas.openxmlformats.org/drawingml/2006/table">
            <a:tbl>
              <a:tblPr firstRow="1" bandRow="1">
                <a:tableStyleId>{2D5ABB26-0587-4C30-8999-92F81FD0307C}</a:tableStyleId>
              </a:tblPr>
              <a:tblGrid>
                <a:gridCol w="2880320">
                  <a:extLst>
                    <a:ext uri="{9D8B030D-6E8A-4147-A177-3AD203B41FA5}">
                      <a16:colId xmlns:a16="http://schemas.microsoft.com/office/drawing/2014/main" val="775544470"/>
                    </a:ext>
                  </a:extLst>
                </a:gridCol>
                <a:gridCol w="2880320">
                  <a:extLst>
                    <a:ext uri="{9D8B030D-6E8A-4147-A177-3AD203B41FA5}">
                      <a16:colId xmlns:a16="http://schemas.microsoft.com/office/drawing/2014/main" val="3832686862"/>
                    </a:ext>
                  </a:extLst>
                </a:gridCol>
                <a:gridCol w="2880320">
                  <a:extLst>
                    <a:ext uri="{9D8B030D-6E8A-4147-A177-3AD203B41FA5}">
                      <a16:colId xmlns:a16="http://schemas.microsoft.com/office/drawing/2014/main" val="2878700219"/>
                    </a:ext>
                  </a:extLst>
                </a:gridCol>
              </a:tblGrid>
              <a:tr h="2587715">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2200" dirty="0">
                          <a:solidFill>
                            <a:schemeClr val="tx1">
                              <a:lumMod val="85000"/>
                              <a:lumOff val="15000"/>
                            </a:schemeClr>
                          </a:solidFill>
                        </a:rPr>
                        <a:t>personnes différentes inscrites dans le répertoire des références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pPr algn="ctr"/>
                      <a:r>
                        <a:rPr lang="fr-FR" altLang="en-US" sz="2200" kern="1200" dirty="0">
                          <a:solidFill>
                            <a:schemeClr val="tx1">
                              <a:lumMod val="85000"/>
                              <a:lumOff val="15000"/>
                            </a:schemeClr>
                          </a:solidFill>
                          <a:latin typeface="+mn-lt"/>
                          <a:ea typeface="+mn-ea"/>
                          <a:cs typeface="+mn-cs"/>
                        </a:rPr>
                        <a:t>nombre de secteurs dans lesquels chaque personne est connue </a:t>
                      </a:r>
                      <a:br>
                        <a:rPr lang="fr-FR" altLang="en-US" sz="2200" kern="1200" dirty="0">
                          <a:solidFill>
                            <a:schemeClr val="tx1">
                              <a:lumMod val="85000"/>
                              <a:lumOff val="15000"/>
                            </a:schemeClr>
                          </a:solidFill>
                          <a:latin typeface="+mn-lt"/>
                          <a:ea typeface="+mn-ea"/>
                          <a:cs typeface="+mn-cs"/>
                        </a:rPr>
                      </a:br>
                      <a:r>
                        <a:rPr lang="fr-FR" altLang="en-US" sz="2200" kern="1200" dirty="0">
                          <a:solidFill>
                            <a:schemeClr val="tx1">
                              <a:lumMod val="85000"/>
                              <a:lumOff val="15000"/>
                            </a:schemeClr>
                          </a:solidFill>
                          <a:latin typeface="+mn-lt"/>
                          <a:ea typeface="+mn-ea"/>
                          <a:cs typeface="+mn-cs"/>
                        </a:rPr>
                        <a:t>(= moyenne) </a:t>
                      </a:r>
                      <a:endParaRPr lang="en-US" sz="22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2200" kern="1200" dirty="0">
                          <a:solidFill>
                            <a:schemeClr val="tx1">
                              <a:lumMod val="85000"/>
                              <a:lumOff val="15000"/>
                            </a:schemeClr>
                          </a:solidFill>
                          <a:latin typeface="+mn-lt"/>
                          <a:ea typeface="+mn-ea"/>
                          <a:cs typeface="+mn-cs"/>
                        </a:rPr>
                        <a:t>dossiers actifs </a:t>
                      </a:r>
                      <a:r>
                        <a:rPr lang="en-US" sz="2200" kern="1200" dirty="0" err="1">
                          <a:solidFill>
                            <a:schemeClr val="tx1">
                              <a:lumMod val="85000"/>
                              <a:lumOff val="15000"/>
                            </a:schemeClr>
                          </a:solidFill>
                          <a:latin typeface="+mn-lt"/>
                          <a:ea typeface="+mn-ea"/>
                          <a:cs typeface="+mn-cs"/>
                        </a:rPr>
                        <a:t>dans</a:t>
                      </a:r>
                      <a:br>
                        <a:rPr lang="en-US" sz="2200" kern="1200" dirty="0">
                          <a:solidFill>
                            <a:schemeClr val="tx1">
                              <a:lumMod val="85000"/>
                              <a:lumOff val="15000"/>
                            </a:schemeClr>
                          </a:solidFill>
                          <a:latin typeface="+mn-lt"/>
                          <a:ea typeface="+mn-ea"/>
                          <a:cs typeface="+mn-cs"/>
                        </a:rPr>
                      </a:br>
                      <a:r>
                        <a:rPr lang="en-US" sz="2200" kern="1200" dirty="0">
                          <a:solidFill>
                            <a:schemeClr val="tx1">
                              <a:lumMod val="85000"/>
                              <a:lumOff val="15000"/>
                            </a:schemeClr>
                          </a:solidFill>
                          <a:latin typeface="+mn-lt"/>
                          <a:ea typeface="+mn-ea"/>
                          <a:cs typeface="+mn-cs"/>
                        </a:rPr>
                        <a:t>le </a:t>
                      </a:r>
                      <a:r>
                        <a:rPr lang="fr-FR" altLang="en-US" sz="2200" kern="1200" dirty="0">
                          <a:solidFill>
                            <a:schemeClr val="tx1">
                              <a:lumMod val="85000"/>
                              <a:lumOff val="15000"/>
                            </a:schemeClr>
                          </a:solidFill>
                          <a:latin typeface="+mn-lt"/>
                          <a:ea typeface="+mn-ea"/>
                          <a:cs typeface="+mn-cs"/>
                        </a:rPr>
                        <a:t>répertoire des personnes </a:t>
                      </a:r>
                      <a:endParaRPr lang="en-US" sz="22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105077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1. Secteur social</a:t>
              </a:r>
            </a:p>
          </p:txBody>
        </p:sp>
      </p:gr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Banque Carrefour de la sécurité sociale</a:t>
            </a:r>
            <a:endParaRPr lang="en-US" dirty="0"/>
          </a:p>
        </p:txBody>
      </p:sp>
      <p:grpSp>
        <p:nvGrpSpPr>
          <p:cNvPr id="4" name="Group 3">
            <a:extLst>
              <a:ext uri="{FF2B5EF4-FFF2-40B4-BE49-F238E27FC236}">
                <a16:creationId xmlns:a16="http://schemas.microsoft.com/office/drawing/2014/main" id="{FA34FDE8-4752-4D96-BFBE-6DF40E4427B1}"/>
              </a:ext>
            </a:extLst>
          </p:cNvPr>
          <p:cNvGrpSpPr/>
          <p:nvPr/>
        </p:nvGrpSpPr>
        <p:grpSpPr>
          <a:xfrm>
            <a:off x="1718698" y="1380943"/>
            <a:ext cx="8685581" cy="5113902"/>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fr-BE" sz="1800" kern="1200">
                  <a:solidFill>
                    <a:schemeClr val="tx1"/>
                  </a:solidFill>
                  <a:latin typeface="Calibri"/>
                  <a:ea typeface="+mn-ea"/>
                  <a:cs typeface="+mn-cs"/>
                </a:rPr>
                <a:t>Loi organique du 15 janvier 1990</a:t>
              </a:r>
              <a:endParaRPr lang="en-US" sz="1800" kern="1200" dirty="0">
                <a:solidFill>
                  <a:schemeClr val="tx1"/>
                </a:solidFill>
                <a:latin typeface="Calibri"/>
                <a:ea typeface="+mn-ea"/>
                <a:cs typeface="+mn-cs"/>
              </a:endParaRP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&lt; 90 collaborateurs</a:t>
              </a:r>
              <a:endParaRPr lang="en-US"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 millions </a:t>
              </a:r>
              <a:r>
                <a:rPr lang="fr-FR">
                  <a:solidFill>
                    <a:schemeClr val="tx1"/>
                  </a:solidFill>
                  <a:latin typeface="Calibri"/>
                </a:rPr>
                <a:t>€ </a:t>
              </a:r>
              <a:r>
                <a:rPr lang="fr-BE" dirty="0">
                  <a:solidFill>
                    <a:schemeClr val="tx1"/>
                  </a:solidFill>
                  <a:latin typeface="Calibri"/>
                </a:rPr>
                <a:t>de </a:t>
              </a:r>
              <a:r>
                <a:rPr lang="fr-BE">
                  <a:solidFill>
                    <a:schemeClr val="tx1"/>
                  </a:solidFill>
                  <a:latin typeface="Calibri"/>
                </a:rPr>
                <a:t>budget  annuel</a:t>
              </a:r>
              <a:endParaRPr lang="en-US"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Réseau de 3.000 acteurs dans </a:t>
              </a:r>
              <a:r>
                <a:rPr lang="fr-BE">
                  <a:solidFill>
                    <a:schemeClr val="tx1"/>
                  </a:solidFill>
                  <a:latin typeface="Calibri"/>
                </a:rPr>
                <a:t>le secteur social</a:t>
              </a:r>
              <a:endParaRPr lang="en-US" dirty="0">
                <a:solidFill>
                  <a:schemeClr val="tx1"/>
                </a:solidFill>
                <a:latin typeface="Calibri"/>
              </a:endParaRP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Contrat d’administration</a:t>
              </a:r>
              <a:endParaRPr lang="en-US"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gestion</a:t>
              </a:r>
              <a:endParaRPr lang="en-US"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coordination</a:t>
              </a:r>
              <a:endParaRPr lang="en-US"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CSI - Comité de sécurité de l’information </a:t>
              </a:r>
              <a:endParaRPr lang="en-US" dirty="0">
                <a:solidFill>
                  <a:schemeClr val="tx1"/>
                </a:solidFill>
                <a:latin typeface="Calibri"/>
              </a:endParaRP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1,8</a:t>
              </a:r>
              <a:r>
                <a:rPr lang="en-BE" dirty="0">
                  <a:solidFill>
                    <a:schemeClr val="tx1"/>
                  </a:solidFill>
                  <a:latin typeface="Calibri"/>
                </a:rPr>
                <a:t>45</a:t>
              </a:r>
              <a:r>
                <a:rPr lang="fr-BE" dirty="0">
                  <a:solidFill>
                    <a:schemeClr val="tx1"/>
                  </a:solidFill>
                  <a:latin typeface="Calibri"/>
                </a:rPr>
                <a:t> milliard de messages échangés en 202</a:t>
              </a:r>
              <a:r>
                <a:rPr lang="en-BE" dirty="0">
                  <a:solidFill>
                    <a:schemeClr val="tx1"/>
                  </a:solidFill>
                  <a:latin typeface="Calibri"/>
                </a:rPr>
                <a:t>4</a:t>
              </a:r>
              <a:endParaRPr lang="en-US" dirty="0">
                <a:solidFill>
                  <a:schemeClr val="tx1"/>
                </a:solidFill>
                <a:latin typeface="Calibri"/>
              </a:endParaRP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190 B</a:t>
              </a:r>
              <a:r>
                <a:rPr lang="fr-BE" dirty="0">
                  <a:solidFill>
                    <a:schemeClr val="tx1"/>
                  </a:solidFill>
                  <a:latin typeface="Calibri"/>
                </a:rPr>
                <a:t>PR</a:t>
              </a:r>
              <a:br>
                <a:rPr lang="fr-BE" dirty="0">
                  <a:solidFill>
                    <a:schemeClr val="tx1"/>
                  </a:solidFill>
                  <a:latin typeface="Calibri"/>
                </a:rPr>
              </a:br>
              <a:r>
                <a:rPr lang="fr-BE">
                  <a:solidFill>
                    <a:schemeClr val="tx1"/>
                  </a:solidFill>
                  <a:latin typeface="Calibri"/>
                </a:rPr>
                <a:t>220 messages structurés</a:t>
              </a:r>
              <a:endParaRPr lang="en-US" dirty="0">
                <a:solidFill>
                  <a:schemeClr val="tx1"/>
                </a:solidFill>
                <a:latin typeface="Calibri"/>
              </a:endParaRP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120 services </a:t>
              </a:r>
              <a:br>
                <a:rPr lang="fr-BE">
                  <a:solidFill>
                    <a:schemeClr val="tx1"/>
                  </a:solidFill>
                  <a:latin typeface="Calibri"/>
                </a:rPr>
              </a:br>
              <a:r>
                <a:rPr lang="fr-BE">
                  <a:solidFill>
                    <a:schemeClr val="tx1"/>
                  </a:solidFill>
                  <a:latin typeface="Calibri"/>
                </a:rPr>
                <a:t>web</a:t>
              </a:r>
              <a:endParaRPr lang="fr-BE" dirty="0">
                <a:solidFill>
                  <a:schemeClr val="tx1"/>
                </a:solidFill>
                <a:latin typeface="Calibri"/>
              </a:endParaRP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99,9% de disponibilité des services</a:t>
              </a:r>
              <a:endParaRPr lang="en-US" dirty="0">
                <a:solidFill>
                  <a:schemeClr val="tx1"/>
                </a:solidFill>
                <a:latin typeface="Calibri"/>
              </a:endParaRP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Portail de la sécurité sociale</a:t>
              </a:r>
              <a:endParaRPr lang="en-US" dirty="0">
                <a:solidFill>
                  <a:schemeClr val="tx1"/>
                </a:solidFill>
                <a:latin typeface="Calibri"/>
              </a:endParaRP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3</a:t>
              </a:r>
              <a:r>
                <a:rPr lang="en-BE" dirty="0">
                  <a:solidFill>
                    <a:schemeClr val="tx1"/>
                  </a:solidFill>
                  <a:latin typeface="Calibri"/>
                </a:rPr>
                <a:t>4</a:t>
              </a:r>
              <a:r>
                <a:rPr lang="fr-BE" dirty="0">
                  <a:solidFill>
                    <a:schemeClr val="tx1"/>
                  </a:solidFill>
                  <a:latin typeface="Calibri"/>
                </a:rPr>
                <a:t> applications pour les citoyens</a:t>
              </a:r>
              <a:endParaRPr lang="en-US" dirty="0">
                <a:solidFill>
                  <a:schemeClr val="tx1"/>
                </a:solidFill>
                <a:latin typeface="Calibri"/>
              </a:endParaRP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50 applications pour </a:t>
              </a:r>
              <a:r>
                <a:rPr lang="fr-BE">
                  <a:solidFill>
                    <a:schemeClr val="tx1"/>
                  </a:solidFill>
                  <a:latin typeface="Calibri"/>
                </a:rPr>
                <a:t>les employeurs</a:t>
              </a:r>
              <a:endParaRPr lang="en-US" dirty="0">
                <a:solidFill>
                  <a:schemeClr val="tx1"/>
                </a:solidFill>
                <a:latin typeface="Calibri"/>
              </a:endParaRP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a:solidFill>
                    <a:schemeClr val="tx1"/>
                  </a:solidFill>
                  <a:latin typeface="Calibri"/>
                </a:rPr>
                <a:t>&gt; 25 awards internationaux et nationaux</a:t>
              </a:r>
              <a:endParaRPr lang="en-US"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8" y="36315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529121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Chefs de </a:t>
              </a:r>
              <a:r>
                <a:rPr lang="en-US" sz="1200" dirty="0" err="1">
                  <a:solidFill>
                    <a:schemeClr val="tx1"/>
                  </a:solidFill>
                </a:rPr>
                <a:t>projet</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Gestion des programmes, des projets &amp; des clients</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Développement des applications</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Innovation &amp; soutien à la décision</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interne &amp; sécurité de l'information</a:t>
              </a: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Management des ressources</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Ressources</a:t>
              </a:r>
              <a:r>
                <a:rPr lang="en-US" sz="1200" dirty="0">
                  <a:solidFill>
                    <a:schemeClr val="tx1"/>
                  </a:solidFill>
                </a:rPr>
                <a:t> </a:t>
              </a:r>
              <a:r>
                <a:rPr lang="en-US" sz="1200" dirty="0" err="1">
                  <a:solidFill>
                    <a:schemeClr val="tx1"/>
                  </a:solidFill>
                </a:rPr>
                <a:t>humaines</a:t>
              </a:r>
              <a:endParaRPr lang="en-US" sz="1200" dirty="0">
                <a:solidFill>
                  <a:schemeClr val="tx1"/>
                </a:solidFill>
              </a:endParaRP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finances</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Traducteurs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Juristes</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Communication</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Ingénieurs </a:t>
              </a:r>
              <a:r>
                <a:rPr lang="en-US" sz="1200" dirty="0" err="1">
                  <a:solidFill>
                    <a:schemeClr val="tx1"/>
                  </a:solidFill>
                </a:rPr>
                <a:t>d’application</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Développeurs</a:t>
              </a:r>
              <a:r>
                <a:rPr lang="en-US" sz="1200" dirty="0">
                  <a:solidFill>
                    <a:schemeClr val="tx1"/>
                  </a:solidFill>
                </a:rPr>
                <a:t> </a:t>
              </a:r>
              <a:r>
                <a:rPr lang="en-US" sz="1200" dirty="0" err="1">
                  <a:solidFill>
                    <a:schemeClr val="tx1"/>
                  </a:solidFill>
                </a:rPr>
                <a:t>d’application</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Système</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Interopérabilité</a:t>
              </a:r>
              <a:r>
                <a:rPr lang="en-US" sz="1200" dirty="0">
                  <a:solidFill>
                    <a:schemeClr val="tx1"/>
                  </a:solidFill>
                </a:rPr>
                <a:t> technique</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Identification</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Gestion des services</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a:t>
              </a:r>
              <a:r>
                <a:rPr lang="en-US" sz="1400" dirty="0"/>
                <a:t> general</a:t>
              </a:r>
            </a:p>
            <a:p>
              <a:pPr algn="ctr"/>
              <a:endParaRPr lang="en-US" sz="400" dirty="0"/>
            </a:p>
            <a:p>
              <a:pPr algn="ctr"/>
              <a:r>
                <a:rPr lang="en-BE" sz="1500" dirty="0"/>
                <a:t>-</a:t>
              </a:r>
              <a:br>
                <a:rPr lang="en-US" sz="1400" dirty="0"/>
              </a:br>
              <a:r>
                <a:rPr lang="en-US" sz="1400" dirty="0" err="1"/>
                <a:t>administrateur</a:t>
              </a:r>
              <a:r>
                <a:rPr lang="en-US" sz="1400" dirty="0"/>
                <a:t> general adjoint</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4. Défis</a:t>
              </a:r>
            </a:p>
          </p:txBody>
        </p:sp>
      </p:grpSp>
    </p:spTree>
    <p:extLst>
      <p:ext uri="{BB962C8B-B14F-4D97-AF65-F5344CB8AC3E}">
        <p14:creationId xmlns:p14="http://schemas.microsoft.com/office/powerpoint/2010/main" val="6419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8C996-5CE1-4A71-80C1-E65D4C366C10}"/>
              </a:ext>
            </a:extLst>
          </p:cNvPr>
          <p:cNvSpPr>
            <a:spLocks noGrp="1"/>
          </p:cNvSpPr>
          <p:nvPr>
            <p:ph type="title"/>
          </p:nvPr>
        </p:nvSpPr>
        <p:spPr>
          <a:noFill/>
        </p:spPr>
        <p:txBody>
          <a:bodyPr/>
          <a:lstStyle/>
          <a:p>
            <a:r>
              <a:rPr lang="fr-BE" dirty="0"/>
              <a:t>Défis</a:t>
            </a:r>
          </a:p>
        </p:txBody>
      </p:sp>
      <p:sp>
        <p:nvSpPr>
          <p:cNvPr id="6" name="Content Placeholder 5">
            <a:extLst>
              <a:ext uri="{FF2B5EF4-FFF2-40B4-BE49-F238E27FC236}">
                <a16:creationId xmlns:a16="http://schemas.microsoft.com/office/drawing/2014/main" id="{9B120175-9425-4000-ABAC-A292A5402BFD}"/>
              </a:ext>
            </a:extLst>
          </p:cNvPr>
          <p:cNvSpPr>
            <a:spLocks noGrp="1"/>
          </p:cNvSpPr>
          <p:nvPr>
            <p:ph idx="1"/>
          </p:nvPr>
        </p:nvSpPr>
        <p:spPr/>
        <p:txBody>
          <a:bodyPr>
            <a:normAutofit fontScale="92500" lnSpcReduction="10000"/>
          </a:bodyPr>
          <a:lstStyle/>
          <a:p>
            <a:r>
              <a:rPr lang="fr-BE" dirty="0"/>
              <a:t>au cours des dernières décennies, optimalisation accrue des processus et numérisation au sein de la sécurité sociale</a:t>
            </a:r>
          </a:p>
          <a:p>
            <a:r>
              <a:rPr lang="fr-BE" dirty="0"/>
              <a:t>nouveaux défis suite aux </a:t>
            </a:r>
            <a:r>
              <a:rPr lang="fr-BE" b="1" dirty="0"/>
              <a:t>évolutions sociétales</a:t>
            </a:r>
          </a:p>
          <a:p>
            <a:pPr lvl="1"/>
            <a:r>
              <a:rPr lang="fr-BE" dirty="0">
                <a:effectLst/>
                <a:ea typeface="Calibri" panose="020F0502020204030204" pitchFamily="34" charset="0"/>
                <a:cs typeface="Calibri" panose="020F0502020204030204" pitchFamily="34" charset="0"/>
              </a:rPr>
              <a:t>notions changent constamment</a:t>
            </a:r>
          </a:p>
          <a:p>
            <a:pPr lvl="1"/>
            <a:r>
              <a:rPr lang="fr-BE" dirty="0">
                <a:effectLst/>
                <a:ea typeface="Calibri" panose="020F0502020204030204" pitchFamily="34" charset="0"/>
                <a:cs typeface="Calibri" panose="020F0502020204030204" pitchFamily="34" charset="0"/>
              </a:rPr>
              <a:t>‘new </a:t>
            </a:r>
            <a:r>
              <a:rPr lang="fr-BE" dirty="0" err="1">
                <a:effectLst/>
                <a:ea typeface="Calibri" panose="020F0502020204030204" pitchFamily="34" charset="0"/>
                <a:cs typeface="Calibri" panose="020F0502020204030204" pitchFamily="34" charset="0"/>
              </a:rPr>
              <a:t>way</a:t>
            </a:r>
            <a:r>
              <a:rPr lang="fr-BE" dirty="0">
                <a:effectLst/>
                <a:ea typeface="Calibri" panose="020F0502020204030204" pitchFamily="34" charset="0"/>
                <a:cs typeface="Calibri" panose="020F0502020204030204" pitchFamily="34" charset="0"/>
              </a:rPr>
              <a:t> of </a:t>
            </a:r>
            <a:r>
              <a:rPr lang="fr-BE" dirty="0" err="1">
                <a:effectLst/>
                <a:ea typeface="Calibri" panose="020F0502020204030204" pitchFamily="34" charset="0"/>
                <a:cs typeface="Calibri" panose="020F0502020204030204" pitchFamily="34" charset="0"/>
              </a:rPr>
              <a:t>working</a:t>
            </a:r>
            <a:r>
              <a:rPr lang="fr-BE" dirty="0">
                <a:effectLst/>
                <a:ea typeface="Calibri" panose="020F0502020204030204" pitchFamily="34" charset="0"/>
                <a:cs typeface="Calibri" panose="020F0502020204030204" pitchFamily="34" charset="0"/>
              </a:rPr>
              <a:t>’ - carrières mixtes/économies de plateformes/...</a:t>
            </a:r>
          </a:p>
          <a:p>
            <a:pPr lvl="1"/>
            <a:r>
              <a:rPr lang="fr-BE" dirty="0">
                <a:effectLst/>
                <a:ea typeface="Calibri" panose="020F0502020204030204" pitchFamily="34" charset="0"/>
                <a:cs typeface="Calibri" panose="020F0502020204030204" pitchFamily="34" charset="0"/>
              </a:rPr>
              <a:t>évolutions technologiques: smartphones, intelligence artificielle (IA), ...</a:t>
            </a:r>
          </a:p>
          <a:p>
            <a:pPr lvl="1"/>
            <a:r>
              <a:rPr lang="fr-BE" dirty="0"/>
              <a:t>risques accrus de fracture numérique</a:t>
            </a:r>
          </a:p>
          <a:p>
            <a:pPr lvl="1"/>
            <a:r>
              <a:rPr lang="fr-BE" dirty="0">
                <a:effectLst/>
                <a:ea typeface="Calibri" panose="020F0502020204030204" pitchFamily="34" charset="0"/>
                <a:cs typeface="Calibri" panose="020F0502020204030204" pitchFamily="34" charset="0"/>
              </a:rPr>
              <a:t>risques accrus en matière de sécurité de l'information</a:t>
            </a:r>
          </a:p>
          <a:p>
            <a:pPr lvl="1"/>
            <a:r>
              <a:rPr lang="fr-BE" dirty="0"/>
              <a:t>regroupement de compétences qui ne sont pas toujours transparentes pour le citoyen</a:t>
            </a:r>
          </a:p>
          <a:p>
            <a:pPr lvl="1"/>
            <a:r>
              <a:rPr lang="fr-BE" dirty="0"/>
              <a:t>…</a:t>
            </a:r>
          </a:p>
          <a:p>
            <a:r>
              <a:rPr lang="fr-BE" dirty="0">
                <a:latin typeface="+mn-lt"/>
                <a:ea typeface="Calibri" panose="020F0502020204030204" pitchFamily="34" charset="0"/>
                <a:cs typeface="Calibri" panose="020F0502020204030204" pitchFamily="34" charset="0"/>
              </a:rPr>
              <a:t>concevoir la sécurité sociale numérique </a:t>
            </a:r>
            <a:r>
              <a:rPr lang="fr-BE" dirty="0">
                <a:effectLst/>
                <a:ea typeface="Calibri" panose="020F0502020204030204" pitchFamily="34" charset="0"/>
                <a:cs typeface="Calibri" panose="020F0502020204030204" pitchFamily="34" charset="0"/>
              </a:rPr>
              <a:t>à la lumière des </a:t>
            </a:r>
            <a:r>
              <a:rPr lang="fr-BE" b="1" dirty="0">
                <a:effectLst/>
                <a:ea typeface="Calibri" panose="020F0502020204030204" pitchFamily="34" charset="0"/>
                <a:cs typeface="Calibri" panose="020F0502020204030204" pitchFamily="34" charset="0"/>
              </a:rPr>
              <a:t>nouveaux besoins sociétaux </a:t>
            </a:r>
            <a:endParaRPr lang="fr-BE" b="1" dirty="0">
              <a:latin typeface="+mn-lt"/>
              <a:ea typeface="Calibri" panose="020F0502020204030204" pitchFamily="34" charset="0"/>
              <a:cs typeface="Calibri" panose="020F0502020204030204" pitchFamily="34" charset="0"/>
            </a:endParaRPr>
          </a:p>
          <a:p>
            <a:pPr lvl="1"/>
            <a:r>
              <a:rPr lang="fr-BE" dirty="0">
                <a:effectLst/>
                <a:ea typeface="Calibri" panose="020F0502020204030204" pitchFamily="34" charset="0"/>
                <a:cs typeface="Calibri" panose="020F0502020204030204" pitchFamily="34" charset="0"/>
              </a:rPr>
              <a:t>actualisation des systèmes, structures et services numériques</a:t>
            </a:r>
          </a:p>
          <a:p>
            <a:pPr lvl="1"/>
            <a:r>
              <a:rPr lang="fr-BE" dirty="0"/>
              <a:t>assurer l’avenir de la sécurité sociale</a:t>
            </a:r>
          </a:p>
          <a:p>
            <a:r>
              <a:rPr lang="fr-BE" b="1" dirty="0">
                <a:latin typeface="+mn-lt"/>
                <a:cs typeface="Calibri" panose="020F0502020204030204" pitchFamily="34" charset="0"/>
              </a:rPr>
              <a:t>eGov3.0</a:t>
            </a:r>
            <a:r>
              <a:rPr lang="fr-BE" dirty="0">
                <a:latin typeface="+mn-lt"/>
                <a:cs typeface="Calibri" panose="020F0502020204030204" pitchFamily="34" charset="0"/>
              </a:rPr>
              <a:t> s’articule autour de 8 axes </a:t>
            </a:r>
          </a:p>
          <a:p>
            <a:endParaRPr lang="en-BE" dirty="0"/>
          </a:p>
        </p:txBody>
      </p:sp>
    </p:spTree>
    <p:extLst>
      <p:ext uri="{BB962C8B-B14F-4D97-AF65-F5344CB8AC3E}">
        <p14:creationId xmlns:p14="http://schemas.microsoft.com/office/powerpoint/2010/main" val="79986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511-0505-4B16-BF79-82DCD769623E}"/>
              </a:ext>
            </a:extLst>
          </p:cNvPr>
          <p:cNvSpPr>
            <a:spLocks noGrp="1"/>
          </p:cNvSpPr>
          <p:nvPr>
            <p:ph type="title"/>
          </p:nvPr>
        </p:nvSpPr>
        <p:spPr/>
        <p:txBody>
          <a:bodyPr/>
          <a:lstStyle/>
          <a:p>
            <a:r>
              <a:rPr lang="en-US" dirty="0"/>
              <a:t>eGov3.0 - 8 axes</a:t>
            </a:r>
            <a:endParaRPr lang="en-BE" dirty="0"/>
          </a:p>
        </p:txBody>
      </p:sp>
      <p:sp>
        <p:nvSpPr>
          <p:cNvPr id="7" name="Rectangle 6">
            <a:extLst>
              <a:ext uri="{FF2B5EF4-FFF2-40B4-BE49-F238E27FC236}">
                <a16:creationId xmlns:a16="http://schemas.microsoft.com/office/drawing/2014/main" id="{BB06C7EB-8C21-461A-B3F0-B907356CB1D1}"/>
              </a:ext>
            </a:extLst>
          </p:cNvPr>
          <p:cNvSpPr/>
          <p:nvPr/>
        </p:nvSpPr>
        <p:spPr>
          <a:xfrm>
            <a:off x="344129" y="3883744"/>
            <a:ext cx="11513574" cy="457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Content Placeholder 2">
            <a:extLst>
              <a:ext uri="{FF2B5EF4-FFF2-40B4-BE49-F238E27FC236}">
                <a16:creationId xmlns:a16="http://schemas.microsoft.com/office/drawing/2014/main" id="{A7F964C4-E7A7-48BB-862C-26EBDAFFB89E}"/>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grpSp>
        <p:nvGrpSpPr>
          <p:cNvPr id="48" name="Group 47">
            <a:extLst>
              <a:ext uri="{FF2B5EF4-FFF2-40B4-BE49-F238E27FC236}">
                <a16:creationId xmlns:a16="http://schemas.microsoft.com/office/drawing/2014/main" id="{FA405FE4-E31B-4FB7-9180-82F0E5C97414}"/>
              </a:ext>
            </a:extLst>
          </p:cNvPr>
          <p:cNvGrpSpPr/>
          <p:nvPr/>
        </p:nvGrpSpPr>
        <p:grpSpPr>
          <a:xfrm>
            <a:off x="422788" y="1583108"/>
            <a:ext cx="2005780" cy="1968097"/>
            <a:chOff x="422788" y="1583108"/>
            <a:chExt cx="2005780" cy="1968097"/>
          </a:xfrm>
        </p:grpSpPr>
        <p:sp>
          <p:nvSpPr>
            <p:cNvPr id="25" name="Rectangle: Rounded Corners 24">
              <a:extLst>
                <a:ext uri="{FF2B5EF4-FFF2-40B4-BE49-F238E27FC236}">
                  <a16:creationId xmlns:a16="http://schemas.microsoft.com/office/drawing/2014/main" id="{01C3CD3D-D035-4997-8AC7-DF17C29FAEA2}"/>
                </a:ext>
              </a:extLst>
            </p:cNvPr>
            <p:cNvSpPr>
              <a:spLocks noChangeAspect="1"/>
            </p:cNvSpPr>
            <p:nvPr/>
          </p:nvSpPr>
          <p:spPr>
            <a:xfrm>
              <a:off x="422788" y="1583108"/>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TextBox 26">
              <a:extLst>
                <a:ext uri="{FF2B5EF4-FFF2-40B4-BE49-F238E27FC236}">
                  <a16:creationId xmlns:a16="http://schemas.microsoft.com/office/drawing/2014/main" id="{FB24491E-6EB6-4928-990E-236D350D0286}"/>
                </a:ext>
              </a:extLst>
            </p:cNvPr>
            <p:cNvSpPr txBox="1"/>
            <p:nvPr/>
          </p:nvSpPr>
          <p:spPr>
            <a:xfrm>
              <a:off x="549429" y="2243990"/>
              <a:ext cx="1671483" cy="646331"/>
            </a:xfrm>
            <a:prstGeom prst="rect">
              <a:avLst/>
            </a:prstGeom>
            <a:noFill/>
          </p:spPr>
          <p:txBody>
            <a:bodyPr wrap="square">
              <a:spAutoFit/>
            </a:bodyPr>
            <a:lstStyle/>
            <a:p>
              <a:pPr algn="ctr"/>
              <a:r>
                <a:rPr lang="en-US" dirty="0" err="1"/>
                <a:t>l’utilisateur</a:t>
              </a:r>
              <a:r>
                <a:rPr lang="en-US" dirty="0"/>
                <a:t> </a:t>
              </a:r>
              <a:r>
                <a:rPr lang="en-US" dirty="0" err="1"/>
                <a:t>est</a:t>
              </a:r>
              <a:endParaRPr lang="en-US" dirty="0"/>
            </a:p>
            <a:p>
              <a:pPr algn="ctr"/>
              <a:r>
                <a:rPr lang="en-US" dirty="0"/>
                <a:t> au </a:t>
              </a:r>
              <a:r>
                <a:rPr lang="en-US" dirty="0" err="1"/>
                <a:t>centre</a:t>
              </a:r>
              <a:endParaRPr lang="en-US" dirty="0"/>
            </a:p>
          </p:txBody>
        </p:sp>
      </p:grpSp>
      <p:cxnSp>
        <p:nvCxnSpPr>
          <p:cNvPr id="50" name="Straight Connector 49">
            <a:extLst>
              <a:ext uri="{FF2B5EF4-FFF2-40B4-BE49-F238E27FC236}">
                <a16:creationId xmlns:a16="http://schemas.microsoft.com/office/drawing/2014/main" id="{626AD047-D65A-4B42-ADFF-815B9BD09238}"/>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AD57396-B443-4D9E-B2F8-1AFA102FE04D}"/>
              </a:ext>
            </a:extLst>
          </p:cNvPr>
          <p:cNvGrpSpPr/>
          <p:nvPr/>
        </p:nvGrpSpPr>
        <p:grpSpPr>
          <a:xfrm>
            <a:off x="8516089" y="1564230"/>
            <a:ext cx="2005780" cy="2387605"/>
            <a:chOff x="8505355" y="1545665"/>
            <a:chExt cx="2005780" cy="2387605"/>
          </a:xfrm>
        </p:grpSpPr>
        <p:sp>
          <p:nvSpPr>
            <p:cNvPr id="34" name="Rectangle: Rounded Corners 33">
              <a:extLst>
                <a:ext uri="{FF2B5EF4-FFF2-40B4-BE49-F238E27FC236}">
                  <a16:creationId xmlns:a16="http://schemas.microsoft.com/office/drawing/2014/main" id="{F779088E-E60B-41B1-9A24-F31FE89B5904}"/>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589E0052-D324-4146-A1A7-BDEE7D9A1592}"/>
                </a:ext>
              </a:extLst>
            </p:cNvPr>
            <p:cNvSpPr txBox="1"/>
            <p:nvPr/>
          </p:nvSpPr>
          <p:spPr>
            <a:xfrm>
              <a:off x="8672504" y="2093173"/>
              <a:ext cx="1671483" cy="923330"/>
            </a:xfrm>
            <a:prstGeom prst="rect">
              <a:avLst/>
            </a:prstGeom>
            <a:noFill/>
          </p:spPr>
          <p:txBody>
            <a:bodyPr wrap="square">
              <a:spAutoFit/>
            </a:bodyPr>
            <a:lstStyle/>
            <a:p>
              <a:pPr algn="ctr"/>
              <a:r>
                <a:rPr lang="fr-FR" dirty="0"/>
                <a:t>à travers les niveaux de pouvoirs</a:t>
              </a:r>
            </a:p>
          </p:txBody>
        </p:sp>
        <p:cxnSp>
          <p:nvCxnSpPr>
            <p:cNvPr id="51" name="Straight Connector 50">
              <a:extLst>
                <a:ext uri="{FF2B5EF4-FFF2-40B4-BE49-F238E27FC236}">
                  <a16:creationId xmlns:a16="http://schemas.microsoft.com/office/drawing/2014/main" id="{092CE6D8-7F56-4458-93CC-AA74B6C6506A}"/>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892D96E-E170-495F-9D06-ECAF71B59732}"/>
              </a:ext>
            </a:extLst>
          </p:cNvPr>
          <p:cNvGrpSpPr/>
          <p:nvPr/>
        </p:nvGrpSpPr>
        <p:grpSpPr>
          <a:xfrm>
            <a:off x="9608267" y="3966913"/>
            <a:ext cx="2005780" cy="2350164"/>
            <a:chOff x="9699977" y="3970713"/>
            <a:chExt cx="2005780" cy="2350164"/>
          </a:xfrm>
        </p:grpSpPr>
        <p:sp>
          <p:nvSpPr>
            <p:cNvPr id="46" name="Rectangle: Rounded Corners 45">
              <a:extLst>
                <a:ext uri="{FF2B5EF4-FFF2-40B4-BE49-F238E27FC236}">
                  <a16:creationId xmlns:a16="http://schemas.microsoft.com/office/drawing/2014/main" id="{6292F5BE-77E7-428E-8001-A37AC32FA2C7}"/>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TextBox 46">
              <a:extLst>
                <a:ext uri="{FF2B5EF4-FFF2-40B4-BE49-F238E27FC236}">
                  <a16:creationId xmlns:a16="http://schemas.microsoft.com/office/drawing/2014/main" id="{BCECC4A9-0B80-42AF-9658-B91117116C54}"/>
                </a:ext>
              </a:extLst>
            </p:cNvPr>
            <p:cNvSpPr txBox="1"/>
            <p:nvPr/>
          </p:nvSpPr>
          <p:spPr>
            <a:xfrm>
              <a:off x="9699977" y="4900288"/>
              <a:ext cx="2005779" cy="923330"/>
            </a:xfrm>
            <a:prstGeom prst="rect">
              <a:avLst/>
            </a:prstGeom>
            <a:noFill/>
          </p:spPr>
          <p:txBody>
            <a:bodyPr wrap="square">
              <a:spAutoFit/>
            </a:bodyPr>
            <a:lstStyle/>
            <a:p>
              <a:pPr algn="ctr"/>
              <a:r>
                <a:rPr lang="fr-FR" dirty="0"/>
                <a:t>architecture d’entreprise </a:t>
              </a:r>
            </a:p>
            <a:p>
              <a:pPr algn="ctr"/>
              <a:r>
                <a:rPr lang="fr-FR" dirty="0"/>
                <a:t>« pour l’avenir »</a:t>
              </a:r>
            </a:p>
          </p:txBody>
        </p:sp>
        <p:cxnSp>
          <p:nvCxnSpPr>
            <p:cNvPr id="52" name="Straight Connector 51">
              <a:extLst>
                <a:ext uri="{FF2B5EF4-FFF2-40B4-BE49-F238E27FC236}">
                  <a16:creationId xmlns:a16="http://schemas.microsoft.com/office/drawing/2014/main" id="{7200E207-E981-4794-A7EC-9A447EBBEB6C}"/>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E2AD454-8761-46DD-9628-9ABD8133CE92}"/>
              </a:ext>
            </a:extLst>
          </p:cNvPr>
          <p:cNvGrpSpPr/>
          <p:nvPr/>
        </p:nvGrpSpPr>
        <p:grpSpPr>
          <a:xfrm>
            <a:off x="6961951" y="3965863"/>
            <a:ext cx="2005781" cy="2351214"/>
            <a:chOff x="7059664" y="3992303"/>
            <a:chExt cx="2005781" cy="2351214"/>
          </a:xfrm>
        </p:grpSpPr>
        <p:sp>
          <p:nvSpPr>
            <p:cNvPr id="44" name="Rectangle: Rounded Corners 43">
              <a:extLst>
                <a:ext uri="{FF2B5EF4-FFF2-40B4-BE49-F238E27FC236}">
                  <a16:creationId xmlns:a16="http://schemas.microsoft.com/office/drawing/2014/main" id="{C28A7F04-E033-4618-9AC9-9076CC23141F}"/>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TextBox 44">
              <a:extLst>
                <a:ext uri="{FF2B5EF4-FFF2-40B4-BE49-F238E27FC236}">
                  <a16:creationId xmlns:a16="http://schemas.microsoft.com/office/drawing/2014/main" id="{949D3FA5-EB4E-4880-8D71-C814B9823EDD}"/>
                </a:ext>
              </a:extLst>
            </p:cNvPr>
            <p:cNvSpPr txBox="1"/>
            <p:nvPr/>
          </p:nvSpPr>
          <p:spPr>
            <a:xfrm>
              <a:off x="7059664" y="4912606"/>
              <a:ext cx="1922403" cy="923330"/>
            </a:xfrm>
            <a:prstGeom prst="rect">
              <a:avLst/>
            </a:prstGeom>
            <a:noFill/>
          </p:spPr>
          <p:txBody>
            <a:bodyPr wrap="square">
              <a:spAutoFit/>
            </a:bodyPr>
            <a:lstStyle/>
            <a:p>
              <a:pPr algn="ctr"/>
              <a:r>
                <a:rPr lang="fr-FR" dirty="0"/>
                <a:t>octroi automatique </a:t>
              </a:r>
            </a:p>
            <a:p>
              <a:pPr algn="ctr"/>
              <a:r>
                <a:rPr lang="fr-FR" dirty="0"/>
                <a:t>des droits</a:t>
              </a:r>
            </a:p>
          </p:txBody>
        </p:sp>
        <p:cxnSp>
          <p:nvCxnSpPr>
            <p:cNvPr id="53" name="Straight Connector 52">
              <a:extLst>
                <a:ext uri="{FF2B5EF4-FFF2-40B4-BE49-F238E27FC236}">
                  <a16:creationId xmlns:a16="http://schemas.microsoft.com/office/drawing/2014/main" id="{3B51559E-5D9A-4D52-A2D3-3B6F6832EB7B}"/>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86CF766E-72C5-47A2-B7BD-EF558FC18F98}"/>
              </a:ext>
            </a:extLst>
          </p:cNvPr>
          <p:cNvGrpSpPr/>
          <p:nvPr/>
        </p:nvGrpSpPr>
        <p:grpSpPr>
          <a:xfrm>
            <a:off x="5819679" y="1564230"/>
            <a:ext cx="2005780" cy="2375066"/>
            <a:chOff x="5865043" y="1568305"/>
            <a:chExt cx="2005780" cy="2375066"/>
          </a:xfrm>
        </p:grpSpPr>
        <p:sp>
          <p:nvSpPr>
            <p:cNvPr id="30" name="Rectangle: Rounded Corners 29">
              <a:extLst>
                <a:ext uri="{FF2B5EF4-FFF2-40B4-BE49-F238E27FC236}">
                  <a16:creationId xmlns:a16="http://schemas.microsoft.com/office/drawing/2014/main" id="{81A37DF6-500A-45B8-9D96-8C540786C171}"/>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A96CB28E-C5A8-4B18-957C-7DCAFD4777D0}"/>
                </a:ext>
              </a:extLst>
            </p:cNvPr>
            <p:cNvSpPr txBox="1"/>
            <p:nvPr/>
          </p:nvSpPr>
          <p:spPr>
            <a:xfrm>
              <a:off x="6032191" y="2105491"/>
              <a:ext cx="1671483" cy="923330"/>
            </a:xfrm>
            <a:prstGeom prst="rect">
              <a:avLst/>
            </a:prstGeom>
            <a:noFill/>
          </p:spPr>
          <p:txBody>
            <a:bodyPr wrap="square">
              <a:spAutoFit/>
            </a:bodyPr>
            <a:lstStyle/>
            <a:p>
              <a:pPr algn="ctr"/>
              <a:r>
                <a:rPr lang="fr-FR" dirty="0"/>
                <a:t>simplifier la réglementation et les processus</a:t>
              </a:r>
            </a:p>
          </p:txBody>
        </p:sp>
        <p:cxnSp>
          <p:nvCxnSpPr>
            <p:cNvPr id="54" name="Straight Connector 53">
              <a:extLst>
                <a:ext uri="{FF2B5EF4-FFF2-40B4-BE49-F238E27FC236}">
                  <a16:creationId xmlns:a16="http://schemas.microsoft.com/office/drawing/2014/main" id="{9C60D555-E51B-4BA6-8496-A240A06513EF}"/>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5C59C3B-AF1E-4943-88DD-260D9347DD7C}"/>
              </a:ext>
            </a:extLst>
          </p:cNvPr>
          <p:cNvGrpSpPr/>
          <p:nvPr/>
        </p:nvGrpSpPr>
        <p:grpSpPr>
          <a:xfrm>
            <a:off x="1626446" y="3907135"/>
            <a:ext cx="2005780" cy="2389639"/>
            <a:chOff x="1617410" y="3968681"/>
            <a:chExt cx="2005780" cy="2389639"/>
          </a:xfrm>
        </p:grpSpPr>
        <p:sp>
          <p:nvSpPr>
            <p:cNvPr id="40" name="Rectangle: Rounded Corners 39">
              <a:extLst>
                <a:ext uri="{FF2B5EF4-FFF2-40B4-BE49-F238E27FC236}">
                  <a16:creationId xmlns:a16="http://schemas.microsoft.com/office/drawing/2014/main" id="{86283855-5928-4831-BE5C-F15CA25E4502}"/>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30B856AF-7E26-453F-8154-89D208C184C0}"/>
                </a:ext>
              </a:extLst>
            </p:cNvPr>
            <p:cNvSpPr txBox="1"/>
            <p:nvPr/>
          </p:nvSpPr>
          <p:spPr>
            <a:xfrm>
              <a:off x="1744051" y="5051105"/>
              <a:ext cx="1671483" cy="646331"/>
            </a:xfrm>
            <a:prstGeom prst="rect">
              <a:avLst/>
            </a:prstGeom>
            <a:noFill/>
          </p:spPr>
          <p:txBody>
            <a:bodyPr wrap="square">
              <a:spAutoFit/>
            </a:bodyPr>
            <a:lstStyle/>
            <a:p>
              <a:pPr algn="ctr"/>
              <a:r>
                <a:rPr lang="en-US" dirty="0"/>
                <a:t>inclusion numérique</a:t>
              </a:r>
            </a:p>
          </p:txBody>
        </p:sp>
        <p:cxnSp>
          <p:nvCxnSpPr>
            <p:cNvPr id="57" name="Straight Connector 56">
              <a:extLst>
                <a:ext uri="{FF2B5EF4-FFF2-40B4-BE49-F238E27FC236}">
                  <a16:creationId xmlns:a16="http://schemas.microsoft.com/office/drawing/2014/main" id="{86149DC0-9A38-4A00-AD19-FE25C5BEEB98}"/>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CB1DC2C-6E1B-49C3-9706-50BD7605F9DA}"/>
              </a:ext>
            </a:extLst>
          </p:cNvPr>
          <p:cNvGrpSpPr/>
          <p:nvPr/>
        </p:nvGrpSpPr>
        <p:grpSpPr>
          <a:xfrm>
            <a:off x="3127558" y="1586300"/>
            <a:ext cx="2012225" cy="2343163"/>
            <a:chOff x="3056654" y="1583107"/>
            <a:chExt cx="2012225" cy="2343163"/>
          </a:xfrm>
        </p:grpSpPr>
        <p:sp>
          <p:nvSpPr>
            <p:cNvPr id="28" name="Rectangle: Rounded Corners 27">
              <a:extLst>
                <a:ext uri="{FF2B5EF4-FFF2-40B4-BE49-F238E27FC236}">
                  <a16:creationId xmlns:a16="http://schemas.microsoft.com/office/drawing/2014/main" id="{54E47ACF-63E2-4BBB-A347-767912394876}"/>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28">
              <a:extLst>
                <a:ext uri="{FF2B5EF4-FFF2-40B4-BE49-F238E27FC236}">
                  <a16:creationId xmlns:a16="http://schemas.microsoft.com/office/drawing/2014/main" id="{BA600F14-C4A9-49DA-BD0D-ABA689803DFF}"/>
                </a:ext>
              </a:extLst>
            </p:cNvPr>
            <p:cNvSpPr txBox="1"/>
            <p:nvPr/>
          </p:nvSpPr>
          <p:spPr>
            <a:xfrm>
              <a:off x="3063100" y="1884779"/>
              <a:ext cx="2005779" cy="1477328"/>
            </a:xfrm>
            <a:prstGeom prst="rect">
              <a:avLst/>
            </a:prstGeom>
            <a:noFill/>
          </p:spPr>
          <p:txBody>
            <a:bodyPr wrap="square">
              <a:spAutoFit/>
            </a:bodyPr>
            <a:lstStyle/>
            <a:p>
              <a:pPr algn="ctr"/>
              <a:r>
                <a:rPr lang="fr-FR" dirty="0"/>
                <a:t>modèle de données unique étendu, transparence et autonomie</a:t>
              </a:r>
            </a:p>
          </p:txBody>
        </p:sp>
        <p:cxnSp>
          <p:nvCxnSpPr>
            <p:cNvPr id="58" name="Straight Connector 57">
              <a:extLst>
                <a:ext uri="{FF2B5EF4-FFF2-40B4-BE49-F238E27FC236}">
                  <a16:creationId xmlns:a16="http://schemas.microsoft.com/office/drawing/2014/main" id="{15AA0B93-48C7-4914-9090-8B4DCF0B37F3}"/>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C9553FA-2C85-4081-97A0-E3F8D7F18931}"/>
              </a:ext>
            </a:extLst>
          </p:cNvPr>
          <p:cNvGrpSpPr/>
          <p:nvPr/>
        </p:nvGrpSpPr>
        <p:grpSpPr>
          <a:xfrm>
            <a:off x="4272762" y="3929463"/>
            <a:ext cx="2029081" cy="2370860"/>
            <a:chOff x="4227975" y="3987459"/>
            <a:chExt cx="2029081" cy="2370860"/>
          </a:xfrm>
        </p:grpSpPr>
        <p:sp>
          <p:nvSpPr>
            <p:cNvPr id="42" name="Rectangle: Rounded Corners 41">
              <a:extLst>
                <a:ext uri="{FF2B5EF4-FFF2-40B4-BE49-F238E27FC236}">
                  <a16:creationId xmlns:a16="http://schemas.microsoft.com/office/drawing/2014/main" id="{791AE86C-A4EB-45E1-8BD0-A725ED970D57}"/>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D351A83B-34DC-4E06-94EA-0CEE5FE61376}"/>
                </a:ext>
              </a:extLst>
            </p:cNvPr>
            <p:cNvSpPr txBox="1"/>
            <p:nvPr/>
          </p:nvSpPr>
          <p:spPr>
            <a:xfrm>
              <a:off x="4227975" y="4689530"/>
              <a:ext cx="2005779" cy="1200329"/>
            </a:xfrm>
            <a:prstGeom prst="rect">
              <a:avLst/>
            </a:prstGeom>
            <a:noFill/>
          </p:spPr>
          <p:txBody>
            <a:bodyPr wrap="square">
              <a:spAutoFit/>
            </a:bodyPr>
            <a:lstStyle/>
            <a:p>
              <a:pPr algn="ctr"/>
              <a:r>
                <a:rPr lang="fr-FR" dirty="0"/>
                <a:t>partager en « Real Time » et prendre des décisions « First Time Right »</a:t>
              </a:r>
            </a:p>
          </p:txBody>
        </p:sp>
        <p:cxnSp>
          <p:nvCxnSpPr>
            <p:cNvPr id="59" name="Straight Connector 58">
              <a:extLst>
                <a:ext uri="{FF2B5EF4-FFF2-40B4-BE49-F238E27FC236}">
                  <a16:creationId xmlns:a16="http://schemas.microsoft.com/office/drawing/2014/main" id="{A9AB1BF3-EA8F-49D2-9F52-29F18350A040}"/>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825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xfrm>
            <a:off x="838200" y="257545"/>
            <a:ext cx="10515600" cy="1325563"/>
          </a:xfrm>
          <a:noFill/>
        </p:spPr>
        <p:txBody>
          <a:bodyPr vert="horz" lIns="91440" tIns="45720" rIns="91440" bIns="45720" rtlCol="0" anchor="ctr">
            <a:normAutofit/>
          </a:bodyPr>
          <a:lstStyle/>
          <a:p>
            <a:r>
              <a:rPr lang="fr-BE" dirty="0"/>
              <a:t>Défis</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a:xfrm>
            <a:off x="838200" y="1718045"/>
            <a:ext cx="10515600" cy="4351338"/>
          </a:xfrm>
        </p:spPr>
        <p:txBody>
          <a:bodyPr>
            <a:noAutofit/>
          </a:bodyPr>
          <a:lstStyle/>
          <a:p>
            <a:r>
              <a:rPr lang="fr-BE" dirty="0"/>
              <a:t>réformes de l’Etat et </a:t>
            </a:r>
            <a:r>
              <a:rPr lang="fr-BE" b="1" dirty="0"/>
              <a:t>décentralisation des décisions </a:t>
            </a:r>
            <a:r>
              <a:rPr lang="fr-BE" dirty="0"/>
              <a:t>politiques </a:t>
            </a:r>
          </a:p>
          <a:p>
            <a:pPr lvl="1"/>
            <a:r>
              <a:rPr lang="fr-BE" dirty="0"/>
              <a:t>services intégrés avec une charge administrative minimale   </a:t>
            </a:r>
          </a:p>
          <a:p>
            <a:pPr lvl="1"/>
            <a:r>
              <a:rPr lang="fr-BE" dirty="0"/>
              <a:t>ne provoquent pas d’augmentation du coût d’exécution global </a:t>
            </a:r>
          </a:p>
          <a:p>
            <a:r>
              <a:rPr lang="fr-BE" dirty="0"/>
              <a:t>suggestions</a:t>
            </a:r>
          </a:p>
          <a:p>
            <a:pPr lvl="1"/>
            <a:r>
              <a:rPr lang="fr-BE" dirty="0"/>
              <a:t>éviter des décisions qui se recoupent ou non coordonnées </a:t>
            </a:r>
            <a:r>
              <a:rPr lang="fr-BE" dirty="0">
                <a:sym typeface="Wingdings" panose="05000000000000000000" pitchFamily="2" charset="2"/>
              </a:rPr>
              <a:t></a:t>
            </a:r>
            <a:r>
              <a:rPr lang="fr-BE" dirty="0"/>
              <a:t> </a:t>
            </a:r>
            <a:r>
              <a:rPr lang="fr-BE" b="1" dirty="0"/>
              <a:t>transparence</a:t>
            </a:r>
            <a:r>
              <a:rPr lang="fr-BE" dirty="0"/>
              <a:t> </a:t>
            </a:r>
          </a:p>
          <a:p>
            <a:pPr lvl="1"/>
            <a:r>
              <a:rPr lang="fr-BE" dirty="0"/>
              <a:t>organisation exécutive réfléchie et gestion de celle-ci</a:t>
            </a:r>
          </a:p>
          <a:p>
            <a:pPr lvl="2"/>
            <a:r>
              <a:rPr lang="fr-BE" dirty="0"/>
              <a:t>accords entre les différents niveaux de pouvoir sur les données factuelles requises</a:t>
            </a:r>
          </a:p>
          <a:p>
            <a:pPr lvl="2"/>
            <a:r>
              <a:rPr lang="fr-BE" dirty="0"/>
              <a:t>limitation du nombre d’organes d’exécution</a:t>
            </a:r>
          </a:p>
          <a:p>
            <a:pPr lvl="2"/>
            <a:r>
              <a:rPr lang="fr-BE" dirty="0"/>
              <a:t>intégration de services</a:t>
            </a:r>
          </a:p>
          <a:p>
            <a:pPr lvl="2"/>
            <a:r>
              <a:rPr lang="fr-BE" dirty="0"/>
              <a:t>réglementation commune en matière de gestion de l'information et de sécurité de l'information</a:t>
            </a:r>
          </a:p>
          <a:p>
            <a:pPr lvl="2"/>
            <a:r>
              <a:rPr lang="fr-BE" b="1" dirty="0"/>
              <a:t>accords de coopération</a:t>
            </a:r>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a:noFill/>
        </p:spPr>
        <p:txBody>
          <a:bodyPr/>
          <a:lstStyle/>
          <a:p>
            <a:r>
              <a:rPr lang="fr-BE" dirty="0"/>
              <a:t>Défis</a:t>
            </a:r>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fr-BE" b="1" dirty="0">
                <a:latin typeface="+mn-lt"/>
              </a:rPr>
              <a:t>modèle de données unique </a:t>
            </a:r>
            <a:r>
              <a:rPr lang="fr-BE" dirty="0">
                <a:latin typeface="+mn-lt"/>
              </a:rPr>
              <a:t>et couche de données centrale</a:t>
            </a:r>
          </a:p>
          <a:p>
            <a:pPr lvl="1"/>
            <a:r>
              <a:rPr lang="fr-BE" dirty="0"/>
              <a:t>la BCSS participe à l’élaboration d’une notion de revenu uniforme (moyens disponibles)</a:t>
            </a:r>
          </a:p>
          <a:p>
            <a:pPr lvl="2"/>
            <a:r>
              <a:rPr lang="fr-BE" sz="1800" dirty="0"/>
              <a:t>revenu provenant du travail (travailleur salarié, fonctionnaire, travailleur indépendant)</a:t>
            </a:r>
          </a:p>
          <a:p>
            <a:pPr lvl="2"/>
            <a:r>
              <a:rPr lang="fr-BE" sz="1800" dirty="0"/>
              <a:t>assurances sociales</a:t>
            </a:r>
          </a:p>
          <a:p>
            <a:pPr lvl="2"/>
            <a:r>
              <a:rPr lang="fr-BE" sz="1800" dirty="0"/>
              <a:t>assistance</a:t>
            </a:r>
          </a:p>
          <a:p>
            <a:pPr lvl="2"/>
            <a:r>
              <a:rPr lang="fr-BE" sz="1800" dirty="0"/>
              <a:t>patrimoine</a:t>
            </a:r>
          </a:p>
          <a:p>
            <a:pPr lvl="1"/>
            <a:r>
              <a:rPr lang="fr-BE" dirty="0"/>
              <a:t>rendre la notion opérationnelle conforme à la notion statistique</a:t>
            </a:r>
          </a:p>
          <a:p>
            <a:pPr lvl="1"/>
            <a:r>
              <a:rPr lang="fr-BE" dirty="0"/>
              <a:t>la plus actuelle possible  </a:t>
            </a:r>
          </a:p>
          <a:p>
            <a:r>
              <a:rPr lang="fr-BE" b="1" dirty="0"/>
              <a:t>architecture d'entreprise pérenne </a:t>
            </a:r>
            <a:r>
              <a:rPr lang="fr-BE" dirty="0"/>
              <a:t>pour la sécurité sociale</a:t>
            </a:r>
          </a:p>
          <a:p>
            <a:pPr lvl="1"/>
            <a:r>
              <a:rPr lang="fr-BE" dirty="0"/>
              <a:t>transition vers économie API</a:t>
            </a:r>
          </a:p>
          <a:p>
            <a:pPr lvl="1"/>
            <a:r>
              <a:rPr lang="fr-BE" dirty="0"/>
              <a:t>transition vers </a:t>
            </a:r>
            <a:r>
              <a:rPr lang="fr-BE" dirty="0">
                <a:hlinkClick r:id="rId3"/>
              </a:rPr>
              <a:t>Event Driven Architecture</a:t>
            </a:r>
            <a:r>
              <a:rPr lang="fr-BE" dirty="0"/>
              <a:t> (EDA)</a:t>
            </a:r>
          </a:p>
          <a:p>
            <a:endParaRPr lang="en-BE"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PORTAIL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tierce partie (</a:t>
              </a:r>
              <a:r>
                <a:rPr lang="fr-BE" sz="1200" dirty="0" err="1"/>
                <a:t>consen-tement</a:t>
              </a:r>
              <a:r>
                <a:rPr lang="fr-BE" sz="1200" dirty="0"/>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les IPSS </a:t>
              </a:r>
            </a:p>
            <a:p>
              <a:pPr algn="ctr"/>
              <a:r>
                <a:rPr lang="fr-BE" sz="1200"/>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AUTHORISATION</a:t>
              </a:r>
              <a:r>
                <a:rPr lang="fr-BE"/>
                <a:t> </a:t>
              </a:r>
              <a:r>
                <a:rPr lang="fr-BE" sz="1600"/>
                <a:t>SERVICE &amp; BCSS </a:t>
              </a:r>
            </a:p>
            <a:p>
              <a:pPr algn="ctr"/>
              <a:r>
                <a:rPr lang="fr-BE" sz="2000"/>
                <a:t> </a:t>
              </a:r>
              <a:r>
                <a:rPr lang="fr-BE"/>
                <a:t>(répertoire des références - autorisation - logging)</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indent="-214313">
                <a:buFont typeface="Arial" panose="020B0604020202020204" pitchFamily="34" charset="0"/>
                <a:buChar char="•"/>
              </a:pPr>
              <a:r>
                <a:rPr lang="fr-BE" sz="1050">
                  <a:solidFill>
                    <a:schemeClr val="bg1"/>
                  </a:solidFill>
                </a:rPr>
                <a:t>eBOX</a:t>
              </a:r>
            </a:p>
            <a:p>
              <a:pPr marL="214313" indent="-214313">
                <a:buFont typeface="Arial" panose="020B0604020202020204" pitchFamily="34" charset="0"/>
                <a:buChar char="•"/>
              </a:pPr>
              <a:r>
                <a:rPr lang="fr-BE" sz="1050">
                  <a:solidFill>
                    <a:schemeClr val="bg1"/>
                  </a:solidFill>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r>
                  <a:rPr lang="fr-BE" sz="1600" b="1" dirty="0">
                    <a:solidFill>
                      <a:srgbClr val="E2543C"/>
                    </a:solidFill>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r>
                  <a:rPr lang="fr-BE" sz="1600" b="1" dirty="0">
                    <a:solidFill>
                      <a:schemeClr val="accent1"/>
                    </a:solidFill>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Tree>
    <p:extLst>
      <p:ext uri="{BB962C8B-B14F-4D97-AF65-F5344CB8AC3E}">
        <p14:creationId xmlns:p14="http://schemas.microsoft.com/office/powerpoint/2010/main" val="3722546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 strong alternative to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is widely used in various domains, including software systems, microservices, and distributed systems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allows for real-time updates and notifications, ensuring that relevant parties are informed promptly about any changes or events.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5. Europe</a:t>
              </a:r>
            </a:p>
          </p:txBody>
        </p:sp>
      </p:grpSp>
    </p:spTree>
    <p:extLst>
      <p:ext uri="{BB962C8B-B14F-4D97-AF65-F5344CB8AC3E}">
        <p14:creationId xmlns:p14="http://schemas.microsoft.com/office/powerpoint/2010/main" val="414617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Parties concernées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119169" cy="438582"/>
          </a:xfrm>
          <a:prstGeom prst="rect">
            <a:avLst/>
          </a:prstGeom>
        </p:spPr>
        <p:txBody>
          <a:bodyPr wrap="none">
            <a:spAutoFit/>
          </a:bodyPr>
          <a:lstStyle/>
          <a:p>
            <a:r>
              <a:rPr lang="fr-BE" sz="2400" dirty="0"/>
              <a:t>&gt; 1 million d'indépendants</a:t>
            </a:r>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3476786" cy="1663802"/>
              <a:chOff x="2338121" y="1898485"/>
              <a:chExt cx="3476786" cy="1663802"/>
            </a:xfrm>
          </p:grpSpPr>
          <p:sp>
            <p:nvSpPr>
              <p:cNvPr id="11" name="Rectangle 10"/>
              <p:cNvSpPr/>
              <p:nvPr/>
            </p:nvSpPr>
            <p:spPr>
              <a:xfrm>
                <a:off x="2338121" y="3100622"/>
                <a:ext cx="3476786" cy="461665"/>
              </a:xfrm>
              <a:prstGeom prst="rect">
                <a:avLst/>
              </a:prstGeom>
            </p:spPr>
            <p:txBody>
              <a:bodyPr wrap="none">
                <a:spAutoFit/>
              </a:bodyPr>
              <a:lstStyle/>
              <a:p>
                <a:r>
                  <a:rPr lang="fr-BE" sz="2400" dirty="0"/>
                  <a:t>&gt; 11,</a:t>
                </a:r>
                <a:r>
                  <a:rPr lang="en-BE" sz="2400" dirty="0"/>
                  <a:t>8</a:t>
                </a:r>
                <a:r>
                  <a:rPr lang="fr-BE" sz="2400" dirty="0"/>
                  <a:t> millions de citoyens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fr-BE" sz="2400" dirty="0"/>
                <a:t>3.000 acteurs chargés de</a:t>
              </a:r>
            </a:p>
            <a:p>
              <a:pPr algn="ctr"/>
              <a:r>
                <a:rPr lang="fr-BE" sz="2400" dirty="0"/>
                <a:t>la protection sociale</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51962" cy="461665"/>
              </a:xfrm>
              <a:prstGeom prst="rect">
                <a:avLst/>
              </a:prstGeom>
            </p:spPr>
            <p:txBody>
              <a:bodyPr wrap="none">
                <a:spAutoFit/>
              </a:bodyPr>
              <a:lstStyle/>
              <a:p>
                <a:r>
                  <a:rPr lang="fr-BE" sz="2400" dirty="0"/>
                  <a:t>&gt; 2</a:t>
                </a:r>
                <a:r>
                  <a:rPr lang="en-BE" sz="2400" dirty="0"/>
                  <a:t>30</a:t>
                </a:r>
                <a:r>
                  <a:rPr lang="fr-BE" sz="2400" dirty="0"/>
                  <a:t>.000 employeurs</a:t>
                </a:r>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Tree>
    <p:extLst>
      <p:ext uri="{BB962C8B-B14F-4D97-AF65-F5344CB8AC3E}">
        <p14:creationId xmlns:p14="http://schemas.microsoft.com/office/powerpoint/2010/main" val="48461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err="1"/>
              <a:t>Cadre</a:t>
            </a:r>
            <a:r>
              <a:rPr lang="nl-BE" dirty="0"/>
              <a:t> </a:t>
            </a:r>
            <a:r>
              <a:rPr lang="nl-BE" dirty="0" err="1"/>
              <a:t>européen</a:t>
            </a:r>
            <a:r>
              <a:rPr lang="nl-BE" dirty="0"/>
              <a:t>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a:t>Carte européenne d'assurance maladie</a:t>
            </a:r>
            <a:r>
              <a:rPr lang="en-BE" dirty="0"/>
              <a:t> (CEAM)</a:t>
            </a:r>
          </a:p>
          <a:p>
            <a:r>
              <a:rPr lang="nl-NL" dirty="0"/>
              <a:t>European </a:t>
            </a:r>
            <a:r>
              <a:rPr lang="nl-NL" dirty="0" err="1"/>
              <a:t>Disability</a:t>
            </a:r>
            <a:r>
              <a:rPr lang="nl-NL" dirty="0"/>
              <a:t> Card (EDC) e</a:t>
            </a:r>
            <a:r>
              <a:rPr lang="en-BE" dirty="0"/>
              <a:t>t carte de </a:t>
            </a:r>
            <a:r>
              <a:rPr lang="en-BE" dirty="0" err="1"/>
              <a:t>stationnement</a:t>
            </a:r>
            <a:r>
              <a:rPr lang="en-BE" dirty="0"/>
              <a:t> pour </a:t>
            </a:r>
            <a:r>
              <a:rPr lang="nl-NL" dirty="0"/>
              <a:t>handicap</a:t>
            </a:r>
            <a:r>
              <a:rPr lang="en-BE" dirty="0" err="1"/>
              <a:t>és</a:t>
            </a:r>
            <a:endParaRPr lang="nl-NL" dirty="0"/>
          </a:p>
          <a:p>
            <a:r>
              <a:rPr lang="fr-FR" dirty="0"/>
              <a:t>Single Digital Gateway</a:t>
            </a:r>
            <a:r>
              <a:rPr lang="en-BE" dirty="0"/>
              <a:t> (SDG)</a:t>
            </a:r>
            <a:endParaRPr lang="fr-FR" dirty="0"/>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Tree>
    <p:extLst>
      <p:ext uri="{BB962C8B-B14F-4D97-AF65-F5344CB8AC3E}">
        <p14:creationId xmlns:p14="http://schemas.microsoft.com/office/powerpoint/2010/main" val="2614251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NL" dirty="0" err="1"/>
              <a:t>chaque</a:t>
            </a:r>
            <a:r>
              <a:rPr lang="nl-NL" dirty="0"/>
              <a:t> </a:t>
            </a:r>
            <a:r>
              <a:rPr lang="nl-NL" dirty="0" err="1"/>
              <a:t>Etat</a:t>
            </a:r>
            <a:r>
              <a:rPr lang="nl-NL" dirty="0"/>
              <a:t> </a:t>
            </a:r>
            <a:r>
              <a:rPr lang="nl-NL" dirty="0" err="1"/>
              <a:t>membre</a:t>
            </a:r>
            <a:r>
              <a:rPr lang="nl-NL" dirty="0"/>
              <a:t> </a:t>
            </a:r>
            <a:r>
              <a:rPr lang="nl-NL" dirty="0" err="1"/>
              <a:t>est</a:t>
            </a:r>
            <a:r>
              <a:rPr lang="nl-NL" dirty="0"/>
              <a:t> </a:t>
            </a:r>
            <a:r>
              <a:rPr lang="nl-NL" dirty="0" err="1"/>
              <a:t>tenu</a:t>
            </a:r>
            <a:r>
              <a:rPr lang="nl-NL" dirty="0"/>
              <a:t> </a:t>
            </a:r>
            <a:r>
              <a:rPr lang="nl-NL" dirty="0" err="1"/>
              <a:t>d’offrir</a:t>
            </a:r>
            <a:r>
              <a:rPr lang="nl-NL" dirty="0"/>
              <a:t> </a:t>
            </a:r>
            <a:r>
              <a:rPr lang="nl-NL" dirty="0" err="1"/>
              <a:t>gratuitement</a:t>
            </a:r>
            <a:r>
              <a:rPr lang="nl-NL" dirty="0"/>
              <a:t> </a:t>
            </a:r>
            <a:r>
              <a:rPr lang="nl-NL" dirty="0" err="1"/>
              <a:t>un</a:t>
            </a:r>
            <a:r>
              <a:rPr lang="nl-NL" dirty="0"/>
              <a:t> </a:t>
            </a:r>
            <a:r>
              <a:rPr lang="fr-FR" dirty="0"/>
              <a:t>« portefeuille d’identité numérique » </a:t>
            </a:r>
          </a:p>
          <a:p>
            <a:r>
              <a:rPr lang="fr-FR" dirty="0"/>
              <a:t>sésame pour s’identifier en Europe et s’authentifier sur des services gouvernementaux en ligne</a:t>
            </a:r>
            <a:endParaRPr lang="nl-NL" dirty="0"/>
          </a:p>
          <a:p>
            <a:r>
              <a:rPr lang="fr-FR" dirty="0"/>
              <a:t>la BCSS participe à l’élaboration du portefeuille numérique belge avec le SPF BOSA, pour </a:t>
            </a:r>
            <a:r>
              <a:rPr lang="fr-FR" sz="2000" dirty="0"/>
              <a:t> </a:t>
            </a:r>
          </a:p>
          <a:p>
            <a:pPr lvl="1"/>
            <a:r>
              <a:rPr lang="fr-FR" dirty="0"/>
              <a:t>l’authentification de l'identité (numérique) sur base de la source authentique Registre national </a:t>
            </a:r>
          </a:p>
          <a:p>
            <a:pPr lvl="1"/>
            <a:r>
              <a:rPr lang="fr-FR" dirty="0"/>
              <a:t>la possibilité de charger et d'enregistrer des justificatifs numériques pour une vérification hors ligne</a:t>
            </a:r>
          </a:p>
          <a:p>
            <a:pPr lvl="1"/>
            <a:r>
              <a:rPr lang="fr-FR" dirty="0"/>
              <a:t>la lecture des informations au moyen d'un code QR signé avec mise à disposition aussi en format PDF</a:t>
            </a:r>
          </a:p>
          <a:p>
            <a:pPr lvl="1"/>
            <a:r>
              <a:rPr lang="fr-FR" dirty="0"/>
              <a:t>l’application MyGov.be (voir infra)</a:t>
            </a:r>
            <a:endParaRPr lang="nl-NL" dirty="0"/>
          </a:p>
          <a:p>
            <a:pPr lvl="2"/>
            <a:endParaRPr lang="nl-NL" dirty="0"/>
          </a:p>
          <a:p>
            <a:pPr lvl="2"/>
            <a:endParaRPr lang="en-US" dirty="0"/>
          </a:p>
        </p:txBody>
      </p:sp>
    </p:spTree>
    <p:extLst>
      <p:ext uri="{BB962C8B-B14F-4D97-AF65-F5344CB8AC3E}">
        <p14:creationId xmlns:p14="http://schemas.microsoft.com/office/powerpoint/2010/main" val="2243237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premiers use cases</a:t>
            </a:r>
          </a:p>
        </p:txBody>
      </p:sp>
      <p:sp>
        <p:nvSpPr>
          <p:cNvPr id="3" name="Content Placeholder 2"/>
          <p:cNvSpPr>
            <a:spLocks noGrp="1"/>
          </p:cNvSpPr>
          <p:nvPr>
            <p:ph idx="1"/>
          </p:nvPr>
        </p:nvSpPr>
        <p:spPr>
          <a:noFill/>
        </p:spPr>
        <p:txBody>
          <a:bodyPr>
            <a:normAutofit/>
          </a:bodyPr>
          <a:lstStyle/>
          <a:p>
            <a:r>
              <a:rPr lang="fr-FR" dirty="0"/>
              <a:t>sécurité sociale</a:t>
            </a:r>
            <a:endParaRPr lang="nl-NL" strike="sngStrike" dirty="0"/>
          </a:p>
          <a:p>
            <a:pPr lvl="1"/>
            <a:r>
              <a:rPr lang="fr-FR" dirty="0"/>
              <a:t>numérisation de la carte isi+</a:t>
            </a:r>
          </a:p>
          <a:p>
            <a:pPr lvl="1"/>
            <a:r>
              <a:rPr lang="fr-FR" dirty="0"/>
              <a:t>statuts sociaux </a:t>
            </a:r>
            <a:r>
              <a:rPr lang="fr-FR" dirty="0">
                <a:sym typeface="Wingdings" panose="05000000000000000000" pitchFamily="2" charset="2"/>
              </a:rPr>
              <a:t> alternative pour MyBEnefits</a:t>
            </a:r>
            <a:endParaRPr lang="fr-FR" dirty="0"/>
          </a:p>
          <a:p>
            <a:pPr lvl="1"/>
            <a:r>
              <a:rPr lang="fr-FR" dirty="0"/>
              <a:t>carte de parking pour les personnes avec handicap</a:t>
            </a:r>
            <a:endParaRPr lang="nl-NL" strike="sngStrike" dirty="0"/>
          </a:p>
          <a:p>
            <a:r>
              <a:rPr lang="fr-FR" dirty="0"/>
              <a:t>domaine de la santé</a:t>
            </a:r>
            <a:r>
              <a:rPr lang="nl-NL" dirty="0"/>
              <a:t> </a:t>
            </a:r>
          </a:p>
          <a:p>
            <a:pPr lvl="1"/>
            <a:r>
              <a:rPr lang="fr-FR" dirty="0"/>
              <a:t>certificats Covid existants (certificat de test, de rétablissement et de vaccination)</a:t>
            </a:r>
          </a:p>
          <a:p>
            <a:r>
              <a:rPr lang="nl-NL" dirty="0"/>
              <a:t>niveau </a:t>
            </a:r>
            <a:r>
              <a:rPr lang="nl-NL" dirty="0" err="1"/>
              <a:t>européen</a:t>
            </a:r>
            <a:r>
              <a:rPr lang="nl-NL" dirty="0"/>
              <a:t> </a:t>
            </a:r>
          </a:p>
          <a:p>
            <a:pPr lvl="1"/>
            <a:r>
              <a:rPr lang="nl-NL" dirty="0"/>
              <a:t>European Health Insurance Card (EHIC)</a:t>
            </a:r>
            <a:r>
              <a:rPr lang="en-BE" dirty="0"/>
              <a:t> [carte </a:t>
            </a:r>
            <a:r>
              <a:rPr lang="en-BE" dirty="0" err="1"/>
              <a:t>européenne</a:t>
            </a:r>
            <a:r>
              <a:rPr lang="en-BE" dirty="0"/>
              <a:t> </a:t>
            </a:r>
            <a:r>
              <a:rPr lang="en-BE" dirty="0" err="1"/>
              <a:t>d’assurance</a:t>
            </a:r>
            <a:r>
              <a:rPr lang="en-BE" dirty="0"/>
              <a:t> </a:t>
            </a:r>
            <a:r>
              <a:rPr lang="en-BE" dirty="0" err="1"/>
              <a:t>maladie</a:t>
            </a:r>
            <a:r>
              <a:rPr lang="en-BE" dirty="0"/>
              <a:t> (CEAM)]</a:t>
            </a:r>
            <a:endParaRPr lang="nl-NL" dirty="0"/>
          </a:p>
          <a:p>
            <a:pPr lvl="1"/>
            <a:r>
              <a:rPr lang="nl-NL" dirty="0"/>
              <a:t>European </a:t>
            </a:r>
            <a:r>
              <a:rPr lang="nl-NL" dirty="0" err="1"/>
              <a:t>Disability</a:t>
            </a:r>
            <a:r>
              <a:rPr lang="nl-NL" dirty="0"/>
              <a:t> Card (EDC)</a:t>
            </a:r>
          </a:p>
          <a:p>
            <a:r>
              <a:rPr lang="nl-NL" dirty="0"/>
              <a:t>niveau </a:t>
            </a:r>
            <a:r>
              <a:rPr lang="nl-NL" dirty="0" err="1"/>
              <a:t>mondial</a:t>
            </a:r>
            <a:endParaRPr lang="nl-NL" dirty="0"/>
          </a:p>
          <a:p>
            <a:pPr lvl="1"/>
            <a:r>
              <a:rPr lang="nl-NL" dirty="0" err="1"/>
              <a:t>certificats</a:t>
            </a:r>
            <a:r>
              <a:rPr lang="nl-NL" dirty="0"/>
              <a:t> de </a:t>
            </a:r>
            <a:r>
              <a:rPr lang="nl-NL" dirty="0" err="1"/>
              <a:t>vaccination</a:t>
            </a:r>
            <a:r>
              <a:rPr lang="nl-NL" dirty="0"/>
              <a:t> (</a:t>
            </a:r>
            <a:r>
              <a:rPr lang="nl-NL" dirty="0" err="1"/>
              <a:t>Organisation</a:t>
            </a:r>
            <a:r>
              <a:rPr lang="nl-NL" dirty="0"/>
              <a:t> mondiale de la Santé (OMS))</a:t>
            </a:r>
            <a:endParaRPr lang="en-US" dirty="0"/>
          </a:p>
        </p:txBody>
      </p:sp>
    </p:spTree>
    <p:extLst>
      <p:ext uri="{BB962C8B-B14F-4D97-AF65-F5344CB8AC3E}">
        <p14:creationId xmlns:p14="http://schemas.microsoft.com/office/powerpoint/2010/main" val="1972237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1353800" cy="1325563"/>
          </a:xfrm>
          <a:noFill/>
        </p:spPr>
        <p:txBody>
          <a:bodyPr/>
          <a:lstStyle/>
          <a:p>
            <a:r>
              <a:rPr lang="en-BE" dirty="0"/>
              <a:t>Digitalisation de la </a:t>
            </a:r>
            <a:r>
              <a:rPr lang="fr-BE" dirty="0"/>
              <a:t>CEAM</a:t>
            </a:r>
          </a:p>
        </p:txBody>
      </p:sp>
      <p:sp>
        <p:nvSpPr>
          <p:cNvPr id="3" name="Content Placeholder 2"/>
          <p:cNvSpPr>
            <a:spLocks noGrp="1"/>
          </p:cNvSpPr>
          <p:nvPr>
            <p:ph idx="1"/>
          </p:nvPr>
        </p:nvSpPr>
        <p:spPr>
          <a:xfrm>
            <a:off x="838200" y="1689100"/>
            <a:ext cx="10515600" cy="4911355"/>
          </a:xfrm>
        </p:spPr>
        <p:txBody>
          <a:bodyPr>
            <a:normAutofit/>
          </a:bodyPr>
          <a:lstStyle/>
          <a:p>
            <a:r>
              <a:rPr lang="en-BE" dirty="0"/>
              <a:t>la CEAM </a:t>
            </a:r>
            <a:r>
              <a:rPr lang="fr-FR" dirty="0"/>
              <a:t>garantit aux citoyens de l'UE des soins de santé médicalement nécessaires lorsqu'ils séjournent dans un autre État membre, au même coût que s'ils étaient assurés dans </a:t>
            </a:r>
            <a:r>
              <a:rPr lang="en-BE" dirty="0" err="1"/>
              <a:t>cet</a:t>
            </a:r>
            <a:r>
              <a:rPr lang="fr-FR" dirty="0"/>
              <a:t> État membre</a:t>
            </a:r>
            <a:endParaRPr lang="en-BE" dirty="0"/>
          </a:p>
          <a:p>
            <a:r>
              <a:rPr lang="en-BE" dirty="0" err="1"/>
              <a:t>problèmes</a:t>
            </a:r>
            <a:r>
              <a:rPr lang="en-BE" dirty="0"/>
              <a:t> </a:t>
            </a:r>
            <a:r>
              <a:rPr lang="en-BE" dirty="0" err="1"/>
              <a:t>actuels</a:t>
            </a:r>
            <a:endParaRPr lang="en-BE" dirty="0"/>
          </a:p>
          <a:p>
            <a:pPr lvl="1"/>
            <a:r>
              <a:rPr lang="fr-BE" dirty="0"/>
              <a:t>tarifs d’assurance pas garantis au moment de la prestation de soins</a:t>
            </a:r>
          </a:p>
          <a:p>
            <a:pPr lvl="1"/>
            <a:r>
              <a:rPr lang="fr-BE" dirty="0"/>
              <a:t>2</a:t>
            </a:r>
            <a:r>
              <a:rPr lang="en-BE" dirty="0"/>
              <a:t>42</a:t>
            </a:r>
            <a:r>
              <a:rPr lang="fr-BE" dirty="0"/>
              <a:t> millions de CEAM papier</a:t>
            </a:r>
            <a:r>
              <a:rPr lang="en-BE" dirty="0"/>
              <a:t>/plastique</a:t>
            </a:r>
            <a:r>
              <a:rPr lang="fr-BE" dirty="0"/>
              <a:t> </a:t>
            </a:r>
            <a:r>
              <a:rPr lang="en-BE" dirty="0" err="1"/>
              <a:t>en</a:t>
            </a:r>
            <a:r>
              <a:rPr lang="en-BE" dirty="0"/>
              <a:t> circulation </a:t>
            </a:r>
            <a:r>
              <a:rPr lang="en-BE" dirty="0" err="1"/>
              <a:t>chaque</a:t>
            </a:r>
            <a:r>
              <a:rPr lang="en-BE" dirty="0"/>
              <a:t> </a:t>
            </a:r>
            <a:r>
              <a:rPr lang="en-BE" dirty="0" err="1"/>
              <a:t>année</a:t>
            </a:r>
            <a:r>
              <a:rPr lang="fr-BE" dirty="0"/>
              <a:t> </a:t>
            </a:r>
            <a:r>
              <a:rPr lang="fr-BE" dirty="0">
                <a:sym typeface="Wingdings" panose="05000000000000000000" pitchFamily="2" charset="2"/>
              </a:rPr>
              <a:t></a:t>
            </a:r>
            <a:r>
              <a:rPr lang="fr-BE" dirty="0"/>
              <a:t> coût </a:t>
            </a:r>
            <a:r>
              <a:rPr lang="en-BE" dirty="0"/>
              <a:t>et impact </a:t>
            </a:r>
            <a:r>
              <a:rPr lang="en-BE" dirty="0" err="1"/>
              <a:t>environnemental</a:t>
            </a:r>
            <a:endParaRPr lang="fr-BE" dirty="0"/>
          </a:p>
          <a:p>
            <a:pPr lvl="1"/>
            <a:r>
              <a:rPr lang="fr-BE" dirty="0"/>
              <a:t>en cas d’oubli </a:t>
            </a:r>
            <a:r>
              <a:rPr lang="fr-BE" dirty="0">
                <a:sym typeface="Wingdings" panose="05000000000000000000" pitchFamily="2" charset="2"/>
              </a:rPr>
              <a:t></a:t>
            </a:r>
            <a:r>
              <a:rPr lang="fr-BE" dirty="0"/>
              <a:t> pas de téléchargement de la CEAM électronique</a:t>
            </a:r>
            <a:endParaRPr lang="en-BE" dirty="0"/>
          </a:p>
          <a:p>
            <a:pPr lvl="1"/>
            <a:r>
              <a:rPr lang="en-BE" dirty="0"/>
              <a:t>la version </a:t>
            </a:r>
            <a:r>
              <a:rPr lang="fr-FR" dirty="0"/>
              <a:t>papier/plastique actuelle est sujette à la fraude</a:t>
            </a:r>
            <a:endParaRPr lang="en-BE" dirty="0"/>
          </a:p>
          <a:p>
            <a:pPr lvl="1"/>
            <a:r>
              <a:rPr lang="en-BE" dirty="0"/>
              <a:t>u</a:t>
            </a:r>
            <a:r>
              <a:rPr lang="fr-FR" dirty="0"/>
              <a:t>n</a:t>
            </a:r>
            <a:r>
              <a:rPr lang="en-BE" dirty="0"/>
              <a:t>e CEAM </a:t>
            </a:r>
            <a:r>
              <a:rPr lang="fr-FR" dirty="0"/>
              <a:t>numérique au sein de l'écosystème EUDI </a:t>
            </a:r>
            <a:r>
              <a:rPr lang="fr-FR" dirty="0" err="1"/>
              <a:t>Wallet</a:t>
            </a:r>
            <a:r>
              <a:rPr lang="fr-FR" dirty="0"/>
              <a:t> est en cours de développement au sein du consortium DC4EU </a:t>
            </a:r>
            <a:r>
              <a:rPr lang="en-BE" dirty="0">
                <a:sym typeface="Wingdings" panose="05000000000000000000" pitchFamily="2" charset="2"/>
              </a:rPr>
              <a:t></a:t>
            </a:r>
            <a:r>
              <a:rPr lang="fr-FR" dirty="0"/>
              <a:t> pas disponible avant 2029 </a:t>
            </a:r>
            <a:r>
              <a:rPr lang="fr-FR" dirty="0" err="1"/>
              <a:t>zijn</a:t>
            </a:r>
            <a:r>
              <a:rPr lang="en-BE" dirty="0"/>
              <a:t> </a:t>
            </a:r>
            <a:r>
              <a:rPr lang="en-BE" dirty="0">
                <a:sym typeface="Wingdings" panose="05000000000000000000" pitchFamily="2" charset="2"/>
              </a:rPr>
              <a:t></a:t>
            </a:r>
            <a:r>
              <a:rPr lang="fr-FR" dirty="0"/>
              <a:t> tout le monde n'utilisera pas le portefeuille numérique</a:t>
            </a:r>
            <a:endParaRPr lang="fr-BE" dirty="0"/>
          </a:p>
          <a:p>
            <a:r>
              <a:rPr lang="fr-FR" dirty="0"/>
              <a:t>nécessité d'une alternative numérique plus rapide, d'une solution complémentaire et permanente</a:t>
            </a:r>
            <a:endParaRPr lang="en-US" dirty="0"/>
          </a:p>
        </p:txBody>
      </p:sp>
    </p:spTree>
    <p:extLst>
      <p:ext uri="{BB962C8B-B14F-4D97-AF65-F5344CB8AC3E}">
        <p14:creationId xmlns:p14="http://schemas.microsoft.com/office/powerpoint/2010/main" val="2748673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en-BE" dirty="0"/>
              <a:t>e</a:t>
            </a:r>
            <a:r>
              <a:rPr lang="fr-FR" dirty="0"/>
              <a:t>n collaboration avec la Commission européenne (CE), </a:t>
            </a:r>
            <a:r>
              <a:rPr lang="en-BE" dirty="0"/>
              <a:t>la BCSS </a:t>
            </a:r>
            <a:r>
              <a:rPr lang="fr-FR" dirty="0"/>
              <a:t>dirige le « groupe ad hoc (AHG) sur la </a:t>
            </a:r>
            <a:r>
              <a:rPr lang="en-BE" dirty="0"/>
              <a:t>digitalisation</a:t>
            </a:r>
            <a:r>
              <a:rPr lang="fr-FR" dirty="0"/>
              <a:t> de la CEAM</a:t>
            </a:r>
            <a:endParaRPr lang="nl-NL" strike="sngStrike" dirty="0"/>
          </a:p>
          <a:p>
            <a:r>
              <a:rPr lang="en-BE" dirty="0"/>
              <a:t>le </a:t>
            </a:r>
            <a:r>
              <a:rPr lang="en-IE" dirty="0"/>
              <a:t>AHG</a:t>
            </a:r>
            <a:r>
              <a:rPr lang="fr-FR" dirty="0"/>
              <a:t> a déposé les spécifications </a:t>
            </a:r>
            <a:r>
              <a:rPr lang="en-BE" dirty="0"/>
              <a:t>business</a:t>
            </a:r>
            <a:r>
              <a:rPr lang="fr-FR" dirty="0"/>
              <a:t> et techniques d'une solution alternative</a:t>
            </a:r>
            <a:endParaRPr lang="en-IE" dirty="0"/>
          </a:p>
          <a:p>
            <a:r>
              <a:rPr lang="en-BE" dirty="0"/>
              <a:t>l</a:t>
            </a:r>
            <a:r>
              <a:rPr lang="fr-FR" dirty="0"/>
              <a:t>es </a:t>
            </a:r>
            <a:r>
              <a:rPr lang="en-BE" dirty="0" err="1"/>
              <a:t>organismes</a:t>
            </a:r>
            <a:r>
              <a:rPr lang="en-BE" dirty="0"/>
              <a:t> </a:t>
            </a:r>
            <a:r>
              <a:rPr lang="en-BE" dirty="0" err="1"/>
              <a:t>assureurs</a:t>
            </a:r>
            <a:r>
              <a:rPr lang="en-BE" dirty="0"/>
              <a:t> </a:t>
            </a:r>
            <a:r>
              <a:rPr lang="en-BE" dirty="0" err="1"/>
              <a:t>belges</a:t>
            </a:r>
            <a:r>
              <a:rPr lang="en-BE" dirty="0"/>
              <a:t> </a:t>
            </a:r>
            <a:r>
              <a:rPr lang="fr-FR" dirty="0"/>
              <a:t>demandent une version </a:t>
            </a:r>
            <a:r>
              <a:rPr lang="en-BE" dirty="0" err="1"/>
              <a:t>digitale</a:t>
            </a:r>
            <a:r>
              <a:rPr lang="en-BE" dirty="0"/>
              <a:t>,</a:t>
            </a:r>
            <a:r>
              <a:rPr lang="fr-FR" dirty="0"/>
              <a:t> reconnue au niveau transfrontalier</a:t>
            </a:r>
            <a:endParaRPr lang="en-BE" dirty="0"/>
          </a:p>
          <a:p>
            <a:r>
              <a:rPr lang="en-BE" dirty="0"/>
              <a:t>l</a:t>
            </a:r>
            <a:r>
              <a:rPr lang="fr-FR" dirty="0"/>
              <a:t>a Belgique </a:t>
            </a:r>
            <a:r>
              <a:rPr lang="en-BE" dirty="0" err="1"/>
              <a:t>va</a:t>
            </a:r>
            <a:r>
              <a:rPr lang="en-BE" dirty="0"/>
              <a:t> déjà </a:t>
            </a:r>
            <a:r>
              <a:rPr lang="en-BE" dirty="0" err="1"/>
              <a:t>digitaliser</a:t>
            </a:r>
            <a:r>
              <a:rPr lang="fr-FR" dirty="0"/>
              <a:t> la délivrance du </a:t>
            </a:r>
            <a:r>
              <a:rPr lang="en-IE" dirty="0"/>
              <a:t> </a:t>
            </a:r>
            <a:r>
              <a:rPr lang="en-BE" dirty="0"/>
              <a:t>“</a:t>
            </a:r>
            <a:r>
              <a:rPr lang="en-IE" dirty="0"/>
              <a:t>Provisional Replacement Certificate</a:t>
            </a:r>
            <a:r>
              <a:rPr lang="en-BE" dirty="0"/>
              <a:t>”</a:t>
            </a:r>
            <a:r>
              <a:rPr lang="en-IE" dirty="0"/>
              <a:t> </a:t>
            </a:r>
            <a:r>
              <a:rPr lang="en-BE" dirty="0"/>
              <a:t>(</a:t>
            </a:r>
            <a:r>
              <a:rPr lang="en-IE" dirty="0"/>
              <a:t>PRC) </a:t>
            </a:r>
            <a:r>
              <a:rPr lang="fr-FR" dirty="0"/>
              <a:t>conformément aux spécifications d</a:t>
            </a:r>
            <a:r>
              <a:rPr lang="en-BE" dirty="0"/>
              <a:t>u </a:t>
            </a:r>
            <a:r>
              <a:rPr lang="fr-FR" dirty="0"/>
              <a:t>AHG</a:t>
            </a:r>
            <a:endParaRPr lang="en-IE" strike="sngStrike" dirty="0"/>
          </a:p>
          <a:p>
            <a:pPr lvl="1"/>
            <a:r>
              <a:rPr lang="en-BE" dirty="0"/>
              <a:t>e-</a:t>
            </a:r>
            <a:r>
              <a:rPr lang="nl-NL" dirty="0"/>
              <a:t>PRC </a:t>
            </a:r>
            <a:r>
              <a:rPr lang="en-BE" dirty="0">
                <a:sym typeface="Wingdings" panose="05000000000000000000" pitchFamily="2" charset="2"/>
              </a:rPr>
              <a:t></a:t>
            </a:r>
            <a:r>
              <a:rPr lang="en-BE" dirty="0"/>
              <a:t> </a:t>
            </a:r>
            <a:r>
              <a:rPr lang="fr-FR" dirty="0"/>
              <a:t>un document PDF électronique enrichi d'un code QR contenant les données qui sont également visibles sur le document PDF et signées numériquement</a:t>
            </a:r>
            <a:endParaRPr lang="nl-NL" dirty="0"/>
          </a:p>
          <a:p>
            <a:pPr lvl="1"/>
            <a:r>
              <a:rPr lang="en-BE" dirty="0" err="1"/>
              <a:t>coopération</a:t>
            </a:r>
            <a:r>
              <a:rPr lang="nl-NL" dirty="0"/>
              <a:t> </a:t>
            </a:r>
            <a:endParaRPr lang="en-BE" dirty="0"/>
          </a:p>
          <a:p>
            <a:pPr lvl="2"/>
            <a:r>
              <a:rPr lang="fr-FR" dirty="0"/>
              <a:t>avec la CE pour l'utilisation du référentiel institutionnel EESSI en tant que registre de confiance (infrastructure PKI)</a:t>
            </a:r>
            <a:endParaRPr lang="nl-NL" dirty="0"/>
          </a:p>
          <a:p>
            <a:pPr lvl="2"/>
            <a:r>
              <a:rPr lang="fr-FR" dirty="0"/>
              <a:t>avec le SPF BOSA pour l'inclusion de l'e-PRC dans MyGov.be et le scannage et la validation du code QR</a:t>
            </a:r>
            <a:endParaRPr lang="nl-NL" dirty="0"/>
          </a:p>
          <a:p>
            <a:r>
              <a:rPr lang="fr-FR" dirty="0"/>
              <a:t>date cible pour le déploiement en production : 1er janvier 2026</a:t>
            </a:r>
            <a:endParaRPr lang="en-IE" dirty="0"/>
          </a:p>
          <a:p>
            <a:pPr lvl="1"/>
            <a:endParaRPr lang="en-IE" dirty="0"/>
          </a:p>
          <a:p>
            <a:endParaRPr lang="en-IE" dirty="0"/>
          </a:p>
        </p:txBody>
      </p:sp>
    </p:spTree>
    <p:extLst>
      <p:ext uri="{BB962C8B-B14F-4D97-AF65-F5344CB8AC3E}">
        <p14:creationId xmlns:p14="http://schemas.microsoft.com/office/powerpoint/2010/main" val="521361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endParaRPr lang="en-US" dirty="0"/>
          </a:p>
        </p:txBody>
      </p:sp>
      <p:sp>
        <p:nvSpPr>
          <p:cNvPr id="4" name="Content Placeholder 3">
            <a:extLst>
              <a:ext uri="{FF2B5EF4-FFF2-40B4-BE49-F238E27FC236}">
                <a16:creationId xmlns:a16="http://schemas.microsoft.com/office/drawing/2014/main" id="{E4DCCFB0-2F25-4A2C-90A0-9711F51E7ACF}"/>
              </a:ext>
            </a:extLst>
          </p:cNvPr>
          <p:cNvSpPr>
            <a:spLocks noGrp="1"/>
          </p:cNvSpPr>
          <p:nvPr>
            <p:ph idx="1"/>
          </p:nvPr>
        </p:nvSpPr>
        <p:spPr/>
        <p:txBody>
          <a:bodyPr/>
          <a:lstStyle/>
          <a:p>
            <a:r>
              <a:rPr lang="fr-FR" dirty="0"/>
              <a:t>création du document PDF avec code QR signé</a:t>
            </a:r>
            <a:endParaRPr lang="en-BE" dirty="0"/>
          </a:p>
        </p:txBody>
      </p:sp>
      <p:pic>
        <p:nvPicPr>
          <p:cNvPr id="5" name="Content Placeholder 4">
            <a:extLst>
              <a:ext uri="{FF2B5EF4-FFF2-40B4-BE49-F238E27FC236}">
                <a16:creationId xmlns:a16="http://schemas.microsoft.com/office/drawing/2014/main" id="{9B7C5787-B90B-4185-9E8B-C32DC23E69D7}"/>
              </a:ext>
            </a:extLst>
          </p:cNvPr>
          <p:cNvPicPr>
            <a:picLocks noChangeAspect="1"/>
          </p:cNvPicPr>
          <p:nvPr/>
        </p:nvPicPr>
        <p:blipFill>
          <a:blip r:embed="rId3"/>
          <a:stretch>
            <a:fillRect/>
          </a:stretch>
        </p:blipFill>
        <p:spPr>
          <a:xfrm>
            <a:off x="2059880" y="2107301"/>
            <a:ext cx="7408850" cy="4398052"/>
          </a:xfrm>
          <a:prstGeom prst="rect">
            <a:avLst/>
          </a:prstGeom>
          <a:solidFill>
            <a:schemeClr val="accent5">
              <a:lumMod val="20000"/>
              <a:lumOff val="80000"/>
            </a:schemeClr>
          </a:solidFill>
        </p:spPr>
      </p:pic>
    </p:spTree>
    <p:extLst>
      <p:ext uri="{BB962C8B-B14F-4D97-AF65-F5344CB8AC3E}">
        <p14:creationId xmlns:p14="http://schemas.microsoft.com/office/powerpoint/2010/main" val="1617335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endParaRPr lang="en-US" dirty="0"/>
          </a:p>
        </p:txBody>
      </p:sp>
      <p:sp>
        <p:nvSpPr>
          <p:cNvPr id="4" name="Content Placeholder 3">
            <a:extLst>
              <a:ext uri="{FF2B5EF4-FFF2-40B4-BE49-F238E27FC236}">
                <a16:creationId xmlns:a16="http://schemas.microsoft.com/office/drawing/2014/main" id="{E4DCCFB0-2F25-4A2C-90A0-9711F51E7ACF}"/>
              </a:ext>
            </a:extLst>
          </p:cNvPr>
          <p:cNvSpPr>
            <a:spLocks noGrp="1"/>
          </p:cNvSpPr>
          <p:nvPr>
            <p:ph idx="1"/>
          </p:nvPr>
        </p:nvSpPr>
        <p:spPr/>
        <p:txBody>
          <a:bodyPr/>
          <a:lstStyle/>
          <a:p>
            <a:r>
              <a:rPr lang="en-BE" dirty="0" err="1"/>
              <a:t>processus</a:t>
            </a:r>
            <a:r>
              <a:rPr lang="en-BE" dirty="0"/>
              <a:t> de </a:t>
            </a:r>
            <a:r>
              <a:rPr lang="nl-BE" dirty="0" err="1"/>
              <a:t>validati</a:t>
            </a:r>
            <a:r>
              <a:rPr lang="en-BE" dirty="0"/>
              <a:t>on</a:t>
            </a:r>
          </a:p>
        </p:txBody>
      </p:sp>
      <p:pic>
        <p:nvPicPr>
          <p:cNvPr id="5" name="Picture 4">
            <a:extLst>
              <a:ext uri="{FF2B5EF4-FFF2-40B4-BE49-F238E27FC236}">
                <a16:creationId xmlns:a16="http://schemas.microsoft.com/office/drawing/2014/main" id="{E13F61CA-2D5D-407D-91C3-E215DFDB7DFD}"/>
              </a:ext>
            </a:extLst>
          </p:cNvPr>
          <p:cNvPicPr>
            <a:picLocks noChangeAspect="1"/>
          </p:cNvPicPr>
          <p:nvPr/>
        </p:nvPicPr>
        <p:blipFill>
          <a:blip r:embed="rId3"/>
          <a:stretch>
            <a:fillRect/>
          </a:stretch>
        </p:blipFill>
        <p:spPr>
          <a:xfrm>
            <a:off x="1157232" y="2445482"/>
            <a:ext cx="10352187" cy="3139530"/>
          </a:xfrm>
          <a:prstGeom prst="rect">
            <a:avLst/>
          </a:prstGeom>
        </p:spPr>
      </p:pic>
    </p:spTree>
    <p:extLst>
      <p:ext uri="{BB962C8B-B14F-4D97-AF65-F5344CB8AC3E}">
        <p14:creationId xmlns:p14="http://schemas.microsoft.com/office/powerpoint/2010/main" val="1387648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1825625"/>
            <a:ext cx="9964271" cy="4351338"/>
          </a:xfrm>
        </p:spPr>
        <p:txBody>
          <a:bodyPr>
            <a:normAutofit/>
          </a:bodyPr>
          <a:lstStyle/>
          <a:p>
            <a:r>
              <a:rPr lang="en-BE" sz="2100" dirty="0"/>
              <a:t>c</a:t>
            </a:r>
            <a:r>
              <a:rPr lang="fr-FR" sz="2100" dirty="0" err="1"/>
              <a:t>haque</a:t>
            </a:r>
            <a:r>
              <a:rPr lang="fr-FR" sz="2100" dirty="0"/>
              <a:t> État membre devra délivrer une version physique de l'EDC et de la carte de stationnement pour personnes handicapées - Directive (UE) 2024/2841</a:t>
            </a:r>
            <a:endParaRPr lang="en-BE" sz="2100" dirty="0"/>
          </a:p>
          <a:p>
            <a:r>
              <a:rPr lang="fr-FR" sz="2100" dirty="0"/>
              <a:t>carte physique </a:t>
            </a:r>
            <a:r>
              <a:rPr lang="en-BE" sz="2100" dirty="0">
                <a:sym typeface="Wingdings" panose="05000000000000000000" pitchFamily="2" charset="2"/>
              </a:rPr>
              <a:t></a:t>
            </a:r>
            <a:r>
              <a:rPr lang="fr-FR" sz="2100" dirty="0"/>
              <a:t> enrichie d'un code QR ou d'autres caractéristiques numériques pour</a:t>
            </a:r>
            <a:endParaRPr lang="en-BE" sz="2100" dirty="0"/>
          </a:p>
          <a:p>
            <a:pPr lvl="1"/>
            <a:r>
              <a:rPr lang="fr-FR" sz="1900" dirty="0"/>
              <a:t>garantir la validité et l'authenticité de la carte + l'intégrité des données</a:t>
            </a:r>
            <a:endParaRPr lang="nl-NL" sz="1900" dirty="0"/>
          </a:p>
          <a:p>
            <a:pPr lvl="1"/>
            <a:r>
              <a:rPr lang="en-BE" sz="1900" dirty="0" err="1"/>
              <a:t>prévenir</a:t>
            </a:r>
            <a:r>
              <a:rPr lang="en-BE" sz="1900" dirty="0"/>
              <a:t> la </a:t>
            </a:r>
            <a:r>
              <a:rPr lang="nl-NL" sz="1900" dirty="0"/>
              <a:t>fraude</a:t>
            </a:r>
          </a:p>
          <a:p>
            <a:pPr lvl="1"/>
            <a:r>
              <a:rPr lang="fr-FR" sz="1900" dirty="0"/>
              <a:t>résoudre les problèmes d'interopérabilité pour la lecture des données</a:t>
            </a:r>
            <a:endParaRPr lang="en-BE" sz="1900" dirty="0"/>
          </a:p>
          <a:p>
            <a:r>
              <a:rPr lang="fr-FR" sz="2100" dirty="0"/>
              <a:t>déploiement dans les Etats membres au plus tard le 5 juin 2028</a:t>
            </a:r>
            <a:endParaRPr lang="en-BE" sz="2100" dirty="0"/>
          </a:p>
          <a:p>
            <a:r>
              <a:rPr lang="en-BE" sz="2100" dirty="0" err="1"/>
              <a:t>une</a:t>
            </a:r>
            <a:r>
              <a:rPr lang="en-BE" sz="2100" dirty="0"/>
              <a:t> version </a:t>
            </a:r>
            <a:r>
              <a:rPr lang="en-BE" sz="2100" dirty="0" err="1"/>
              <a:t>digitale</a:t>
            </a:r>
            <a:r>
              <a:rPr lang="en-BE" sz="2100" dirty="0"/>
              <a:t> </a:t>
            </a:r>
            <a:r>
              <a:rPr lang="en-BE" sz="2100" dirty="0" err="1"/>
              <a:t>est</a:t>
            </a:r>
            <a:r>
              <a:rPr lang="en-BE" sz="2100" dirty="0"/>
              <a:t> </a:t>
            </a:r>
            <a:r>
              <a:rPr lang="en-BE" sz="2100" dirty="0" err="1"/>
              <a:t>prévue</a:t>
            </a:r>
            <a:r>
              <a:rPr lang="nl-NL" sz="2100" dirty="0"/>
              <a:t> </a:t>
            </a:r>
            <a:endParaRPr lang="en-BE" sz="2100" dirty="0"/>
          </a:p>
          <a:p>
            <a:r>
              <a:rPr lang="fr-FR" sz="2100" dirty="0"/>
              <a:t>contacts entamés avec le SPF Sécurité sociale et le SPF BOSA pour l'intégration dans MyGov.be</a:t>
            </a:r>
            <a:endParaRPr lang="en-BE" sz="2100" dirty="0"/>
          </a:p>
        </p:txBody>
      </p:sp>
      <p:sp>
        <p:nvSpPr>
          <p:cNvPr id="2" name="Title 1"/>
          <p:cNvSpPr>
            <a:spLocks noGrp="1"/>
          </p:cNvSpPr>
          <p:nvPr>
            <p:ph type="title"/>
          </p:nvPr>
        </p:nvSpPr>
        <p:spPr>
          <a:noFill/>
        </p:spPr>
        <p:txBody>
          <a:bodyPr/>
          <a:lstStyle/>
          <a:p>
            <a:r>
              <a:rPr lang="nl-NL" dirty="0"/>
              <a:t>EDC e</a:t>
            </a:r>
            <a:r>
              <a:rPr lang="en-BE" dirty="0"/>
              <a:t>t</a:t>
            </a:r>
            <a:r>
              <a:rPr lang="nl-NL" dirty="0"/>
              <a:t> </a:t>
            </a:r>
            <a:r>
              <a:rPr lang="en-BE" dirty="0"/>
              <a:t>carte de </a:t>
            </a:r>
            <a:r>
              <a:rPr lang="en-BE" dirty="0" err="1"/>
              <a:t>stationnement</a:t>
            </a:r>
            <a:r>
              <a:rPr lang="en-BE" dirty="0"/>
              <a:t> </a:t>
            </a:r>
            <a:r>
              <a:rPr lang="en-BE" dirty="0" err="1"/>
              <a:t>européenne</a:t>
            </a:r>
            <a:r>
              <a:rPr lang="nl-BE" dirty="0">
                <a:highlight>
                  <a:srgbClr val="FFFF00"/>
                </a:highlight>
              </a:rPr>
              <a:t> </a:t>
            </a:r>
            <a:endParaRPr lang="en-US" dirty="0"/>
          </a:p>
        </p:txBody>
      </p:sp>
    </p:spTree>
    <p:extLst>
      <p:ext uri="{BB962C8B-B14F-4D97-AF65-F5344CB8AC3E}">
        <p14:creationId xmlns:p14="http://schemas.microsoft.com/office/powerpoint/2010/main" val="1870574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fr-BE" dirty="0"/>
              <a:t>Single Digital Gateway (SDG)</a:t>
            </a:r>
            <a:endParaRPr lang="en-BE" dirty="0"/>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fr-FR" dirty="0"/>
              <a:t>SDG crée une passerelle numérique unique, conformément à un réglementation européenne</a:t>
            </a:r>
          </a:p>
          <a:p>
            <a:r>
              <a:rPr lang="fr-FR" dirty="0"/>
              <a:t>où tous les citoyens et entreprises d’un pays de l’UE peuvent trouver des informations, des procédures et des services en ligne pour soutenir et résoudre leurs problèmes au sein d’un autre pays de l’UE</a:t>
            </a:r>
          </a:p>
          <a:p>
            <a:r>
              <a:rPr lang="fr-FR" dirty="0"/>
              <a:t>but</a:t>
            </a:r>
          </a:p>
          <a:p>
            <a:pPr lvl="1"/>
            <a:r>
              <a:rPr lang="fr-FR" dirty="0"/>
              <a:t>réduire le fardeau administratif des citoyens et des entreprises</a:t>
            </a:r>
          </a:p>
          <a:p>
            <a:pPr lvl="1"/>
            <a:r>
              <a:rPr lang="fr-FR" dirty="0"/>
              <a:t>améliorer le fonctionnement du marché intérieur</a:t>
            </a:r>
          </a:p>
          <a:p>
            <a:pPr lvl="1"/>
            <a:r>
              <a:rPr lang="fr-FR" dirty="0"/>
              <a:t>éliminer la discrimination</a:t>
            </a:r>
          </a:p>
          <a:p>
            <a:r>
              <a:rPr lang="fr-BE" dirty="0"/>
              <a:t>mise en production des procédures pour lesquelles la BCSS a été désignée comme moteur</a:t>
            </a:r>
          </a:p>
          <a:p>
            <a:pPr lvl="1"/>
            <a:r>
              <a:rPr lang="fr-BE" dirty="0"/>
              <a:t>demande d’une CEAM</a:t>
            </a:r>
          </a:p>
          <a:p>
            <a:pPr lvl="1"/>
            <a:r>
              <a:rPr lang="fr-BE" dirty="0"/>
              <a:t>demande d’allocation de (pré)pension des régimes obligatoires</a:t>
            </a:r>
          </a:p>
          <a:p>
            <a:pPr lvl="1"/>
            <a:r>
              <a:rPr lang="fr-BE" dirty="0"/>
              <a:t>demande d’informations relatives aux données de pension des régimes obligatoires</a:t>
            </a:r>
          </a:p>
          <a:p>
            <a:pPr lvl="1"/>
            <a:r>
              <a:rPr lang="fr-BE" dirty="0"/>
              <a:t>notification de modifications dans la situation personnelle ou professionnelle de la personne bénéficiant des allocations de sécurité sociale</a:t>
            </a:r>
          </a:p>
        </p:txBody>
      </p:sp>
    </p:spTree>
    <p:extLst>
      <p:ext uri="{BB962C8B-B14F-4D97-AF65-F5344CB8AC3E}">
        <p14:creationId xmlns:p14="http://schemas.microsoft.com/office/powerpoint/2010/main" val="4038631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B82">
            <a:alpha val="20000"/>
          </a:srgb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FB7A75-C8EA-4AE0-9FA3-073DC3AF7B37}"/>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a:hlinkClick r:id="rId2"/>
              <a:extLst>
                <a:ext uri="{FF2B5EF4-FFF2-40B4-BE49-F238E27FC236}">
                  <a16:creationId xmlns:a16="http://schemas.microsoft.com/office/drawing/2014/main" id="{1558DF55-0514-49F1-82F6-5637B1F27DA7}"/>
                </a:ext>
              </a:extLst>
            </p:cNvPr>
            <p:cNvPicPr>
              <a:picLocks noChangeAspect="1"/>
            </p:cNvPicPr>
            <p:nvPr/>
          </p:nvPicPr>
          <p:blipFill>
            <a:blip r:embed="rId3"/>
            <a:stretch>
              <a:fillRect/>
            </a:stretch>
          </p:blipFill>
          <p:spPr>
            <a:xfrm>
              <a:off x="790897" y="444880"/>
              <a:ext cx="10610205" cy="5968240"/>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a:t>protection sociale effective</a:t>
            </a:r>
          </a:p>
          <a:p>
            <a:r>
              <a:rPr lang="fr-FR" sz="2000" dirty="0"/>
              <a:t>services intégrés</a:t>
            </a:r>
          </a:p>
          <a:p>
            <a:pPr lvl="1"/>
            <a:r>
              <a:rPr lang="fr-FR" sz="1800" dirty="0"/>
              <a:t>adaptés à la situation concrète de l’utilisateur et si possible personnalisés</a:t>
            </a:r>
          </a:p>
          <a:p>
            <a:pPr lvl="1"/>
            <a:r>
              <a:rPr lang="fr-FR" sz="1800" dirty="0"/>
              <a:t>proposés à l'occasion d'événements se produisant au cours de la vie de l’utilisateur </a:t>
            </a:r>
          </a:p>
          <a:p>
            <a:pPr lvl="2"/>
            <a:r>
              <a:rPr lang="fr-FR" sz="1600" dirty="0"/>
              <a:t>naissance</a:t>
            </a:r>
          </a:p>
          <a:p>
            <a:pPr lvl="2"/>
            <a:r>
              <a:rPr lang="fr-FR" sz="1600" dirty="0"/>
              <a:t>école</a:t>
            </a:r>
          </a:p>
          <a:p>
            <a:pPr lvl="2"/>
            <a:r>
              <a:rPr lang="fr-FR" sz="1600" dirty="0"/>
              <a:t>travail </a:t>
            </a:r>
          </a:p>
          <a:p>
            <a:pPr lvl="2"/>
            <a:r>
              <a:rPr lang="fr-FR" sz="1600" dirty="0"/>
              <a:t>déménagement</a:t>
            </a:r>
          </a:p>
          <a:p>
            <a:pPr lvl="2"/>
            <a:r>
              <a:rPr lang="fr-FR" sz="1600" dirty="0"/>
              <a:t>maladie</a:t>
            </a:r>
          </a:p>
          <a:p>
            <a:pPr lvl="2"/>
            <a:r>
              <a:rPr lang="fr-FR" sz="1600" dirty="0"/>
              <a:t>pension</a:t>
            </a:r>
          </a:p>
          <a:p>
            <a:pPr lvl="2"/>
            <a:r>
              <a:rPr lang="fr-FR" sz="1600" dirty="0"/>
              <a:t>décès</a:t>
            </a:r>
          </a:p>
          <a:p>
            <a:pPr lvl="2"/>
            <a:r>
              <a:rPr lang="fr-FR" sz="1600" dirty="0"/>
              <a:t>création d'une entreprise</a:t>
            </a:r>
          </a:p>
          <a:p>
            <a:pPr lvl="2"/>
            <a:r>
              <a:rPr lang="fr-FR" sz="1600" dirty="0"/>
              <a:t>…</a:t>
            </a:r>
          </a:p>
          <a:p>
            <a:pPr lvl="1"/>
            <a:r>
              <a:rPr lang="fr-FR" sz="1800" dirty="0"/>
              <a:t>tous niveaux de pouvoir, services publics et instances privées confondus</a:t>
            </a:r>
          </a:p>
        </p:txBody>
      </p:sp>
    </p:spTree>
    <p:extLst>
      <p:ext uri="{BB962C8B-B14F-4D97-AF65-F5344CB8AC3E}">
        <p14:creationId xmlns:p14="http://schemas.microsoft.com/office/powerpoint/2010/main" val="2842838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en-US" dirty="0"/>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fr-FR" dirty="0"/>
              <a:t>les citoyens de l’UE et l'AELE (Association européenne de libre-échange) peuvent librement voyager, vivre et travailler dans d'autres pays de l'espace UE/AELE</a:t>
            </a:r>
          </a:p>
          <a:p>
            <a:r>
              <a:rPr lang="fr-FR" dirty="0"/>
              <a:t>les systèmes de sécurité sociale doivent refléter cette mobilité et faire en sorte que les citoyens bénéficient d'un accès complet à la sécurité sociale dans les contextes transfrontaliers</a:t>
            </a:r>
          </a:p>
          <a:p>
            <a:r>
              <a:rPr lang="fr-FR" dirty="0"/>
              <a:t>EESSI = réseau électronique européen sécurisé connectant les institutions de sécurité sociale</a:t>
            </a:r>
          </a:p>
          <a:p>
            <a:r>
              <a:rPr lang="nl-NL" dirty="0"/>
              <a:t>BCSS </a:t>
            </a:r>
            <a:r>
              <a:rPr lang="nl-NL" dirty="0" err="1"/>
              <a:t>responsable</a:t>
            </a:r>
            <a:r>
              <a:rPr lang="nl-NL" dirty="0"/>
              <a:t> pour </a:t>
            </a:r>
            <a:r>
              <a:rPr lang="nl-NL" dirty="0" err="1"/>
              <a:t>l’Access</a:t>
            </a:r>
            <a:r>
              <a:rPr lang="nl-NL" dirty="0"/>
              <a:t> Point (</a:t>
            </a:r>
            <a:r>
              <a:rPr lang="nl-NL" dirty="0" err="1"/>
              <a:t>porte</a:t>
            </a:r>
            <a:r>
              <a:rPr lang="nl-NL" dirty="0"/>
              <a:t> </a:t>
            </a:r>
            <a:r>
              <a:rPr lang="nl-NL" dirty="0" err="1"/>
              <a:t>d’accès</a:t>
            </a:r>
            <a:r>
              <a:rPr lang="nl-NL" dirty="0"/>
              <a:t> </a:t>
            </a:r>
            <a:r>
              <a:rPr lang="nl-NL" dirty="0" err="1"/>
              <a:t>unique</a:t>
            </a:r>
            <a:r>
              <a:rPr lang="nl-NL" dirty="0"/>
              <a:t> pour BE) et </a:t>
            </a:r>
            <a:r>
              <a:rPr lang="nl-NL" dirty="0" err="1"/>
              <a:t>le</a:t>
            </a:r>
            <a:r>
              <a:rPr lang="nl-NL" dirty="0"/>
              <a:t> National Gateway (bus vers les  </a:t>
            </a:r>
            <a:r>
              <a:rPr lang="nl-NL" dirty="0" err="1"/>
              <a:t>applications</a:t>
            </a:r>
            <a:r>
              <a:rPr lang="nl-NL" dirty="0"/>
              <a:t> backoffice)</a:t>
            </a:r>
          </a:p>
        </p:txBody>
      </p:sp>
    </p:spTree>
    <p:extLst>
      <p:ext uri="{BB962C8B-B14F-4D97-AF65-F5344CB8AC3E}">
        <p14:creationId xmlns:p14="http://schemas.microsoft.com/office/powerpoint/2010/main" val="1076343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en-US" dirty="0"/>
              <a:t>Reference Implementation for a National Applications (</a:t>
            </a:r>
            <a:r>
              <a:rPr lang="fr-BE" dirty="0"/>
              <a:t>RINA)</a:t>
            </a:r>
          </a:p>
        </p:txBody>
      </p:sp>
      <p:sp>
        <p:nvSpPr>
          <p:cNvPr id="4" name="Content Placeholder 3"/>
          <p:cNvSpPr>
            <a:spLocks noGrp="1"/>
          </p:cNvSpPr>
          <p:nvPr>
            <p:ph idx="1"/>
          </p:nvPr>
        </p:nvSpPr>
        <p:spPr>
          <a:xfrm>
            <a:off x="838200" y="1718044"/>
            <a:ext cx="10515600" cy="5139955"/>
          </a:xfrm>
        </p:spPr>
        <p:txBody>
          <a:bodyPr>
            <a:normAutofit/>
          </a:bodyPr>
          <a:lstStyle/>
          <a:p>
            <a:r>
              <a:rPr lang="fr-FR" dirty="0"/>
              <a:t>RINA = service en ligne européen pour l’échange électronique de dossiers de sécurité sociale entre les institutions compétentes des pays européens</a:t>
            </a:r>
            <a:endParaRPr lang="fr-BE" dirty="0"/>
          </a:p>
          <a:p>
            <a:r>
              <a:rPr lang="fr-FR" dirty="0"/>
              <a:t>issu du projet EESSI </a:t>
            </a:r>
          </a:p>
          <a:p>
            <a:r>
              <a:rPr lang="fr-FR" dirty="0"/>
              <a:t>prise en charge de l'ensemble des processus administratifs concernant l'échange de données de sécurité sociale au niveau européen</a:t>
            </a:r>
          </a:p>
          <a:p>
            <a:r>
              <a:rPr lang="fr-FR" dirty="0"/>
              <a:t>outils pour la gestion des dossiers et l'optimisation des workflows internes</a:t>
            </a:r>
          </a:p>
          <a:p>
            <a:r>
              <a:rPr lang="fr-FR" dirty="0"/>
              <a:t>RINA est accessible aux prestataires des services sociaux</a:t>
            </a:r>
            <a:endParaRPr lang="fr-BE" dirty="0"/>
          </a:p>
        </p:txBody>
      </p:sp>
    </p:spTree>
    <p:extLst>
      <p:ext uri="{BB962C8B-B14F-4D97-AF65-F5344CB8AC3E}">
        <p14:creationId xmlns:p14="http://schemas.microsoft.com/office/powerpoint/2010/main" val="1549779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en-US" dirty="0"/>
              <a:t>Network &amp; Information Security (NIS2) </a:t>
            </a:r>
            <a:endParaRPr lang="en-BE" dirty="0"/>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NL" dirty="0" err="1"/>
              <a:t>directive</a:t>
            </a:r>
            <a:r>
              <a:rPr lang="nl-NL" dirty="0"/>
              <a:t> </a:t>
            </a:r>
            <a:r>
              <a:rPr lang="nl-NL" dirty="0" err="1"/>
              <a:t>européenne</a:t>
            </a:r>
            <a:r>
              <a:rPr lang="nl-NL" dirty="0"/>
              <a:t> </a:t>
            </a:r>
            <a:r>
              <a:rPr lang="nl-NL" dirty="0" err="1"/>
              <a:t>relative</a:t>
            </a:r>
            <a:r>
              <a:rPr lang="nl-NL" dirty="0"/>
              <a:t> à la </a:t>
            </a:r>
            <a:r>
              <a:rPr lang="nl-NL" dirty="0" err="1"/>
              <a:t>cybersécurité</a:t>
            </a:r>
            <a:endParaRPr lang="nl-NL" dirty="0"/>
          </a:p>
          <a:p>
            <a:r>
              <a:rPr lang="fr-FR" dirty="0"/>
              <a:t>ensemble de mesures pour un niveau commun élevé de cybersécurité dans l'Union européenne</a:t>
            </a:r>
          </a:p>
          <a:p>
            <a:pPr lvl="1"/>
            <a:r>
              <a:rPr lang="nl-NL" dirty="0" err="1"/>
              <a:t>applicables</a:t>
            </a:r>
            <a:r>
              <a:rPr lang="nl-NL" dirty="0"/>
              <a:t> </a:t>
            </a:r>
            <a:r>
              <a:rPr lang="nl-NL" dirty="0" err="1"/>
              <a:t>aux</a:t>
            </a:r>
            <a:r>
              <a:rPr lang="nl-NL" dirty="0"/>
              <a:t> </a:t>
            </a:r>
            <a:r>
              <a:rPr lang="nl-NL" dirty="0" err="1"/>
              <a:t>secteurs</a:t>
            </a:r>
            <a:r>
              <a:rPr lang="nl-NL" dirty="0"/>
              <a:t> </a:t>
            </a:r>
            <a:r>
              <a:rPr lang="nl-NL" dirty="0" err="1"/>
              <a:t>critiques</a:t>
            </a:r>
            <a:endParaRPr lang="nl-NL" dirty="0"/>
          </a:p>
          <a:p>
            <a:pPr lvl="2"/>
            <a:r>
              <a:rPr lang="nl-NL" dirty="0" err="1"/>
              <a:t>entreprises</a:t>
            </a:r>
            <a:r>
              <a:rPr lang="nl-NL" dirty="0"/>
              <a:t> </a:t>
            </a:r>
            <a:r>
              <a:rPr lang="nl-NL" dirty="0" err="1"/>
              <a:t>publiques</a:t>
            </a:r>
            <a:endParaRPr lang="nl-NL" dirty="0"/>
          </a:p>
          <a:p>
            <a:pPr lvl="2"/>
            <a:r>
              <a:rPr lang="fr-FR" dirty="0"/>
              <a:t>secteur de la santé</a:t>
            </a:r>
          </a:p>
          <a:p>
            <a:pPr lvl="2"/>
            <a:r>
              <a:rPr lang="fr-FR" dirty="0"/>
              <a:t>autres secteurs critiques tels que les services publics, les marchés financiers, les transports, ......</a:t>
            </a:r>
          </a:p>
          <a:p>
            <a:r>
              <a:rPr lang="fr-FR" dirty="0"/>
              <a:t>vise la gestion des risques liés au traitement de l'information</a:t>
            </a:r>
          </a:p>
          <a:p>
            <a:r>
              <a:rPr lang="fr-FR" dirty="0"/>
              <a:t>applicable </a:t>
            </a:r>
            <a:r>
              <a:rPr lang="en-BE" dirty="0" err="1"/>
              <a:t>depuis</a:t>
            </a:r>
            <a:r>
              <a:rPr lang="en-BE" dirty="0"/>
              <a:t> </a:t>
            </a:r>
            <a:r>
              <a:rPr lang="fr-FR" dirty="0"/>
              <a:t>octobre 2024</a:t>
            </a:r>
          </a:p>
        </p:txBody>
      </p:sp>
    </p:spTree>
    <p:extLst>
      <p:ext uri="{BB962C8B-B14F-4D97-AF65-F5344CB8AC3E}">
        <p14:creationId xmlns:p14="http://schemas.microsoft.com/office/powerpoint/2010/main" val="1533275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6. Projets</a:t>
              </a:r>
            </a:p>
          </p:txBody>
        </p:sp>
      </p:grpSp>
    </p:spTree>
    <p:extLst>
      <p:ext uri="{BB962C8B-B14F-4D97-AF65-F5344CB8AC3E}">
        <p14:creationId xmlns:p14="http://schemas.microsoft.com/office/powerpoint/2010/main" val="735425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fr-BE" altLang="en-US" dirty="0"/>
              <a:t>Projets de la BCSS</a:t>
            </a:r>
            <a:endParaRPr lang="en-US" altLang="en-US" dirty="0"/>
          </a:p>
        </p:txBody>
      </p:sp>
      <p:sp>
        <p:nvSpPr>
          <p:cNvPr id="39939" name="Content Placeholder 2"/>
          <p:cNvSpPr>
            <a:spLocks noGrp="1"/>
          </p:cNvSpPr>
          <p:nvPr>
            <p:ph idx="1"/>
          </p:nvPr>
        </p:nvSpPr>
        <p:spPr/>
        <p:txBody>
          <a:bodyPr>
            <a:normAutofit/>
          </a:bodyPr>
          <a:lstStyle/>
          <a:p>
            <a:pPr>
              <a:defRPr/>
            </a:pPr>
            <a:r>
              <a:rPr lang="fr-BE" altLang="en-US" dirty="0"/>
              <a:t>l’accent est mis sur les projets liés à la simplification administrative et au principe de collecte unique des données (only once) avec  pour corollaire un bon Return On Invest (ROI) et la recherche de l’efficience</a:t>
            </a:r>
          </a:p>
          <a:p>
            <a:pPr lvl="1">
              <a:defRPr/>
            </a:pPr>
            <a:r>
              <a:rPr lang="fr-BE" altLang="en-US" dirty="0"/>
              <a:t>optimalisation des processus</a:t>
            </a:r>
          </a:p>
          <a:p>
            <a:pPr lvl="1">
              <a:defRPr/>
            </a:pPr>
            <a:r>
              <a:rPr lang="fr-BE" altLang="en-US" dirty="0"/>
              <a:t>réutilisation des flux / messages existants</a:t>
            </a:r>
          </a:p>
          <a:p>
            <a:pPr lvl="1">
              <a:defRPr/>
            </a:pPr>
            <a:r>
              <a:rPr lang="fr-BE" altLang="en-US" dirty="0"/>
              <a:t>penser les applications de manière générique</a:t>
            </a:r>
            <a:endParaRPr lang="fr-BE" sz="600" dirty="0"/>
          </a:p>
          <a:p>
            <a:pPr>
              <a:defRPr/>
            </a:pPr>
            <a:r>
              <a:rPr lang="fr-BE" dirty="0"/>
              <a:t>la matrice </a:t>
            </a:r>
            <a:r>
              <a:rPr lang="fr-BE" dirty="0" err="1"/>
              <a:t>only</a:t>
            </a:r>
            <a:r>
              <a:rPr lang="fr-BE" dirty="0"/>
              <a:t> once présente </a:t>
            </a:r>
            <a:r>
              <a:rPr lang="fr-FR" dirty="0"/>
              <a:t>en un coup d'œil les échanges de données dans le secteur social</a:t>
            </a:r>
            <a:endParaRPr lang="fr-BE" dirty="0"/>
          </a:p>
          <a:p>
            <a:pPr lvl="1">
              <a:defRPr/>
            </a:pPr>
            <a:r>
              <a:rPr lang="fr-FR" dirty="0"/>
              <a:t>état des lieux du programme </a:t>
            </a:r>
            <a:r>
              <a:rPr lang="fr-FR" dirty="0" err="1"/>
              <a:t>only</a:t>
            </a:r>
            <a:r>
              <a:rPr lang="fr-FR" dirty="0"/>
              <a:t> once </a:t>
            </a:r>
          </a:p>
          <a:p>
            <a:pPr lvl="1">
              <a:defRPr/>
            </a:pPr>
            <a:r>
              <a:rPr lang="fr-FR" dirty="0"/>
              <a:t>échanges de données à partir du réseau de la sécurité sociale et vers celui-ci </a:t>
            </a:r>
          </a:p>
          <a:p>
            <a:pPr lvl="1">
              <a:defRPr/>
            </a:pPr>
            <a:r>
              <a:rPr lang="fr-FR" dirty="0"/>
              <a:t>mention de la réutilisation des sources authentiques pertinentes</a:t>
            </a:r>
          </a:p>
          <a:p>
            <a:pPr lvl="1">
              <a:defRPr/>
            </a:pPr>
            <a:endParaRPr lang="fr-FR" sz="600" dirty="0"/>
          </a:p>
          <a:p>
            <a:pPr lvl="1">
              <a:defRPr/>
            </a:pPr>
            <a:endParaRPr lang="fr-BE" dirty="0"/>
          </a:p>
          <a:p>
            <a:pPr lvl="1">
              <a:defRPr/>
            </a:pPr>
            <a:endParaRPr lang="fr-FR" dirty="0"/>
          </a:p>
          <a:p>
            <a:pPr>
              <a:defRPr/>
            </a:pPr>
            <a:endParaRPr lang="fr-BE" dirty="0"/>
          </a:p>
        </p:txBody>
      </p:sp>
    </p:spTree>
    <p:extLst>
      <p:ext uri="{BB962C8B-B14F-4D97-AF65-F5344CB8AC3E}">
        <p14:creationId xmlns:p14="http://schemas.microsoft.com/office/powerpoint/2010/main" val="1874742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Matrice</a:t>
            </a:r>
            <a:r>
              <a:rPr lang="en-US" dirty="0"/>
              <a:t> only once</a:t>
            </a:r>
          </a:p>
        </p:txBody>
      </p:sp>
      <p:sp>
        <p:nvSpPr>
          <p:cNvPr id="3" name="Content Placeholder 2"/>
          <p:cNvSpPr>
            <a:spLocks noGrp="1"/>
          </p:cNvSpPr>
          <p:nvPr>
            <p:ph idx="1"/>
          </p:nvPr>
        </p:nvSpPr>
        <p:spPr/>
        <p:txBody>
          <a:bodyPr/>
          <a:lstStyle/>
          <a:p>
            <a:r>
              <a:rPr lang="fr-FR" dirty="0">
                <a:solidFill>
                  <a:srgbClr val="2E3031"/>
                </a:solidFill>
                <a:latin typeface="+mn-lt"/>
              </a:rPr>
              <a:t>4 tableaux </a:t>
            </a:r>
          </a:p>
          <a:p>
            <a:pPr lvl="1"/>
            <a:r>
              <a:rPr lang="fr-FR" dirty="0">
                <a:solidFill>
                  <a:srgbClr val="2E3031"/>
                </a:solidFill>
              </a:rPr>
              <a:t>types de données à caractère personnel qui sont échangés entre les institutions de sécurité sociale </a:t>
            </a:r>
          </a:p>
          <a:p>
            <a:pPr lvl="1"/>
            <a:r>
              <a:rPr lang="fr-FR" dirty="0">
                <a:solidFill>
                  <a:srgbClr val="2E3031"/>
                </a:solidFill>
              </a:rPr>
              <a:t>types de données à caractère personnel qui sont fournis par les institutions publiques actives en dehors du secteur social aux institutions de sécurité sociale </a:t>
            </a:r>
          </a:p>
          <a:p>
            <a:pPr lvl="1"/>
            <a:r>
              <a:rPr lang="fr-FR" dirty="0">
                <a:solidFill>
                  <a:srgbClr val="2E3031"/>
                </a:solidFill>
              </a:rPr>
              <a:t>types de données à caractère personnel qui sont fournis par les institutions de sécurité sociale à des institutions publiques actives en dehors du secteur social </a:t>
            </a:r>
          </a:p>
          <a:p>
            <a:pPr lvl="1"/>
            <a:r>
              <a:rPr lang="fr-FR" dirty="0">
                <a:solidFill>
                  <a:srgbClr val="2E3031"/>
                </a:solidFill>
              </a:rPr>
              <a:t>types de données à caractère personnel qui sont fournis par les institutions de sécurité sociale à diverses institutions publiques des Communautés et Régions (précision des 4 dernières colonnes du tableau précédent)</a:t>
            </a:r>
          </a:p>
          <a:p>
            <a:pPr marL="360000" lvl="1" indent="0">
              <a:buNone/>
            </a:pPr>
            <a:r>
              <a:rPr lang="fr-FR" dirty="0">
                <a:solidFill>
                  <a:srgbClr val="2E3031"/>
                </a:solidFill>
                <a:sym typeface="Wingdings" panose="05000000000000000000" pitchFamily="2" charset="2"/>
              </a:rPr>
              <a:t> </a:t>
            </a:r>
            <a:r>
              <a:rPr lang="fr-FR" dirty="0">
                <a:solidFill>
                  <a:srgbClr val="2E3031"/>
                </a:solidFill>
                <a:sym typeface="Wingdings" panose="05000000000000000000" pitchFamily="2" charset="2"/>
                <a:hlinkClick r:id="rId2"/>
              </a:rPr>
              <a:t>visualiser les tableaux de la matrice sur le site web de la BCSS</a:t>
            </a:r>
            <a:endParaRPr lang="fr-FR" b="0" i="0" dirty="0">
              <a:solidFill>
                <a:srgbClr val="2E3031"/>
              </a:solidFill>
              <a:effectLst/>
            </a:endParaRPr>
          </a:p>
        </p:txBody>
      </p:sp>
    </p:spTree>
    <p:extLst>
      <p:ext uri="{BB962C8B-B14F-4D97-AF65-F5344CB8AC3E}">
        <p14:creationId xmlns:p14="http://schemas.microsoft.com/office/powerpoint/2010/main" val="554124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a:t>Priorités 202</a:t>
            </a:r>
            <a:r>
              <a:rPr lang="en-BE" altLang="en-US" dirty="0"/>
              <a:t>5</a:t>
            </a:r>
            <a:endParaRPr lang="en-US" dirty="0">
              <a:solidFill>
                <a:srgbClr val="FF0000"/>
              </a:solidFill>
            </a:endParaRPr>
          </a:p>
        </p:txBody>
      </p:sp>
      <p:sp>
        <p:nvSpPr>
          <p:cNvPr id="3" name="Content Placeholder 2"/>
          <p:cNvSpPr>
            <a:spLocks noGrp="1"/>
          </p:cNvSpPr>
          <p:nvPr>
            <p:ph idx="1"/>
          </p:nvPr>
        </p:nvSpPr>
        <p:spPr/>
        <p:txBody>
          <a:bodyPr>
            <a:normAutofit/>
          </a:bodyPr>
          <a:lstStyle/>
          <a:p>
            <a:pPr>
              <a:defRPr/>
            </a:pPr>
            <a:r>
              <a:rPr lang="fr-BE" dirty="0"/>
              <a:t>liste des priorités 202</a:t>
            </a:r>
            <a:r>
              <a:rPr lang="en-BE" dirty="0"/>
              <a:t>5</a:t>
            </a:r>
            <a:endParaRPr lang="fr-BE" dirty="0"/>
          </a:p>
          <a:p>
            <a:pPr lvl="1">
              <a:defRPr/>
            </a:pPr>
            <a:r>
              <a:rPr lang="fr-BE" dirty="0"/>
              <a:t>portfolio consolidé de </a:t>
            </a:r>
            <a:r>
              <a:rPr lang="en-BE" dirty="0"/>
              <a:t>117</a:t>
            </a:r>
            <a:r>
              <a:rPr lang="fr-BE" dirty="0"/>
              <a:t> demandes, disponible sur la page comité général de Coordination du site web</a:t>
            </a:r>
          </a:p>
          <a:p>
            <a:pPr marL="742950" lvl="1" indent="-285750">
              <a:buFont typeface="Wingdings" panose="05000000000000000000" pitchFamily="2" charset="2"/>
              <a:buChar char="à"/>
              <a:defRPr/>
            </a:pPr>
            <a:r>
              <a:rPr lang="fr-BE" sz="1600" dirty="0">
                <a:hlinkClick r:id="rId2"/>
              </a:rPr>
              <a:t>https://www.ksz-bcss.fgov.be/fr/a-propos-de-la-bcss/gouvernance/comite-general-de-coordination</a:t>
            </a:r>
            <a:endParaRPr lang="fr-BE" sz="1600" dirty="0"/>
          </a:p>
          <a:p>
            <a:pPr marL="457200" lvl="1" indent="0">
              <a:buNone/>
              <a:defRPr/>
            </a:pPr>
            <a:endParaRPr lang="fr-BE" sz="1600" dirty="0"/>
          </a:p>
          <a:p>
            <a:pPr lvl="1"/>
            <a:endParaRPr lang="fr-BE" sz="600" dirty="0"/>
          </a:p>
          <a:p>
            <a:pPr lvl="0"/>
            <a:endParaRPr lang="fr-BE" dirty="0"/>
          </a:p>
          <a:p>
            <a:pPr lvl="1"/>
            <a:endParaRPr lang="fr-BE" dirty="0"/>
          </a:p>
          <a:p>
            <a:pPr lvl="1"/>
            <a:endParaRPr lang="fr-BE" dirty="0"/>
          </a:p>
          <a:p>
            <a:pPr lvl="1"/>
            <a:endParaRPr lang="fr-BE" dirty="0"/>
          </a:p>
          <a:p>
            <a:pPr lvl="1"/>
            <a:endParaRPr lang="fr-BE" dirty="0"/>
          </a:p>
          <a:p>
            <a:pPr lvl="2">
              <a:defRPr/>
            </a:pPr>
            <a:endParaRPr lang="fr-FR" sz="400" dirty="0"/>
          </a:p>
          <a:p>
            <a:pPr marL="0" indent="0">
              <a:buNone/>
              <a:defRPr/>
            </a:pPr>
            <a:endParaRPr lang="en-US" dirty="0"/>
          </a:p>
        </p:txBody>
      </p:sp>
      <p:grpSp>
        <p:nvGrpSpPr>
          <p:cNvPr id="8" name="Group 7">
            <a:extLst>
              <a:ext uri="{FF2B5EF4-FFF2-40B4-BE49-F238E27FC236}">
                <a16:creationId xmlns:a16="http://schemas.microsoft.com/office/drawing/2014/main" id="{B9BC25B1-B072-46EC-BDC2-75E9D2F1B3C8}"/>
              </a:ext>
            </a:extLst>
          </p:cNvPr>
          <p:cNvGrpSpPr>
            <a:grpSpLocks noChangeAspect="1"/>
          </p:cNvGrpSpPr>
          <p:nvPr/>
        </p:nvGrpSpPr>
        <p:grpSpPr>
          <a:xfrm>
            <a:off x="3016560" y="3143194"/>
            <a:ext cx="6158880" cy="3494484"/>
            <a:chOff x="2444620" y="3089284"/>
            <a:chExt cx="6843200" cy="3882762"/>
          </a:xfrm>
        </p:grpSpPr>
        <p:sp>
          <p:nvSpPr>
            <p:cNvPr id="7" name="Rectangle 6">
              <a:extLst>
                <a:ext uri="{FF2B5EF4-FFF2-40B4-BE49-F238E27FC236}">
                  <a16:creationId xmlns:a16="http://schemas.microsoft.com/office/drawing/2014/main" id="{16EC971D-0107-4ADC-97DB-ECF44ADD69BE}"/>
                </a:ext>
              </a:extLst>
            </p:cNvPr>
            <p:cNvSpPr/>
            <p:nvPr/>
          </p:nvSpPr>
          <p:spPr>
            <a:xfrm>
              <a:off x="2444620" y="3089284"/>
              <a:ext cx="6843200" cy="388276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5" name="Rectangle: Rounded Corners 4">
              <a:extLst>
                <a:ext uri="{FF2B5EF4-FFF2-40B4-BE49-F238E27FC236}">
                  <a16:creationId xmlns:a16="http://schemas.microsoft.com/office/drawing/2014/main" id="{99749A8A-0333-4BC6-A105-6A018E3AEB2A}"/>
                </a:ext>
              </a:extLst>
            </p:cNvPr>
            <p:cNvSpPr/>
            <p:nvPr/>
          </p:nvSpPr>
          <p:spPr>
            <a:xfrm>
              <a:off x="2829956" y="3296271"/>
              <a:ext cx="6092889" cy="3459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aphicFrame>
        <p:nvGraphicFramePr>
          <p:cNvPr id="9"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264511921"/>
              </p:ext>
            </p:extLst>
          </p:nvPr>
        </p:nvGraphicFramePr>
        <p:xfrm>
          <a:off x="3810000" y="354931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0808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a:t>Des projets auxquels le BCSS est associée</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droits supplémentaires - statuts sociaux harmonisés (SSH)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citoyen</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régionalisation</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CPAS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contre la fraude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carte </a:t>
            </a:r>
            <a:r>
              <a:rPr lang="fr-FR" altLang="en-US" dirty="0" err="1">
                <a:solidFill>
                  <a:schemeClr val="tx1"/>
                </a:solidFill>
              </a:rPr>
              <a:t>isi</a:t>
            </a:r>
            <a:r>
              <a:rPr lang="fr-FR" altLang="en-US" dirty="0">
                <a:solidFill>
                  <a:schemeClr val="tx1"/>
                </a:solidFill>
              </a:rPr>
              <a:t>+</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Datawarehouse marché du travail et protection sociale</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employeurs </a:t>
            </a:r>
            <a:br>
              <a:rPr lang="fr-FR" altLang="en-US" dirty="0">
                <a:solidFill>
                  <a:schemeClr val="tx1"/>
                </a:solidFill>
              </a:rPr>
            </a:br>
            <a:r>
              <a:rPr lang="fr-FR" altLang="en-US" dirty="0">
                <a:solidFill>
                  <a:schemeClr val="tx1"/>
                </a:solidFill>
              </a:rPr>
              <a:t>(Dimona – </a:t>
            </a:r>
            <a:r>
              <a:rPr lang="fr-FR" altLang="en-US" dirty="0" err="1">
                <a:solidFill>
                  <a:schemeClr val="tx1"/>
                </a:solidFill>
              </a:rPr>
              <a:t>DmfA</a:t>
            </a:r>
            <a:r>
              <a:rPr lang="fr-FR" altLang="en-US" dirty="0">
                <a:solidFill>
                  <a:schemeClr val="tx1"/>
                </a:solidFill>
              </a:rPr>
              <a:t> – DRS)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portail de la sécurité sociale</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des tiers</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citoyens</a:t>
            </a:r>
          </a:p>
        </p:txBody>
      </p:sp>
    </p:spTree>
    <p:extLst>
      <p:ext uri="{BB962C8B-B14F-4D97-AF65-F5344CB8AC3E}">
        <p14:creationId xmlns:p14="http://schemas.microsoft.com/office/powerpoint/2010/main" val="2601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Droits </a:t>
            </a:r>
            <a:r>
              <a:rPr lang="en-US" dirty="0" err="1"/>
              <a:t>supplémentaires</a:t>
            </a:r>
            <a:endParaRPr lang="en-US" dirty="0"/>
          </a:p>
        </p:txBody>
      </p:sp>
      <p:sp>
        <p:nvSpPr>
          <p:cNvPr id="3" name="Content Placeholder 2"/>
          <p:cNvSpPr>
            <a:spLocks noGrp="1"/>
          </p:cNvSpPr>
          <p:nvPr>
            <p:ph idx="1"/>
          </p:nvPr>
        </p:nvSpPr>
        <p:spPr/>
        <p:txBody>
          <a:bodyPr>
            <a:normAutofit/>
          </a:bodyPr>
          <a:lstStyle/>
          <a:p>
            <a:r>
              <a:rPr lang="fr-BE" dirty="0"/>
              <a:t>statut social pour un peu plus de 2 millions de citoyens en Belgique </a:t>
            </a:r>
          </a:p>
          <a:p>
            <a:pPr lvl="1"/>
            <a:r>
              <a:rPr lang="fr-BE" dirty="0"/>
              <a:t>revenu limité </a:t>
            </a:r>
          </a:p>
          <a:p>
            <a:pPr lvl="1"/>
            <a:r>
              <a:rPr lang="fr-BE" dirty="0"/>
              <a:t>handicap physique ou mental</a:t>
            </a:r>
          </a:p>
          <a:p>
            <a:pPr lvl="1"/>
            <a:r>
              <a:rPr lang="fr-BE" dirty="0"/>
              <a:t>enfant ayant des besoins spécifiques</a:t>
            </a:r>
          </a:p>
          <a:p>
            <a:pPr lvl="1"/>
            <a:r>
              <a:rPr lang="fr-BE" dirty="0"/>
              <a:t>…</a:t>
            </a:r>
          </a:p>
          <a:p>
            <a:r>
              <a:rPr lang="fr-BE" dirty="0"/>
              <a:t>les citoyens avec un statut social bénéficient de droits supplémentaires</a:t>
            </a:r>
          </a:p>
          <a:p>
            <a:pPr lvl="1"/>
            <a:r>
              <a:rPr lang="fr-BE" dirty="0"/>
              <a:t>tarif social pour le gaz, l’électricité, l’eau, les télécoms</a:t>
            </a:r>
          </a:p>
          <a:p>
            <a:pPr lvl="1"/>
            <a:r>
              <a:rPr lang="fr-BE" dirty="0"/>
              <a:t>tarif social transports en commun (SNCB, De </a:t>
            </a:r>
            <a:r>
              <a:rPr lang="fr-BE" dirty="0" err="1"/>
              <a:t>Lijn</a:t>
            </a:r>
            <a:r>
              <a:rPr lang="fr-BE" dirty="0"/>
              <a:t>, TEC, ...)</a:t>
            </a:r>
          </a:p>
          <a:p>
            <a:pPr lvl="1"/>
            <a:r>
              <a:rPr lang="fr-BE" dirty="0"/>
              <a:t>logement social</a:t>
            </a:r>
          </a:p>
          <a:p>
            <a:pPr lvl="1"/>
            <a:r>
              <a:rPr lang="fr-BE" dirty="0"/>
              <a:t>réduction fiscale, collecte gratuite des ordures ménagères</a:t>
            </a:r>
          </a:p>
          <a:p>
            <a:pPr lvl="1"/>
            <a:r>
              <a:rPr lang="fr-BE" dirty="0"/>
              <a:t>réduction sur des activités socioculturelles ou sportives</a:t>
            </a:r>
          </a:p>
          <a:p>
            <a:pPr lvl="1"/>
            <a:r>
              <a:rPr lang="fr-BE" dirty="0"/>
              <a:t>…</a:t>
            </a:r>
          </a:p>
          <a:p>
            <a:endParaRPr lang="en-US" dirty="0"/>
          </a:p>
        </p:txBody>
      </p:sp>
    </p:spTree>
    <p:extLst>
      <p:ext uri="{BB962C8B-B14F-4D97-AF65-F5344CB8AC3E}">
        <p14:creationId xmlns:p14="http://schemas.microsoft.com/office/powerpoint/2010/main" val="991208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Droits </a:t>
            </a:r>
            <a:r>
              <a:rPr lang="en-US" dirty="0" err="1"/>
              <a:t>supplémentaires</a:t>
            </a:r>
            <a:endParaRPr lang="en-US" dirty="0"/>
          </a:p>
        </p:txBody>
      </p:sp>
      <p:sp>
        <p:nvSpPr>
          <p:cNvPr id="3" name="Content Placeholder 2"/>
          <p:cNvSpPr>
            <a:spLocks noGrp="1"/>
          </p:cNvSpPr>
          <p:nvPr>
            <p:ph idx="1"/>
          </p:nvPr>
        </p:nvSpPr>
        <p:spPr/>
        <p:txBody>
          <a:bodyPr>
            <a:normAutofit/>
          </a:bodyPr>
          <a:lstStyle/>
          <a:p>
            <a:r>
              <a:rPr lang="fr-BE" dirty="0"/>
              <a:t> constatation du non-recours (non-</a:t>
            </a:r>
            <a:r>
              <a:rPr lang="fr-BE" dirty="0" err="1"/>
              <a:t>take</a:t>
            </a:r>
            <a:r>
              <a:rPr lang="fr-BE" dirty="0"/>
              <a:t> up) </a:t>
            </a:r>
          </a:p>
          <a:p>
            <a:pPr lvl="1"/>
            <a:r>
              <a:rPr lang="fr-BE" dirty="0"/>
              <a:t>non-transparence</a:t>
            </a:r>
            <a:r>
              <a:rPr lang="en-BE" dirty="0"/>
              <a:t> </a:t>
            </a:r>
            <a:r>
              <a:rPr lang="fr-BE" dirty="0"/>
              <a:t>: les citoyens ne connaissent pas ou guère leurs droits </a:t>
            </a:r>
          </a:p>
          <a:p>
            <a:pPr lvl="1"/>
            <a:r>
              <a:rPr lang="fr-BE" dirty="0"/>
              <a:t>Effet Matthieu : les droits n'arrivent pas chez le groupe cible (vulnérable)</a:t>
            </a:r>
          </a:p>
          <a:p>
            <a:pPr lvl="1"/>
            <a:r>
              <a:rPr lang="fr-BE" dirty="0"/>
              <a:t>seuil: la procédure de demande et d'octroi de droits sociaux est souvent compliquée et longue</a:t>
            </a:r>
          </a:p>
          <a:p>
            <a:pPr lvl="1"/>
            <a:r>
              <a:rPr lang="fr-BE" dirty="0"/>
              <a:t>Inefficacité</a:t>
            </a:r>
            <a:r>
              <a:rPr lang="en-BE" dirty="0"/>
              <a:t> </a:t>
            </a:r>
            <a:r>
              <a:rPr lang="fr-BE" dirty="0"/>
              <a:t>: les mesures sociales ratent leur but</a:t>
            </a:r>
          </a:p>
          <a:p>
            <a:pPr lvl="1"/>
            <a:r>
              <a:rPr lang="fr-BE" dirty="0"/>
              <a:t>statu quo du pourcentage de pauvreté au lieu d'inclusion sociale</a:t>
            </a:r>
            <a:r>
              <a:rPr lang="en-BE" dirty="0"/>
              <a:t> </a:t>
            </a:r>
            <a:r>
              <a:rPr lang="fr-BE" dirty="0"/>
              <a:t>: le nombre de personnes pauvres ne diminue pas proportionnellement</a:t>
            </a:r>
          </a:p>
        </p:txBody>
      </p:sp>
    </p:spTree>
    <p:extLst>
      <p:ext uri="{BB962C8B-B14F-4D97-AF65-F5344CB8AC3E}">
        <p14:creationId xmlns:p14="http://schemas.microsoft.com/office/powerpoint/2010/main" val="138411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err="1"/>
              <a:t>customer</a:t>
            </a:r>
            <a:r>
              <a:rPr lang="fr-FR" sz="2000" dirty="0"/>
              <a:t> </a:t>
            </a:r>
            <a:r>
              <a:rPr lang="fr-FR" sz="2000" dirty="0" err="1"/>
              <a:t>centricity</a:t>
            </a:r>
            <a:endParaRPr lang="fr-FR" sz="2000" dirty="0"/>
          </a:p>
          <a:p>
            <a:r>
              <a:rPr lang="fr-FR" sz="2000" dirty="0"/>
              <a:t>services axés sur les propres processus</a:t>
            </a:r>
          </a:p>
          <a:p>
            <a:r>
              <a:rPr lang="fr-FR" sz="2000" dirty="0"/>
              <a:t>avec un minimum de coûts et de formalités administratives</a:t>
            </a:r>
          </a:p>
          <a:p>
            <a:r>
              <a:rPr lang="fr-FR" sz="2000" dirty="0"/>
              <a:t>si possible offerts de manière automatique</a:t>
            </a:r>
          </a:p>
          <a:p>
            <a:r>
              <a:rPr lang="fr-FR" sz="2000" dirty="0"/>
              <a:t>avec un apport actif de l'utilisateur (</a:t>
            </a:r>
            <a:r>
              <a:rPr lang="fr-FR" sz="2000" dirty="0" err="1"/>
              <a:t>selfservice</a:t>
            </a:r>
            <a:r>
              <a:rPr lang="fr-FR" sz="2000" dirty="0"/>
              <a:t> - autonomie - suivi)</a:t>
            </a:r>
          </a:p>
          <a:p>
            <a:r>
              <a:rPr lang="fr-FR" sz="2000" dirty="0"/>
              <a:t>offerts de manière performante et conviviale</a:t>
            </a:r>
          </a:p>
          <a:p>
            <a:r>
              <a:rPr lang="fr-FR" sz="2000" dirty="0"/>
              <a:t>fiables, sécurisés et disponibles en permanence</a:t>
            </a:r>
          </a:p>
          <a:p>
            <a:r>
              <a:rPr lang="fr-FR" sz="2000" dirty="0"/>
              <a:t>via les canaux choisis par l’utilisateur (voie électronique, téléphone, contact direct, ...)</a:t>
            </a:r>
          </a:p>
          <a:p>
            <a:r>
              <a:rPr lang="fr-FR"/>
              <a:t>tout </a:t>
            </a:r>
            <a:r>
              <a:rPr lang="fr-FR" dirty="0"/>
              <a:t>en respectant la protection de la vie privée</a:t>
            </a:r>
          </a:p>
        </p:txBody>
      </p:sp>
    </p:spTree>
    <p:extLst>
      <p:ext uri="{BB962C8B-B14F-4D97-AF65-F5344CB8AC3E}">
        <p14:creationId xmlns:p14="http://schemas.microsoft.com/office/powerpoint/2010/main" val="3663457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a:t>
            </a:r>
          </a:p>
        </p:txBody>
      </p:sp>
      <p:sp>
        <p:nvSpPr>
          <p:cNvPr id="3" name="Content Placeholder 2"/>
          <p:cNvSpPr>
            <a:spLocks noGrp="1"/>
          </p:cNvSpPr>
          <p:nvPr>
            <p:ph idx="1"/>
          </p:nvPr>
        </p:nvSpPr>
        <p:spPr/>
        <p:txBody>
          <a:bodyPr>
            <a:normAutofit/>
          </a:bodyPr>
          <a:lstStyle/>
          <a:p>
            <a:r>
              <a:rPr lang="fr-BE" dirty="0"/>
              <a:t> contexte</a:t>
            </a:r>
          </a:p>
          <a:p>
            <a:pPr lvl="1"/>
            <a:r>
              <a:rPr lang="fr-BE" dirty="0"/>
              <a:t>les statuts sociaux sont souvent complexes et ne sont pas toujours compris par les différentes parties concernées</a:t>
            </a:r>
          </a:p>
          <a:p>
            <a:pPr lvl="1"/>
            <a:r>
              <a:rPr lang="fr-BE" dirty="0"/>
              <a:t>la régionalisation des statuts sociaux</a:t>
            </a:r>
          </a:p>
          <a:p>
            <a:pPr lvl="1"/>
            <a:r>
              <a:rPr lang="fr-BE" dirty="0"/>
              <a:t>la réglementation en matière d’octroi de ‘droits supplémentaires’ est aussi complexe (avantages/conditions/périodes de référence)</a:t>
            </a:r>
          </a:p>
          <a:p>
            <a:pPr lvl="1"/>
            <a:r>
              <a:rPr lang="fr-BE" dirty="0"/>
              <a:t>pas de schéma notionnel univoque</a:t>
            </a:r>
          </a:p>
          <a:p>
            <a:pPr lvl="1"/>
            <a:r>
              <a:rPr lang="fr-BE" dirty="0"/>
              <a:t>il existe déjà de nombreux échanges de données (tarif préférentiel, exonération de taxes, ...)</a:t>
            </a:r>
          </a:p>
          <a:p>
            <a:pPr lvl="1"/>
            <a:r>
              <a:rPr lang="fr-BE" dirty="0"/>
              <a:t>de nouvelles demandes régulières auprès des fournisseurs de données donnent lieu à des développements ad hoc</a:t>
            </a:r>
          </a:p>
        </p:txBody>
      </p:sp>
    </p:spTree>
    <p:extLst>
      <p:ext uri="{BB962C8B-B14F-4D97-AF65-F5344CB8AC3E}">
        <p14:creationId xmlns:p14="http://schemas.microsoft.com/office/powerpoint/2010/main" val="3382692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fr-BE" altLang="fr-FR" dirty="0"/>
              <a:t>Statuts sociaux / exemples</a:t>
            </a:r>
          </a:p>
        </p:txBody>
      </p:sp>
      <p:pic>
        <p:nvPicPr>
          <p:cNvPr id="102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Tree>
    <p:extLst>
      <p:ext uri="{BB962C8B-B14F-4D97-AF65-F5344CB8AC3E}">
        <p14:creationId xmlns:p14="http://schemas.microsoft.com/office/powerpoint/2010/main" val="650954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 - </a:t>
            </a:r>
            <a:r>
              <a:rPr lang="en-US" dirty="0" err="1"/>
              <a:t>principes</a:t>
            </a:r>
            <a:endParaRPr lang="en-US" dirty="0"/>
          </a:p>
        </p:txBody>
      </p:sp>
      <p:sp>
        <p:nvSpPr>
          <p:cNvPr id="3" name="Content Placeholder 2"/>
          <p:cNvSpPr>
            <a:spLocks noGrp="1"/>
          </p:cNvSpPr>
          <p:nvPr>
            <p:ph idx="1"/>
          </p:nvPr>
        </p:nvSpPr>
        <p:spPr/>
        <p:txBody>
          <a:bodyPr/>
          <a:lstStyle/>
          <a:p>
            <a:r>
              <a:rPr lang="fr-FR" dirty="0"/>
              <a:t>les informations factuelles disponibles auprès d’une ou plusieurs sources authentiques sont mises à la disposition d'acteurs qui, sur cette base, accordent automatiquement des droits au citoyen sans qu'il ait à les demander </a:t>
            </a:r>
            <a:endParaRPr lang="nl-NL" dirty="0"/>
          </a:p>
          <a:p>
            <a:r>
              <a:rPr lang="fr-FR" dirty="0"/>
              <a:t>des services standardisés pour répondre autant que possible aux demandes d'information et éviter/limiter les développements multiples, tant pour les fournisseurs de données (sources authentiques) que pour les instances octroyant les avantages</a:t>
            </a:r>
            <a:endParaRPr lang="nl-NL" dirty="0"/>
          </a:p>
          <a:p>
            <a:r>
              <a:rPr lang="fr-FR" dirty="0"/>
              <a:t>une réduction du nombre de statuts utilisés et de leur complexité, une réduction des échanges de données</a:t>
            </a:r>
            <a:endParaRPr lang="nl-NL" dirty="0"/>
          </a:p>
          <a:p>
            <a:r>
              <a:rPr lang="fr-FR" dirty="0"/>
              <a:t>une réduction du nombre de formalités administratives et d’attestations papier qui sont demandées à cette population fragilisée</a:t>
            </a:r>
            <a:endParaRPr lang="nl-NL" dirty="0"/>
          </a:p>
        </p:txBody>
      </p:sp>
    </p:spTree>
    <p:extLst>
      <p:ext uri="{BB962C8B-B14F-4D97-AF65-F5344CB8AC3E}">
        <p14:creationId xmlns:p14="http://schemas.microsoft.com/office/powerpoint/2010/main" val="588627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0070C0"/>
                </a:solidFill>
                <a:sym typeface="Arial" charset="0"/>
              </a:rPr>
              <a:t>SSH - objectifs</a:t>
            </a:r>
          </a:p>
        </p:txBody>
      </p:sp>
      <p:sp>
        <p:nvSpPr>
          <p:cNvPr id="3" name="Content Placeholder 2"/>
          <p:cNvSpPr>
            <a:spLocks noGrp="1"/>
          </p:cNvSpPr>
          <p:nvPr>
            <p:ph idx="1"/>
          </p:nvPr>
        </p:nvSpPr>
        <p:spPr/>
        <p:txBody>
          <a:bodyPr/>
          <a:lstStyle/>
          <a:p>
            <a:r>
              <a:rPr lang="fr-BE" dirty="0"/>
              <a:t>pour les assurés sociaux</a:t>
            </a:r>
          </a:p>
          <a:p>
            <a:pPr lvl="1"/>
            <a:r>
              <a:rPr lang="fr-BE" dirty="0"/>
              <a:t>faire bénéficier les citoyens au maximum des droits supplémentaires auxquels ils ont droit</a:t>
            </a:r>
          </a:p>
          <a:p>
            <a:pPr lvl="1"/>
            <a:r>
              <a:rPr lang="fr-BE" dirty="0"/>
              <a:t>limiter les formalités administratives au strict minimum &amp; tenir compte de la réalité sur le terrain</a:t>
            </a:r>
            <a:endParaRPr lang="nl-BE" dirty="0"/>
          </a:p>
          <a:p>
            <a:r>
              <a:rPr lang="fr-BE" dirty="0"/>
              <a:t>pour les institutions / acteurs qui octroient l’avantage</a:t>
            </a:r>
          </a:p>
          <a:p>
            <a:pPr lvl="1"/>
            <a:r>
              <a:rPr lang="fr-BE" dirty="0"/>
              <a:t>mise à disposition efficace de toutes les informations nécessaires à l’octroi (statut social, adresse du domicile, ...)</a:t>
            </a:r>
          </a:p>
          <a:p>
            <a:pPr lvl="1"/>
            <a:r>
              <a:rPr lang="fr-BE" dirty="0"/>
              <a:t>éviter les abus éventuels</a:t>
            </a:r>
          </a:p>
          <a:p>
            <a:endParaRPr lang="nl-BE" dirty="0"/>
          </a:p>
        </p:txBody>
      </p:sp>
      <p:grpSp>
        <p:nvGrpSpPr>
          <p:cNvPr id="4" name="Group 3">
            <a:extLst>
              <a:ext uri="{FF2B5EF4-FFF2-40B4-BE49-F238E27FC236}">
                <a16:creationId xmlns:a16="http://schemas.microsoft.com/office/drawing/2014/main" id="{25389B1E-EAB0-4ADF-A342-5D8E3EC7EF76}"/>
              </a:ext>
            </a:extLst>
          </p:cNvPr>
          <p:cNvGrpSpPr/>
          <p:nvPr/>
        </p:nvGrpSpPr>
        <p:grpSpPr>
          <a:xfrm>
            <a:off x="2499049" y="4146817"/>
            <a:ext cx="7193902" cy="1106311"/>
            <a:chOff x="2621903" y="4799966"/>
            <a:chExt cx="7193902" cy="1106311"/>
          </a:xfrm>
        </p:grpSpPr>
        <p:sp>
          <p:nvSpPr>
            <p:cNvPr id="8" name="Rectangle 7">
              <a:extLst>
                <a:ext uri="{FF2B5EF4-FFF2-40B4-BE49-F238E27FC236}">
                  <a16:creationId xmlns:a16="http://schemas.microsoft.com/office/drawing/2014/main" id="{C6896D66-4944-4AA5-B3EC-98BD0F93EFCC}"/>
                </a:ext>
              </a:extLst>
            </p:cNvPr>
            <p:cNvSpPr/>
            <p:nvPr/>
          </p:nvSpPr>
          <p:spPr>
            <a:xfrm>
              <a:off x="2621903" y="4799966"/>
              <a:ext cx="7193902"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Rounded Corners 8">
              <a:extLst>
                <a:ext uri="{FF2B5EF4-FFF2-40B4-BE49-F238E27FC236}">
                  <a16:creationId xmlns:a16="http://schemas.microsoft.com/office/drawing/2014/main" id="{63AEFF0E-5DC7-4948-804A-A2D760144E39}"/>
                </a:ext>
              </a:extLst>
            </p:cNvPr>
            <p:cNvSpPr/>
            <p:nvPr/>
          </p:nvSpPr>
          <p:spPr>
            <a:xfrm>
              <a:off x="2965589" y="5043308"/>
              <a:ext cx="6465718"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2200" dirty="0">
                  <a:solidFill>
                    <a:schemeClr val="tx1"/>
                  </a:solidFill>
                  <a:ea typeface="+mj-ea"/>
                  <a:cs typeface="+mj-cs"/>
                  <a:sym typeface="Wingdings" panose="05000000000000000000" pitchFamily="2" charset="2"/>
                </a:rPr>
                <a:t>continuer à améliorer l’octroi automatique de droits</a:t>
              </a:r>
            </a:p>
          </p:txBody>
        </p:sp>
      </p:grpSp>
    </p:spTree>
    <p:extLst>
      <p:ext uri="{BB962C8B-B14F-4D97-AF65-F5344CB8AC3E}">
        <p14:creationId xmlns:p14="http://schemas.microsoft.com/office/powerpoint/2010/main" val="935667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BE" altLang="en-US" dirty="0"/>
              <a:t>Statuts sociaux harmonisés (SSH) - 3 approches </a:t>
            </a:r>
            <a:endParaRPr lang="fr-BE" dirty="0"/>
          </a:p>
        </p:txBody>
      </p:sp>
      <p:sp>
        <p:nvSpPr>
          <p:cNvPr id="3" name="Content Placeholder 2"/>
          <p:cNvSpPr>
            <a:spLocks noGrp="1"/>
          </p:cNvSpPr>
          <p:nvPr>
            <p:ph idx="1"/>
          </p:nvPr>
        </p:nvSpPr>
        <p:spPr/>
        <p:txBody>
          <a:bodyPr>
            <a:normAutofit/>
          </a:bodyPr>
          <a:lstStyle/>
          <a:p>
            <a:r>
              <a:rPr lang="fr-FR" dirty="0"/>
              <a:t>la BCSS et les sources authentiques travaillent pour mettre à disposition 3 méthodes complémentaires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utilisation en mode </a:t>
                </a:r>
              </a:p>
              <a:p>
                <a:pPr>
                  <a:defRPr/>
                </a:pPr>
                <a:r>
                  <a:rPr lang="fr-FR" dirty="0">
                    <a:solidFill>
                      <a:schemeClr val="tx1"/>
                    </a:solidFill>
                    <a:ea typeface="+mj-ea"/>
                    <a:cs typeface="+mj-cs"/>
                    <a:sym typeface="Wingdings" panose="05000000000000000000" pitchFamily="2" charset="2"/>
                  </a:rPr>
                  <a:t>batch de la </a:t>
                </a:r>
                <a:r>
                  <a:rPr lang="fr-FR" b="1" dirty="0">
                    <a:solidFill>
                      <a:schemeClr val="tx1"/>
                    </a:solidFill>
                    <a:ea typeface="+mj-ea"/>
                    <a:cs typeface="+mj-cs"/>
                    <a:sym typeface="Wingdings" panose="05000000000000000000" pitchFamily="2" charset="2"/>
                  </a:rPr>
                  <a:t>banque </a:t>
                </a:r>
              </a:p>
              <a:p>
                <a:pPr>
                  <a:defRPr/>
                </a:pPr>
                <a:r>
                  <a:rPr lang="fr-FR" b="1" dirty="0">
                    <a:solidFill>
                      <a:schemeClr val="tx1"/>
                    </a:solidFill>
                    <a:ea typeface="+mj-ea"/>
                    <a:cs typeface="+mj-cs"/>
                    <a:sym typeface="Wingdings" panose="05000000000000000000" pitchFamily="2" charset="2"/>
                  </a:rPr>
                  <a:t>de données ‘tampon’</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b="1" dirty="0">
                    <a:solidFill>
                      <a:schemeClr val="tx1"/>
                    </a:solidFill>
                    <a:ea typeface="+mj-ea"/>
                    <a:cs typeface="+mj-cs"/>
                    <a:sym typeface="Wingdings" panose="05000000000000000000" pitchFamily="2" charset="2"/>
                  </a:rPr>
                  <a:t>consultation en ligne des sources authentiques</a:t>
                </a:r>
                <a:r>
                  <a:rPr lang="fr-FR" dirty="0">
                    <a:solidFill>
                      <a:schemeClr val="tx1"/>
                    </a:solidFill>
                    <a:ea typeface="+mj-ea"/>
                    <a:cs typeface="+mj-cs"/>
                    <a:sym typeface="Wingdings" panose="05000000000000000000" pitchFamily="2" charset="2"/>
                  </a:rPr>
                  <a:t> par les instances d’octroi (IO)</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consultation des statuts sociaux via </a:t>
                </a:r>
                <a:r>
                  <a:rPr lang="fr-FR" b="1" dirty="0">
                    <a:solidFill>
                      <a:schemeClr val="tx1"/>
                    </a:solidFill>
                    <a:ea typeface="+mj-ea"/>
                    <a:cs typeface="+mj-cs"/>
                    <a:sym typeface="Wingdings" panose="05000000000000000000" pitchFamily="2" charset="2"/>
                  </a:rPr>
                  <a:t>les applications MyBEnefits et MyGov.be</a:t>
                </a:r>
              </a:p>
            </p:txBody>
          </p:sp>
        </p:grpSp>
      </p:grpSp>
    </p:spTree>
    <p:extLst>
      <p:ext uri="{BB962C8B-B14F-4D97-AF65-F5344CB8AC3E}">
        <p14:creationId xmlns:p14="http://schemas.microsoft.com/office/powerpoint/2010/main" val="3781452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Statuts sociaux harmonisés (SSH) - approche 1</a:t>
            </a:r>
          </a:p>
        </p:txBody>
      </p:sp>
      <p:sp>
        <p:nvSpPr>
          <p:cNvPr id="3" name="Content Placeholder 2"/>
          <p:cNvSpPr>
            <a:spLocks noGrp="1"/>
          </p:cNvSpPr>
          <p:nvPr>
            <p:ph idx="1"/>
          </p:nvPr>
        </p:nvSpPr>
        <p:spPr/>
        <p:txBody>
          <a:bodyPr>
            <a:normAutofit/>
          </a:bodyPr>
          <a:lstStyle/>
          <a:p>
            <a:r>
              <a:rPr lang="fr-BE" b="1" dirty="0"/>
              <a:t>consultation batch de la banque de données SSH dans la banque de données tampon</a:t>
            </a:r>
          </a:p>
          <a:p>
            <a:pPr lvl="1"/>
            <a:r>
              <a:rPr lang="fr-BE" dirty="0"/>
              <a:t>alimentée sur base trimestrielle par 11 sources authentiques</a:t>
            </a:r>
            <a:endParaRPr lang="fr-BE" strike="sngStrike" dirty="0"/>
          </a:p>
          <a:p>
            <a:pPr lvl="1"/>
            <a:r>
              <a:rPr lang="fr-BE" dirty="0"/>
              <a:t>possibilité d’octroi automatique de droits supplémentaires à une catégorie de personnes connues au préalable auprès de l’instance d’octroi</a:t>
            </a:r>
          </a:p>
          <a:p>
            <a:pPr lvl="2"/>
            <a:r>
              <a:rPr lang="fr-BE" dirty="0"/>
              <a:t>p.ex. tous les habitants d’une commune, tous les ménages raccordés au gaz</a:t>
            </a:r>
          </a:p>
          <a:p>
            <a:pPr lvl="1"/>
            <a:r>
              <a:rPr lang="fr-BE" dirty="0"/>
              <a:t>possibilité de traiter de gros volumes</a:t>
            </a:r>
          </a:p>
          <a:p>
            <a:pPr lvl="1"/>
            <a:r>
              <a:rPr lang="fr-BE" dirty="0"/>
              <a:t>possibilité de vérifier si une personne répond à un ensemble de critères définis dans la délibération du CSI (p.ex. domicile, statut à un moment donné, ...)</a:t>
            </a:r>
          </a:p>
          <a:p>
            <a:pPr lvl="1"/>
            <a:r>
              <a:rPr lang="fr-BE" dirty="0"/>
              <a:t>quelques exemples </a:t>
            </a:r>
          </a:p>
          <a:p>
            <a:pPr lvl="2"/>
            <a:r>
              <a:rPr lang="fr-BE" dirty="0"/>
              <a:t>tarif social gaz / électricité en Belgique</a:t>
            </a:r>
          </a:p>
          <a:p>
            <a:pPr lvl="2"/>
            <a:r>
              <a:rPr lang="fr-BE" dirty="0"/>
              <a:t>tarif social pour l’eau en Flandre</a:t>
            </a:r>
          </a:p>
          <a:p>
            <a:pPr lvl="2"/>
            <a:r>
              <a:rPr lang="fr-BE" dirty="0"/>
              <a:t>exonération de la taxe de circulation en Région bruxelloise</a:t>
            </a:r>
          </a:p>
          <a:p>
            <a:pPr lvl="2"/>
            <a:r>
              <a:rPr lang="fr-BE" dirty="0"/>
              <a:t>communes et provinces (p.ex. tarif réduit garderie extra-scolaire, réduction de la taxe sur la collecte des déchets, réduction fiscale)</a:t>
            </a:r>
          </a:p>
          <a:p>
            <a:endParaRPr lang="en-US" dirty="0"/>
          </a:p>
        </p:txBody>
      </p:sp>
    </p:spTree>
    <p:extLst>
      <p:ext uri="{BB962C8B-B14F-4D97-AF65-F5344CB8AC3E}">
        <p14:creationId xmlns:p14="http://schemas.microsoft.com/office/powerpoint/2010/main" val="37228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de données ‘tampon’- 11 sources authentiques</a:t>
            </a:r>
          </a:p>
        </p:txBody>
      </p:sp>
      <p:sp>
        <p:nvSpPr>
          <p:cNvPr id="3" name="Content Placeholder 2"/>
          <p:cNvSpPr>
            <a:spLocks noGrp="1"/>
          </p:cNvSpPr>
          <p:nvPr>
            <p:ph idx="1"/>
          </p:nvPr>
        </p:nvSpPr>
        <p:spPr/>
        <p:txBody>
          <a:bodyPr>
            <a:normAutofit fontScale="85000" lnSpcReduction="10000"/>
          </a:bodyPr>
          <a:lstStyle/>
          <a:p>
            <a:r>
              <a:rPr lang="fr-BE" dirty="0"/>
              <a:t>niveau fédéral</a:t>
            </a:r>
          </a:p>
          <a:p>
            <a:pPr lvl="1"/>
            <a:r>
              <a:rPr lang="fr-BE" dirty="0"/>
              <a:t>SPP Intégration sociale (SPP IS) et CPAS (p.ex. revenu d'intégration sociale (équivalent RIS))</a:t>
            </a:r>
          </a:p>
          <a:p>
            <a:pPr lvl="1"/>
            <a:r>
              <a:rPr lang="fr-BE" dirty="0"/>
              <a:t>DG Personnes handicapées (DGPH) (p.ex. handicap reconnu, allocation de remplacement de revenus (ARR))</a:t>
            </a:r>
          </a:p>
          <a:p>
            <a:pPr lvl="1"/>
            <a:r>
              <a:rPr lang="fr-BE" dirty="0"/>
              <a:t>mutualités (p.ex.  droit à l’intervention majorée de l’assurance (BIM))</a:t>
            </a:r>
          </a:p>
          <a:p>
            <a:pPr lvl="1"/>
            <a:r>
              <a:rPr lang="fr-BE" dirty="0"/>
              <a:t>Service fédéral des Pensions (SFP) (p.ex. revenus aux personnes âgées (GRAPA))</a:t>
            </a:r>
          </a:p>
          <a:p>
            <a:r>
              <a:rPr lang="fr-BE" dirty="0"/>
              <a:t>Flandre</a:t>
            </a:r>
          </a:p>
          <a:p>
            <a:pPr lvl="1"/>
            <a:r>
              <a:rPr lang="fr-BE" dirty="0" err="1"/>
              <a:t>Vlaamse</a:t>
            </a:r>
            <a:r>
              <a:rPr lang="fr-BE" dirty="0"/>
              <a:t> Sociale </a:t>
            </a:r>
            <a:r>
              <a:rPr lang="fr-BE" dirty="0" err="1"/>
              <a:t>Bescherming</a:t>
            </a:r>
            <a:r>
              <a:rPr lang="fr-BE" dirty="0"/>
              <a:t> (VSB) (p.ex. allocation pour l'aide aux personnes âgées (AAPA))</a:t>
            </a:r>
          </a:p>
          <a:p>
            <a:pPr lvl="1"/>
            <a:r>
              <a:rPr lang="fr-BE" dirty="0" err="1"/>
              <a:t>Agentschap</a:t>
            </a:r>
            <a:r>
              <a:rPr lang="fr-BE" dirty="0"/>
              <a:t> </a:t>
            </a:r>
            <a:r>
              <a:rPr lang="fr-BE" dirty="0" err="1"/>
              <a:t>Opgroeien</a:t>
            </a:r>
            <a:r>
              <a:rPr lang="fr-BE" dirty="0"/>
              <a:t> (p.ex. enfants ayant des besoins de soutien spécifiques (P1-4))</a:t>
            </a:r>
          </a:p>
          <a:p>
            <a:r>
              <a:rPr lang="fr-BE" dirty="0"/>
              <a:t>Wallonie </a:t>
            </a:r>
          </a:p>
          <a:p>
            <a:pPr lvl="1"/>
            <a:r>
              <a:rPr lang="fr-BE" dirty="0"/>
              <a:t>Agence wallonne pour une Vie de Qualité (</a:t>
            </a:r>
            <a:r>
              <a:rPr lang="fr-BE" dirty="0" err="1"/>
              <a:t>AViQ</a:t>
            </a:r>
            <a:r>
              <a:rPr lang="fr-BE" dirty="0"/>
              <a:t>) (p.ex. handicap reconnu enfants)</a:t>
            </a:r>
          </a:p>
          <a:p>
            <a:pPr lvl="1"/>
            <a:r>
              <a:rPr lang="fr-BE" dirty="0"/>
              <a:t>Organismes Assureurs Wallons (OAW) (p.ex.  réduction de l’autonomie)</a:t>
            </a:r>
          </a:p>
          <a:p>
            <a:r>
              <a:rPr lang="fr-BE" dirty="0"/>
              <a:t>Bruxelles</a:t>
            </a:r>
          </a:p>
          <a:p>
            <a:pPr lvl="1"/>
            <a:r>
              <a:rPr lang="fr-BE" dirty="0" err="1"/>
              <a:t>IrisCare</a:t>
            </a:r>
            <a:r>
              <a:rPr lang="fr-BE" dirty="0"/>
              <a:t> (p.ex. allocation pour l’aide aux personnes âgées (AAPA))</a:t>
            </a:r>
          </a:p>
          <a:p>
            <a:r>
              <a:rPr lang="fr-BE" dirty="0"/>
              <a:t>Communauté germanophone</a:t>
            </a:r>
          </a:p>
          <a:p>
            <a:pPr lvl="1"/>
            <a:r>
              <a:rPr lang="fr-BE" dirty="0" err="1"/>
              <a:t>Dienststelle</a:t>
            </a:r>
            <a:r>
              <a:rPr lang="fr-BE" dirty="0"/>
              <a:t> </a:t>
            </a:r>
            <a:r>
              <a:rPr lang="fr-BE" dirty="0" err="1"/>
              <a:t>für</a:t>
            </a:r>
            <a:r>
              <a:rPr lang="fr-BE" dirty="0"/>
              <a:t> </a:t>
            </a:r>
            <a:r>
              <a:rPr lang="fr-BE" dirty="0" err="1"/>
              <a:t>Selbstbestimmtes</a:t>
            </a:r>
            <a:r>
              <a:rPr lang="fr-BE" dirty="0"/>
              <a:t> Leben (DSL) (p.ex. handicap reconnu enfants)</a:t>
            </a:r>
          </a:p>
          <a:p>
            <a:pPr lvl="1"/>
            <a:r>
              <a:rPr lang="fr-BE" dirty="0" err="1"/>
              <a:t>Ministerium</a:t>
            </a:r>
            <a:r>
              <a:rPr lang="fr-BE" dirty="0"/>
              <a:t> der </a:t>
            </a:r>
            <a:r>
              <a:rPr lang="fr-BE" dirty="0" err="1"/>
              <a:t>Deutschsprachigen</a:t>
            </a:r>
            <a:r>
              <a:rPr lang="fr-BE" dirty="0"/>
              <a:t> Gemeinschaft (MDG) (p.ex. allocation pour l'aide aux personnes âgées (AAPA))</a:t>
            </a:r>
          </a:p>
          <a:p>
            <a:pPr lvl="1"/>
            <a:endParaRPr lang="nl-BE" dirty="0"/>
          </a:p>
          <a:p>
            <a:pPr lvl="1"/>
            <a:endParaRPr lang="nl-BE" dirty="0"/>
          </a:p>
          <a:p>
            <a:endParaRPr lang="nl-BE" dirty="0"/>
          </a:p>
        </p:txBody>
      </p:sp>
    </p:spTree>
    <p:extLst>
      <p:ext uri="{BB962C8B-B14F-4D97-AF65-F5344CB8AC3E}">
        <p14:creationId xmlns:p14="http://schemas.microsoft.com/office/powerpoint/2010/main" val="3371848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fr-BE" dirty="0"/>
              <a:t>Banque de données tampon - alimentation / utilisation</a:t>
            </a:r>
            <a:endParaRPr lang="fr-BE" altLang="fr-F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Tree>
    <p:extLst>
      <p:ext uri="{BB962C8B-B14F-4D97-AF65-F5344CB8AC3E}">
        <p14:creationId xmlns:p14="http://schemas.microsoft.com/office/powerpoint/2010/main" val="3803267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Banque de </a:t>
            </a:r>
            <a:r>
              <a:rPr lang="en-US" dirty="0" err="1"/>
              <a:t>données</a:t>
            </a:r>
            <a:r>
              <a:rPr lang="en-US" dirty="0"/>
              <a:t> tampon - </a:t>
            </a:r>
            <a:r>
              <a:rPr lang="en-US" dirty="0" err="1"/>
              <a:t>avantages</a:t>
            </a:r>
            <a:endParaRPr lang="en-US" dirty="0"/>
          </a:p>
        </p:txBody>
      </p:sp>
      <p:sp>
        <p:nvSpPr>
          <p:cNvPr id="3" name="Content Placeholder 2"/>
          <p:cNvSpPr>
            <a:spLocks noGrp="1"/>
          </p:cNvSpPr>
          <p:nvPr>
            <p:ph idx="1"/>
          </p:nvPr>
        </p:nvSpPr>
        <p:spPr/>
        <p:txBody>
          <a:bodyPr/>
          <a:lstStyle/>
          <a:p>
            <a:r>
              <a:rPr lang="nl-NL" dirty="0"/>
              <a:t>pour les </a:t>
            </a:r>
            <a:r>
              <a:rPr lang="nl-NL" dirty="0" err="1"/>
              <a:t>utilisateurs</a:t>
            </a:r>
            <a:r>
              <a:rPr lang="nl-NL" dirty="0"/>
              <a:t> de </a:t>
            </a:r>
            <a:r>
              <a:rPr lang="nl-NL" dirty="0" err="1"/>
              <a:t>données</a:t>
            </a:r>
            <a:endParaRPr lang="nl-NL" dirty="0"/>
          </a:p>
          <a:p>
            <a:pPr lvl="1"/>
            <a:r>
              <a:rPr lang="fr-FR" dirty="0"/>
              <a:t>un ensemble d'informations est disponible de manière coordonnée et validée</a:t>
            </a:r>
          </a:p>
          <a:p>
            <a:pPr lvl="1"/>
            <a:r>
              <a:rPr lang="fr-FR" dirty="0"/>
              <a:t>possibilité d'application des règles de décision par la BCSS en fonction des besoins concrets de chaque utilisateur (garantie du principe de proportionnalité)</a:t>
            </a:r>
            <a:endParaRPr lang="nl-NL" dirty="0"/>
          </a:p>
          <a:p>
            <a:r>
              <a:rPr lang="nl-NL" dirty="0"/>
              <a:t>pour les </a:t>
            </a:r>
            <a:r>
              <a:rPr lang="nl-NL" dirty="0" err="1"/>
              <a:t>gestionaires</a:t>
            </a:r>
            <a:r>
              <a:rPr lang="nl-NL" dirty="0"/>
              <a:t> des sources </a:t>
            </a:r>
            <a:r>
              <a:rPr lang="nl-NL" dirty="0" err="1"/>
              <a:t>authentiques</a:t>
            </a:r>
            <a:endParaRPr lang="nl-NL" dirty="0"/>
          </a:p>
          <a:p>
            <a:pPr lvl="1"/>
            <a:r>
              <a:rPr lang="nl-NL" dirty="0" err="1"/>
              <a:t>éviter</a:t>
            </a:r>
            <a:r>
              <a:rPr lang="nl-NL" dirty="0"/>
              <a:t> des </a:t>
            </a:r>
            <a:r>
              <a:rPr lang="nl-NL" dirty="0" err="1"/>
              <a:t>développements</a:t>
            </a:r>
            <a:r>
              <a:rPr lang="nl-NL" dirty="0"/>
              <a:t> ad hoc pour </a:t>
            </a:r>
            <a:r>
              <a:rPr lang="nl-NL" dirty="0" err="1"/>
              <a:t>chaque</a:t>
            </a:r>
            <a:r>
              <a:rPr lang="nl-NL" dirty="0"/>
              <a:t> </a:t>
            </a:r>
            <a:r>
              <a:rPr lang="nl-NL" dirty="0" err="1"/>
              <a:t>demande</a:t>
            </a:r>
            <a:r>
              <a:rPr lang="nl-NL" dirty="0"/>
              <a:t> de </a:t>
            </a:r>
            <a:r>
              <a:rPr lang="nl-NL" dirty="0" err="1"/>
              <a:t>données</a:t>
            </a:r>
            <a:endParaRPr lang="nl-NL" dirty="0"/>
          </a:p>
          <a:p>
            <a:pPr lvl="1"/>
            <a:r>
              <a:rPr lang="fr-FR" dirty="0"/>
              <a:t>éviter de devoir rendre les données disponibles en fonction des besoins de chaque utilisateur</a:t>
            </a:r>
          </a:p>
          <a:p>
            <a:r>
              <a:rPr lang="nl-NL" dirty="0"/>
              <a:t>pour </a:t>
            </a:r>
            <a:r>
              <a:rPr lang="nl-NL" dirty="0" err="1"/>
              <a:t>le</a:t>
            </a:r>
            <a:r>
              <a:rPr lang="nl-NL" dirty="0"/>
              <a:t> </a:t>
            </a:r>
            <a:r>
              <a:rPr lang="nl-NL" dirty="0" err="1"/>
              <a:t>système</a:t>
            </a:r>
            <a:endParaRPr lang="nl-NL" dirty="0"/>
          </a:p>
          <a:p>
            <a:pPr lvl="1"/>
            <a:r>
              <a:rPr lang="fr-FR" dirty="0"/>
              <a:t>impulsion pour standardiser les données factuelles à prendre en compte pour déterminer les droits complémentaires et le moment ou la période pendant lesquels ces données doivent être disponibles ("philosophie des blocs lego")</a:t>
            </a:r>
            <a:endParaRPr lang="en-US" dirty="0"/>
          </a:p>
          <a:p>
            <a:endParaRPr lang="en-US" dirty="0"/>
          </a:p>
        </p:txBody>
      </p:sp>
    </p:spTree>
    <p:extLst>
      <p:ext uri="{BB962C8B-B14F-4D97-AF65-F5344CB8AC3E}">
        <p14:creationId xmlns:p14="http://schemas.microsoft.com/office/powerpoint/2010/main" val="537070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Banque de </a:t>
            </a:r>
            <a:r>
              <a:rPr lang="en-US" dirty="0" err="1"/>
              <a:t>données</a:t>
            </a:r>
            <a:r>
              <a:rPr lang="en-US" dirty="0"/>
              <a:t> tampon - aspects </a:t>
            </a:r>
            <a:r>
              <a:rPr lang="en-US" dirty="0" err="1"/>
              <a:t>juridiques</a:t>
            </a:r>
            <a:endParaRPr lang="en-US" dirty="0"/>
          </a:p>
        </p:txBody>
      </p:sp>
      <p:sp>
        <p:nvSpPr>
          <p:cNvPr id="3" name="Content Placeholder 2"/>
          <p:cNvSpPr>
            <a:spLocks noGrp="1"/>
          </p:cNvSpPr>
          <p:nvPr>
            <p:ph idx="1"/>
          </p:nvPr>
        </p:nvSpPr>
        <p:spPr/>
        <p:txBody>
          <a:bodyPr/>
          <a:lstStyle/>
          <a:p>
            <a:r>
              <a:rPr lang="nl-NL" dirty="0" err="1"/>
              <a:t>délibération</a:t>
            </a:r>
            <a:r>
              <a:rPr lang="nl-NL" dirty="0"/>
              <a:t> générale n° 16/008 du 2 </a:t>
            </a:r>
            <a:r>
              <a:rPr lang="nl-NL" dirty="0" err="1"/>
              <a:t>février</a:t>
            </a:r>
            <a:r>
              <a:rPr lang="nl-NL" dirty="0"/>
              <a:t> 2016 </a:t>
            </a:r>
            <a:r>
              <a:rPr lang="nl-NL" dirty="0" err="1"/>
              <a:t>relative</a:t>
            </a:r>
            <a:r>
              <a:rPr lang="nl-NL" dirty="0"/>
              <a:t> à la c</a:t>
            </a:r>
            <a:r>
              <a:rPr lang="fr-FR" dirty="0" err="1"/>
              <a:t>réation</a:t>
            </a:r>
            <a:r>
              <a:rPr lang="fr-FR" dirty="0"/>
              <a:t> de la banque de données "Tampon" auprès de la Banque Carrefour de la sécurité sociale pour l'octroi automatique de droits supplémentaires</a:t>
            </a:r>
            <a:endParaRPr lang="nl-NL" dirty="0"/>
          </a:p>
          <a:p>
            <a:r>
              <a:rPr lang="fr-FR" dirty="0"/>
              <a:t>ce projet est étroitement lié à l'harmonisation des statuts utilisés pour l'octroi de droits supplémentaires ; cet aspect essentiel du projet sera réalisé, entre autres, en concertation avec les partenaires sociaux</a:t>
            </a:r>
            <a:endParaRPr lang="nl-NL" dirty="0"/>
          </a:p>
          <a:p>
            <a:r>
              <a:rPr lang="fr-FR" dirty="0"/>
              <a:t>simplification nécessaire des législations pour suivre la philosophie des blocs lego</a:t>
            </a:r>
            <a:endParaRPr lang="nl-NL" dirty="0"/>
          </a:p>
          <a:p>
            <a:pPr lvl="1"/>
            <a:endParaRPr lang="en-US" dirty="0"/>
          </a:p>
          <a:p>
            <a:endParaRPr lang="en-US" dirty="0"/>
          </a:p>
        </p:txBody>
      </p:sp>
    </p:spTree>
    <p:extLst>
      <p:ext uri="{BB962C8B-B14F-4D97-AF65-F5344CB8AC3E}">
        <p14:creationId xmlns:p14="http://schemas.microsoft.com/office/powerpoint/2010/main" val="4042146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A102-61EA-4C86-BE9B-FBD980C168CB}"/>
              </a:ext>
            </a:extLst>
          </p:cNvPr>
          <p:cNvSpPr>
            <a:spLocks noGrp="1"/>
          </p:cNvSpPr>
          <p:nvPr>
            <p:ph type="title"/>
          </p:nvPr>
        </p:nvSpPr>
        <p:spPr/>
        <p:txBody>
          <a:bodyPr/>
          <a:lstStyle/>
          <a:p>
            <a:r>
              <a:rPr lang="fr-BE" dirty="0"/>
              <a:t>Customer </a:t>
            </a:r>
            <a:r>
              <a:rPr lang="fr-BE" dirty="0" err="1"/>
              <a:t>centricity</a:t>
            </a:r>
            <a:endParaRPr lang="en-BE" dirty="0"/>
          </a:p>
        </p:txBody>
      </p:sp>
      <p:pic>
        <p:nvPicPr>
          <p:cNvPr id="10" name="Screen Recording 9">
            <a:hlinkClick r:id="" action="ppaction://media"/>
            <a:extLst>
              <a:ext uri="{FF2B5EF4-FFF2-40B4-BE49-F238E27FC236}">
                <a16:creationId xmlns:a16="http://schemas.microsoft.com/office/drawing/2014/main" id="{6484512A-EBE5-416F-A56E-808ECD0562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8227" y="1717675"/>
            <a:ext cx="8183563" cy="4351338"/>
          </a:xfrm>
        </p:spPr>
      </p:pic>
      <p:grpSp>
        <p:nvGrpSpPr>
          <p:cNvPr id="30" name="Group 29">
            <a:extLst>
              <a:ext uri="{FF2B5EF4-FFF2-40B4-BE49-F238E27FC236}">
                <a16:creationId xmlns:a16="http://schemas.microsoft.com/office/drawing/2014/main" id="{CA70AE5D-3CA4-45F8-A24C-9934799E6C95}"/>
              </a:ext>
            </a:extLst>
          </p:cNvPr>
          <p:cNvGrpSpPr/>
          <p:nvPr/>
        </p:nvGrpSpPr>
        <p:grpSpPr>
          <a:xfrm>
            <a:off x="9238723" y="1804655"/>
            <a:ext cx="1915050" cy="4137306"/>
            <a:chOff x="9238723" y="1145894"/>
            <a:chExt cx="1915050" cy="4137306"/>
          </a:xfrm>
        </p:grpSpPr>
        <p:sp>
          <p:nvSpPr>
            <p:cNvPr id="12" name="Rectangle 11">
              <a:extLst>
                <a:ext uri="{FF2B5EF4-FFF2-40B4-BE49-F238E27FC236}">
                  <a16:creationId xmlns:a16="http://schemas.microsoft.com/office/drawing/2014/main" id="{8D5AF7DE-F1A4-4AB7-A994-20FAE070E6AF}"/>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15" name="Group 14">
              <a:extLst>
                <a:ext uri="{FF2B5EF4-FFF2-40B4-BE49-F238E27FC236}">
                  <a16:creationId xmlns:a16="http://schemas.microsoft.com/office/drawing/2014/main" id="{7E5B5F7B-2F78-4ABD-9921-26CD31980EFF}"/>
                </a:ext>
              </a:extLst>
            </p:cNvPr>
            <p:cNvGrpSpPr/>
            <p:nvPr/>
          </p:nvGrpSpPr>
          <p:grpSpPr>
            <a:xfrm>
              <a:off x="9471697" y="1292295"/>
              <a:ext cx="1433371" cy="489391"/>
              <a:chOff x="10403029" y="1981200"/>
              <a:chExt cx="1433371" cy="489391"/>
            </a:xfrm>
          </p:grpSpPr>
          <p:sp>
            <p:nvSpPr>
              <p:cNvPr id="13" name="Rectangle: Rounded Corners 12">
                <a:extLst>
                  <a:ext uri="{FF2B5EF4-FFF2-40B4-BE49-F238E27FC236}">
                    <a16:creationId xmlns:a16="http://schemas.microsoft.com/office/drawing/2014/main" id="{3BA8E4FC-1BC3-4E83-8FCF-CAF64D6F8B72}"/>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Afbeeldingsresultaat voor &quot;break@work&quot;">
                <a:extLst>
                  <a:ext uri="{FF2B5EF4-FFF2-40B4-BE49-F238E27FC236}">
                    <a16:creationId xmlns:a16="http://schemas.microsoft.com/office/drawing/2014/main" id="{A7F8E386-1FEB-4DDA-9329-5BDCB1B73C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A685E86-C8EB-4340-AB2F-887DDA00C619}"/>
                </a:ext>
              </a:extLst>
            </p:cNvPr>
            <p:cNvGrpSpPr/>
            <p:nvPr/>
          </p:nvGrpSpPr>
          <p:grpSpPr>
            <a:xfrm>
              <a:off x="9471697" y="1855611"/>
              <a:ext cx="1433371" cy="489391"/>
              <a:chOff x="9471697" y="1855611"/>
              <a:chExt cx="1433371" cy="489391"/>
            </a:xfrm>
          </p:grpSpPr>
          <p:sp>
            <p:nvSpPr>
              <p:cNvPr id="17" name="Rectangle: Rounded Corners 16">
                <a:extLst>
                  <a:ext uri="{FF2B5EF4-FFF2-40B4-BE49-F238E27FC236}">
                    <a16:creationId xmlns:a16="http://schemas.microsoft.com/office/drawing/2014/main" id="{AB22EDFB-1C63-45C5-BBCC-18773DD265FD}"/>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2" name="Picture 10" descr="Afbeeldingsresultaat voor &quot;horeca@work&quot;">
                <a:extLst>
                  <a:ext uri="{FF2B5EF4-FFF2-40B4-BE49-F238E27FC236}">
                    <a16:creationId xmlns:a16="http://schemas.microsoft.com/office/drawing/2014/main" id="{6EB40A30-8441-44CD-9F7C-4CA7BAD94B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8A36BA9-0C6C-4669-8F8F-230D28BF2555}"/>
                </a:ext>
              </a:extLst>
            </p:cNvPr>
            <p:cNvGrpSpPr/>
            <p:nvPr/>
          </p:nvGrpSpPr>
          <p:grpSpPr>
            <a:xfrm>
              <a:off x="9471697" y="2414373"/>
              <a:ext cx="1433371" cy="489391"/>
              <a:chOff x="9471697" y="2414373"/>
              <a:chExt cx="1433371" cy="489391"/>
            </a:xfrm>
          </p:grpSpPr>
          <p:sp>
            <p:nvSpPr>
              <p:cNvPr id="19" name="Rectangle: Rounded Corners 18">
                <a:extLst>
                  <a:ext uri="{FF2B5EF4-FFF2-40B4-BE49-F238E27FC236}">
                    <a16:creationId xmlns:a16="http://schemas.microsoft.com/office/drawing/2014/main" id="{4FDCBD24-6359-4819-B881-365F28ED9F88}"/>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3" name="Picture 22">
                <a:extLst>
                  <a:ext uri="{FF2B5EF4-FFF2-40B4-BE49-F238E27FC236}">
                    <a16:creationId xmlns:a16="http://schemas.microsoft.com/office/drawing/2014/main" id="{9DA16AE8-05C7-4D46-BF47-580973A12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7" name="Group 6">
              <a:extLst>
                <a:ext uri="{FF2B5EF4-FFF2-40B4-BE49-F238E27FC236}">
                  <a16:creationId xmlns:a16="http://schemas.microsoft.com/office/drawing/2014/main" id="{C0F05EF1-4DD5-4876-B266-6168E56EB3C9}"/>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DDBD58F5-47F3-49AC-98B8-C10E9F8F5E55}"/>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4" name="Picture 23">
                <a:extLst>
                  <a:ext uri="{FF2B5EF4-FFF2-40B4-BE49-F238E27FC236}">
                    <a16:creationId xmlns:a16="http://schemas.microsoft.com/office/drawing/2014/main" id="{26AC2B00-FF95-4D50-AA47-69B2B4681B03}"/>
                  </a:ext>
                </a:extLst>
              </p:cNvPr>
              <p:cNvPicPr>
                <a:picLocks noChangeAspect="1"/>
              </p:cNvPicPr>
              <p:nvPr/>
            </p:nvPicPr>
            <p:blipFill>
              <a:blip r:embed="rId8"/>
              <a:stretch>
                <a:fillRect/>
              </a:stretch>
            </p:blipFill>
            <p:spPr>
              <a:xfrm>
                <a:off x="9562225" y="3028809"/>
                <a:ext cx="1262676" cy="368667"/>
              </a:xfrm>
              <a:prstGeom prst="rect">
                <a:avLst/>
              </a:prstGeom>
            </p:spPr>
          </p:pic>
        </p:grpSp>
        <p:grpSp>
          <p:nvGrpSpPr>
            <p:cNvPr id="6" name="Group 5">
              <a:extLst>
                <a:ext uri="{FF2B5EF4-FFF2-40B4-BE49-F238E27FC236}">
                  <a16:creationId xmlns:a16="http://schemas.microsoft.com/office/drawing/2014/main" id="{643C4803-A216-420B-9E0C-4A57CF04EEAB}"/>
                </a:ext>
              </a:extLst>
            </p:cNvPr>
            <p:cNvGrpSpPr/>
            <p:nvPr/>
          </p:nvGrpSpPr>
          <p:grpSpPr>
            <a:xfrm>
              <a:off x="9473481" y="3524876"/>
              <a:ext cx="1433371" cy="489391"/>
              <a:chOff x="9473481" y="3524876"/>
              <a:chExt cx="1433371" cy="489391"/>
            </a:xfrm>
          </p:grpSpPr>
          <p:sp>
            <p:nvSpPr>
              <p:cNvPr id="11" name="Rectangle: Rounded Corners 10">
                <a:extLst>
                  <a:ext uri="{FF2B5EF4-FFF2-40B4-BE49-F238E27FC236}">
                    <a16:creationId xmlns:a16="http://schemas.microsoft.com/office/drawing/2014/main" id="{75A0D280-BD0F-47B9-92B6-D8D50D3A89CC}"/>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5" name="Picture 24">
                <a:extLst>
                  <a:ext uri="{FF2B5EF4-FFF2-40B4-BE49-F238E27FC236}">
                    <a16:creationId xmlns:a16="http://schemas.microsoft.com/office/drawing/2014/main" id="{0388285A-74C4-4C2C-BB37-CA8B199795FE}"/>
                  </a:ext>
                </a:extLst>
              </p:cNvPr>
              <p:cNvPicPr>
                <a:picLocks noChangeAspect="1"/>
              </p:cNvPicPr>
              <p:nvPr/>
            </p:nvPicPr>
            <p:blipFill rotWithShape="1">
              <a:blip r:embed="rId9"/>
              <a:srcRect t="40009" b="36678"/>
              <a:stretch/>
            </p:blipFill>
            <p:spPr>
              <a:xfrm>
                <a:off x="9556714" y="3623831"/>
                <a:ext cx="1268730" cy="302441"/>
              </a:xfrm>
              <a:prstGeom prst="rect">
                <a:avLst/>
              </a:prstGeom>
            </p:spPr>
          </p:pic>
        </p:grpSp>
        <p:grpSp>
          <p:nvGrpSpPr>
            <p:cNvPr id="5" name="Group 4">
              <a:extLst>
                <a:ext uri="{FF2B5EF4-FFF2-40B4-BE49-F238E27FC236}">
                  <a16:creationId xmlns:a16="http://schemas.microsoft.com/office/drawing/2014/main" id="{EF455185-375A-4232-9D1F-BA0276F60947}"/>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4B60B62B-A7B5-497A-AEFC-9DE134C9A55E}"/>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6" name="Picture 25">
                <a:extLst>
                  <a:ext uri="{FF2B5EF4-FFF2-40B4-BE49-F238E27FC236}">
                    <a16:creationId xmlns:a16="http://schemas.microsoft.com/office/drawing/2014/main" id="{4B4E6B8A-7ECB-4492-9B0E-015F0D1E18C7}"/>
                  </a:ext>
                </a:extLst>
              </p:cNvPr>
              <p:cNvPicPr>
                <a:picLocks noChangeAspect="1"/>
              </p:cNvPicPr>
              <p:nvPr/>
            </p:nvPicPr>
            <p:blipFill>
              <a:blip r:embed="rId10"/>
              <a:stretch>
                <a:fillRect/>
              </a:stretch>
            </p:blipFill>
            <p:spPr>
              <a:xfrm>
                <a:off x="9743345" y="4154198"/>
                <a:ext cx="925830" cy="377190"/>
              </a:xfrm>
              <a:prstGeom prst="rect">
                <a:avLst/>
              </a:prstGeom>
            </p:spPr>
          </p:pic>
        </p:grpSp>
        <p:grpSp>
          <p:nvGrpSpPr>
            <p:cNvPr id="4" name="Group 3">
              <a:extLst>
                <a:ext uri="{FF2B5EF4-FFF2-40B4-BE49-F238E27FC236}">
                  <a16:creationId xmlns:a16="http://schemas.microsoft.com/office/drawing/2014/main" id="{D8206683-C50B-40D3-8460-5B7B9075B8B9}"/>
                </a:ext>
              </a:extLst>
            </p:cNvPr>
            <p:cNvGrpSpPr/>
            <p:nvPr/>
          </p:nvGrpSpPr>
          <p:grpSpPr>
            <a:xfrm>
              <a:off x="9471697" y="4661188"/>
              <a:ext cx="1433371" cy="489391"/>
              <a:chOff x="9471697" y="4661188"/>
              <a:chExt cx="1433371" cy="489391"/>
            </a:xfrm>
          </p:grpSpPr>
          <p:sp>
            <p:nvSpPr>
              <p:cNvPr id="18" name="Rectangle: Rounded Corners 17">
                <a:extLst>
                  <a:ext uri="{FF2B5EF4-FFF2-40B4-BE49-F238E27FC236}">
                    <a16:creationId xmlns:a16="http://schemas.microsoft.com/office/drawing/2014/main" id="{C95FDC9D-7BD0-4B36-8B7F-589FDFAA76E5}"/>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7" name="Picture 26" descr="Afbeeldingsresultaat voor ebox burger">
                <a:extLst>
                  <a:ext uri="{FF2B5EF4-FFF2-40B4-BE49-F238E27FC236}">
                    <a16:creationId xmlns:a16="http://schemas.microsoft.com/office/drawing/2014/main" id="{A17F0DDD-9391-40C7-BB57-C36F770568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71596152"/>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5E3CC5-07D3-4681-B37C-69C1AC98964C}"/>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7971EA7C-0A74-43DD-B5F3-219D73B71931}"/>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p:cNvSpPr/>
          <p:nvPr/>
        </p:nvSpPr>
        <p:spPr>
          <a:xfrm>
            <a:off x="6734540" y="2606080"/>
            <a:ext cx="4067944" cy="3177793"/>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membre de la famille </a:t>
            </a:r>
            <a:r>
              <a:rPr lang="en-BE" sz="1600" dirty="0">
                <a:latin typeface="Calibri" panose="020F0502020204030204" pitchFamily="34" charset="0"/>
                <a:ea typeface="Calibri" panose="020F0502020204030204" pitchFamily="34" charset="0"/>
                <a:cs typeface="Times New Roman" panose="02020603050405020304" pitchFamily="18" charset="0"/>
              </a:rPr>
              <a:t>es</a:t>
            </a:r>
            <a:r>
              <a:rPr lang="fr-FR" sz="1600" dirty="0">
                <a:latin typeface="Calibri" panose="020F0502020204030204" pitchFamily="34" charset="0"/>
                <a:ea typeface="Calibri" panose="020F0502020204030204" pitchFamily="34" charset="0"/>
                <a:cs typeface="Times New Roman" panose="02020603050405020304" pitchFamily="18" charset="0"/>
              </a:rPr>
              <a:t>t bénéficiaire au </a:t>
            </a:r>
            <a:r>
              <a:rPr lang="en-BE" sz="1600" dirty="0">
                <a:latin typeface="Calibri" panose="020F0502020204030204" pitchFamily="34" charset="0"/>
                <a:ea typeface="Calibri" panose="020F0502020204030204" pitchFamily="34" charset="0"/>
                <a:cs typeface="Times New Roman" panose="02020603050405020304" pitchFamily="18" charset="0"/>
              </a:rPr>
              <a:t>01/01</a:t>
            </a:r>
            <a:r>
              <a:rPr lang="fr-FR" sz="1600" dirty="0">
                <a:latin typeface="Calibri" panose="020F0502020204030204" pitchFamily="34" charset="0"/>
                <a:ea typeface="Calibri" panose="020F0502020204030204" pitchFamily="34" charset="0"/>
                <a:cs typeface="Times New Roman" panose="02020603050405020304" pitchFamily="18" charset="0"/>
              </a:rPr>
              <a:t> de </a:t>
            </a:r>
            <a:r>
              <a:rPr lang="fr-FR"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l’intervention majorée dans les soins de santé</a:t>
            </a:r>
            <a:r>
              <a:rPr lang="en-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en-BE" sz="1600" b="1" strike="sngStrike"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fr-FR" sz="1600" dirty="0">
                <a:latin typeface="Calibri" panose="020F0502020204030204" pitchFamily="34" charset="0"/>
                <a:ea typeface="Calibri" panose="020F0502020204030204" pitchFamily="34" charset="0"/>
                <a:cs typeface="Times New Roman" panose="02020603050405020304" pitchFamily="18" charset="0"/>
              </a:rPr>
              <a:t>(visé</a:t>
            </a:r>
            <a:r>
              <a:rPr lang="en-BE" sz="1600" dirty="0">
                <a:latin typeface="Calibri" panose="020F0502020204030204" pitchFamily="34" charset="0"/>
                <a:ea typeface="Calibri" panose="020F0502020204030204" pitchFamily="34" charset="0"/>
                <a:cs typeface="Times New Roman" panose="02020603050405020304" pitchFamily="18" charset="0"/>
              </a:rPr>
              <a:t>e</a:t>
            </a:r>
            <a:r>
              <a:rPr lang="fr-FR" sz="1600" dirty="0">
                <a:latin typeface="Calibri" panose="020F0502020204030204" pitchFamily="34" charset="0"/>
                <a:ea typeface="Calibri" panose="020F0502020204030204" pitchFamily="34" charset="0"/>
                <a:cs typeface="Times New Roman" panose="02020603050405020304" pitchFamily="18" charset="0"/>
              </a:rPr>
              <a:t> à l'article 37, §19, de la Loi relative à l'assurance obligatoire soins de santé et indemnités coordonnée le 14 juillet 1994)</a:t>
            </a:r>
          </a:p>
          <a:p>
            <a:pPr marL="180975" indent="-11113"/>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FF0000"/>
                </a:solidFill>
              </a:rPr>
              <a:t>p.e</a:t>
            </a:r>
            <a:r>
              <a:rPr lang="fr-BE" b="1" dirty="0">
                <a:solidFill>
                  <a:srgbClr val="FF0000"/>
                </a:solidFill>
              </a:rPr>
              <a:t>. </a:t>
            </a:r>
            <a:r>
              <a:rPr lang="fr-BE" b="1" dirty="0" err="1">
                <a:solidFill>
                  <a:srgbClr val="FF0000"/>
                </a:solidFill>
              </a:rPr>
              <a:t>Don’t</a:t>
            </a:r>
            <a:endParaRPr lang="en-US" b="1" dirty="0">
              <a:solidFill>
                <a:srgbClr val="FF0000"/>
              </a:solidFill>
            </a:endParaRPr>
          </a:p>
        </p:txBody>
      </p:sp>
      <p:sp>
        <p:nvSpPr>
          <p:cNvPr id="7" name="Rounded Rectangle 6"/>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00B050"/>
                </a:solidFill>
              </a:rPr>
              <a:t>p.e</a:t>
            </a:r>
            <a:r>
              <a:rPr lang="fr-BE" b="1" dirty="0">
                <a:solidFill>
                  <a:srgbClr val="00B050"/>
                </a:solidFill>
              </a:rPr>
              <a:t>. Do</a:t>
            </a:r>
            <a:endParaRPr lang="en-US" b="1" dirty="0">
              <a:solidFill>
                <a:srgbClr val="00B050"/>
              </a:solidFill>
            </a:endParaRPr>
          </a:p>
        </p:txBody>
      </p:sp>
      <p:sp>
        <p:nvSpPr>
          <p:cNvPr id="12" name="Title 1"/>
          <p:cNvSpPr txBox="1">
            <a:spLocks/>
          </p:cNvSpPr>
          <p:nvPr/>
        </p:nvSpPr>
        <p:spPr>
          <a:xfrm>
            <a:off x="831576" y="290677"/>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rgbClr val="008CB2"/>
                </a:solidFill>
                <a:latin typeface="+mj-lt"/>
                <a:ea typeface="+mj-ea"/>
                <a:cs typeface="+mj-cs"/>
              </a:defRPr>
            </a:lvl1pPr>
          </a:lstStyle>
          <a:p>
            <a:r>
              <a:rPr lang="en-US" dirty="0"/>
              <a:t>DB Tampon - simplification de la </a:t>
            </a:r>
            <a:r>
              <a:rPr lang="en-US" dirty="0" err="1"/>
              <a:t>réglementation</a:t>
            </a:r>
            <a:endParaRPr lang="en-US" dirty="0"/>
          </a:p>
        </p:txBody>
      </p:sp>
      <p:sp>
        <p:nvSpPr>
          <p:cNvPr id="4" name="Rectangle 3"/>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ou plusieurs membres de la famille sont bénéficiaires au 1</a:t>
            </a:r>
            <a:r>
              <a:rPr lang="fr-FR" sz="1600" baseline="30000" dirty="0">
                <a:latin typeface="Calibri" panose="020F0502020204030204" pitchFamily="34" charset="0"/>
                <a:ea typeface="Calibri" panose="020F0502020204030204" pitchFamily="34" charset="0"/>
                <a:cs typeface="Times New Roman" panose="02020603050405020304" pitchFamily="18" charset="0"/>
              </a:rPr>
              <a:t>er</a:t>
            </a:r>
            <a:r>
              <a:rPr lang="fr-FR" sz="1600" dirty="0">
                <a:latin typeface="Calibri" panose="020F0502020204030204" pitchFamily="34" charset="0"/>
                <a:ea typeface="Calibri" panose="020F0502020204030204" pitchFamily="34" charset="0"/>
                <a:cs typeface="Times New Roman" panose="02020603050405020304" pitchFamily="18" charset="0"/>
              </a:rPr>
              <a:t>  janvier de l'année de service concernée de l'aide</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Tarifs préférentiels pour les soins de santé</a:t>
            </a: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Garantie de revenus pour les personnes âgées (IGO)</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err="1">
                <a:latin typeface="Calibri" panose="020F0502020204030204" pitchFamily="34" charset="0"/>
                <a:ea typeface="Calibri" panose="020F0502020204030204" pitchFamily="34" charset="0"/>
                <a:cs typeface="Times New Roman" panose="02020603050405020304" pitchFamily="18" charset="0"/>
              </a:rPr>
              <a:t>Allocation</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personne</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handicapée</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Allocations familiales majorées (régime des salariés ou des indépendants)</a:t>
            </a:r>
          </a:p>
        </p:txBody>
      </p:sp>
    </p:spTree>
    <p:extLst>
      <p:ext uri="{BB962C8B-B14F-4D97-AF65-F5344CB8AC3E}">
        <p14:creationId xmlns:p14="http://schemas.microsoft.com/office/powerpoint/2010/main" val="3531107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grpSp>
        <p:nvGrpSpPr>
          <p:cNvPr id="8" name="Group 7"/>
          <p:cNvGrpSpPr/>
          <p:nvPr/>
        </p:nvGrpSpPr>
        <p:grpSpPr>
          <a:xfrm>
            <a:off x="2413590" y="1444879"/>
            <a:ext cx="1699992" cy="4565249"/>
            <a:chOff x="378864" y="823206"/>
            <a:chExt cx="1888880"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37" name="Rounded Rectangle 36"/>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p:cNvGrpSpPr/>
            <p:nvPr/>
          </p:nvGrpSpPr>
          <p:grpSpPr>
            <a:xfrm>
              <a:off x="378864" y="2132856"/>
              <a:ext cx="1888880" cy="3762850"/>
              <a:chOff x="3043160" y="2132856"/>
              <a:chExt cx="1888880" cy="3762850"/>
            </a:xfrm>
          </p:grpSpPr>
          <p:sp>
            <p:nvSpPr>
              <p:cNvPr id="21" name="Rounded Rectangle 20"/>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2" name="Straight Arrow Connector 11"/>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39" name="Straight Connector 38">
            <a:extLst>
              <a:ext uri="{FF2B5EF4-FFF2-40B4-BE49-F238E27FC236}">
                <a16:creationId xmlns:a16="http://schemas.microsoft.com/office/drawing/2014/main" id="{A4C3DE17-78DC-4FC5-BA41-66BFB4253949}"/>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9" name="Group 8">
            <a:extLst>
              <a:ext uri="{FF2B5EF4-FFF2-40B4-BE49-F238E27FC236}">
                <a16:creationId xmlns:a16="http://schemas.microsoft.com/office/drawing/2014/main" id="{9B0D2376-E9BD-4A61-AFA7-3A9AF3D715F4}"/>
              </a:ext>
            </a:extLst>
          </p:cNvPr>
          <p:cNvGrpSpPr/>
          <p:nvPr/>
        </p:nvGrpSpPr>
        <p:grpSpPr>
          <a:xfrm>
            <a:off x="5011585" y="2991358"/>
            <a:ext cx="4393079" cy="1700495"/>
            <a:chOff x="5011585" y="2991358"/>
            <a:chExt cx="4393079" cy="1700495"/>
          </a:xfrm>
        </p:grpSpPr>
        <p:grpSp>
          <p:nvGrpSpPr>
            <p:cNvPr id="6" name="Group 5">
              <a:extLst>
                <a:ext uri="{FF2B5EF4-FFF2-40B4-BE49-F238E27FC236}">
                  <a16:creationId xmlns:a16="http://schemas.microsoft.com/office/drawing/2014/main" id="{DBD5A9D5-9D9D-41B6-9F0A-DB34F56C8D5E}"/>
                </a:ext>
              </a:extLst>
            </p:cNvPr>
            <p:cNvGrpSpPr/>
            <p:nvPr/>
          </p:nvGrpSpPr>
          <p:grpSpPr>
            <a:xfrm>
              <a:off x="7577424" y="2991358"/>
              <a:ext cx="1827240" cy="1668026"/>
              <a:chOff x="7577424" y="2991358"/>
              <a:chExt cx="1827240" cy="1668026"/>
            </a:xfrm>
          </p:grpSpPr>
          <p:sp>
            <p:nvSpPr>
              <p:cNvPr id="2" name="Rectangle 1">
                <a:extLst>
                  <a:ext uri="{FF2B5EF4-FFF2-40B4-BE49-F238E27FC236}">
                    <a16:creationId xmlns:a16="http://schemas.microsoft.com/office/drawing/2014/main" id="{4C1FEF2E-B20B-4008-8EA0-F088B89D6E42}"/>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de </a:t>
                </a:r>
                <a:r>
                  <a:rPr lang="nl-BE" sz="1400" dirty="0" err="1">
                    <a:solidFill>
                      <a:sysClr val="windowText" lastClr="000000"/>
                    </a:solidFill>
                  </a:rPr>
                  <a:t>Flandre</a:t>
                </a:r>
                <a:r>
                  <a:rPr lang="nl-BE" sz="1400" dirty="0">
                    <a:solidFill>
                      <a:sysClr val="windowText" lastClr="000000"/>
                    </a:solidFill>
                  </a:rPr>
                  <a:t> </a:t>
                </a:r>
                <a:r>
                  <a:rPr lang="nl-BE" sz="1400" dirty="0" err="1">
                    <a:solidFill>
                      <a:sysClr val="windowText" lastClr="000000"/>
                    </a:solidFill>
                  </a:rPr>
                  <a:t>orientale</a:t>
                </a:r>
                <a:endParaRPr lang="nl-BE" sz="1400" dirty="0">
                  <a:solidFill>
                    <a:sysClr val="windowText" lastClr="000000"/>
                  </a:solidFill>
                </a:endParaRPr>
              </a:p>
            </p:txBody>
          </p:sp>
        </p:grpSp>
        <p:sp>
          <p:nvSpPr>
            <p:cNvPr id="40" name="TextBox 39">
              <a:extLst>
                <a:ext uri="{FF2B5EF4-FFF2-40B4-BE49-F238E27FC236}">
                  <a16:creationId xmlns:a16="http://schemas.microsoft.com/office/drawing/2014/main" id="{CA55C8A0-7265-48C1-B4B9-14FD425B8BC2}"/>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13" name="Straight Arrow Connector 12"/>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 name="Group 2">
              <a:extLst>
                <a:ext uri="{FF2B5EF4-FFF2-40B4-BE49-F238E27FC236}">
                  <a16:creationId xmlns:a16="http://schemas.microsoft.com/office/drawing/2014/main" id="{B66D8BFB-F990-4EBA-BD33-0431B00A02AF}"/>
                </a:ext>
              </a:extLst>
            </p:cNvPr>
            <p:cNvGrpSpPr/>
            <p:nvPr/>
          </p:nvGrpSpPr>
          <p:grpSpPr>
            <a:xfrm>
              <a:off x="5011585" y="2994727"/>
              <a:ext cx="1882019" cy="1697126"/>
              <a:chOff x="4968043" y="2994727"/>
              <a:chExt cx="1882019" cy="1697126"/>
            </a:xfrm>
          </p:grpSpPr>
          <p:sp>
            <p:nvSpPr>
              <p:cNvPr id="41" name="Rectangle 40">
                <a:extLst>
                  <a:ext uri="{FF2B5EF4-FFF2-40B4-BE49-F238E27FC236}">
                    <a16:creationId xmlns:a16="http://schemas.microsoft.com/office/drawing/2014/main" id="{60025FB1-8CC6-4CF2-83EC-8125C6A38761}"/>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a:t>
                </a:r>
                <a:r>
                  <a:rPr lang="nl-BE" sz="1300" dirty="0" err="1">
                    <a:solidFill>
                      <a:sysClr val="windowText" lastClr="000000"/>
                    </a:solidFill>
                  </a:rPr>
                  <a:t>provincial</a:t>
                </a:r>
                <a:endParaRPr lang="nl-BE" sz="1300" dirty="0">
                  <a:solidFill>
                    <a:sysClr val="windowText" lastClr="000000"/>
                  </a:solidFill>
                </a:endParaRPr>
              </a:p>
            </p:txBody>
          </p:sp>
          <p:sp>
            <p:nvSpPr>
              <p:cNvPr id="42" name="TextBox 41">
                <a:extLst>
                  <a:ext uri="{FF2B5EF4-FFF2-40B4-BE49-F238E27FC236}">
                    <a16:creationId xmlns:a16="http://schemas.microsoft.com/office/drawing/2014/main" id="{4C233C7A-777C-4295-93C8-DB743D0BB476}"/>
                  </a:ext>
                </a:extLst>
              </p:cNvPr>
              <p:cNvSpPr txBox="1"/>
              <p:nvPr/>
            </p:nvSpPr>
            <p:spPr>
              <a:xfrm>
                <a:off x="4968043" y="2994727"/>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grpSp>
    </p:spTree>
    <p:extLst>
      <p:ext uri="{BB962C8B-B14F-4D97-AF65-F5344CB8AC3E}">
        <p14:creationId xmlns:p14="http://schemas.microsoft.com/office/powerpoint/2010/main" val="21516233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grpSp>
        <p:nvGrpSpPr>
          <p:cNvPr id="8" name="Group 7"/>
          <p:cNvGrpSpPr/>
          <p:nvPr/>
        </p:nvGrpSpPr>
        <p:grpSpPr>
          <a:xfrm>
            <a:off x="3088988" y="2159592"/>
            <a:ext cx="1024594" cy="3850536"/>
            <a:chOff x="1129306" y="1617331"/>
            <a:chExt cx="1138438" cy="4278375"/>
          </a:xfrm>
        </p:grpSpPr>
        <p:sp>
          <p:nvSpPr>
            <p:cNvPr id="38" name="Rounded Rectangle 37"/>
            <p:cNvSpPr/>
            <p:nvPr/>
          </p:nvSpPr>
          <p:spPr>
            <a:xfrm>
              <a:off x="1129306"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nvGrpSpPr>
            <p:cNvPr id="19" name="Group 18"/>
            <p:cNvGrpSpPr/>
            <p:nvPr/>
          </p:nvGrpSpPr>
          <p:grpSpPr>
            <a:xfrm>
              <a:off x="1159506" y="2132857"/>
              <a:ext cx="1108238" cy="3762849"/>
              <a:chOff x="3823802" y="2132857"/>
              <a:chExt cx="1108238" cy="3762849"/>
            </a:xfrm>
          </p:grpSpPr>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p:cNvCxnSpPr>
            <a:cxnSpLocks/>
            <a:stCxn id="38" idx="3"/>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p:cNvCxnSpPr>
          <p:nvPr/>
        </p:nvCxnSpPr>
        <p:spPr>
          <a:xfrm>
            <a:off x="6952342" y="3912170"/>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2391293" y="2626492"/>
            <a:ext cx="703078" cy="3386563"/>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49" name="Rounded Rectangle 48"/>
          <p:cNvSpPr/>
          <p:nvPr/>
        </p:nvSpPr>
        <p:spPr>
          <a:xfrm>
            <a:off x="2413592" y="1444879"/>
            <a:ext cx="662324" cy="10674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51" name="Rounded Rectangle 50"/>
          <p:cNvSpPr/>
          <p:nvPr/>
        </p:nvSpPr>
        <p:spPr>
          <a:xfrm>
            <a:off x="3088988" y="1444879"/>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52" name="Rounded Rectangle 51"/>
          <p:cNvSpPr/>
          <p:nvPr/>
        </p:nvSpPr>
        <p:spPr>
          <a:xfrm>
            <a:off x="3088988" y="1804450"/>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grpSp>
        <p:nvGrpSpPr>
          <p:cNvPr id="4" name="Group 3">
            <a:extLst>
              <a:ext uri="{FF2B5EF4-FFF2-40B4-BE49-F238E27FC236}">
                <a16:creationId xmlns:a16="http://schemas.microsoft.com/office/drawing/2014/main" id="{164E65FE-E9BD-4E33-A238-7C230F748D7B}"/>
              </a:ext>
            </a:extLst>
          </p:cNvPr>
          <p:cNvGrpSpPr/>
          <p:nvPr/>
        </p:nvGrpSpPr>
        <p:grpSpPr>
          <a:xfrm>
            <a:off x="7637980" y="2982176"/>
            <a:ext cx="1849037" cy="1668026"/>
            <a:chOff x="5087863" y="4740173"/>
            <a:chExt cx="1849037" cy="1668026"/>
          </a:xfrm>
        </p:grpSpPr>
        <p:grpSp>
          <p:nvGrpSpPr>
            <p:cNvPr id="3" name="Group 2">
              <a:extLst>
                <a:ext uri="{FF2B5EF4-FFF2-40B4-BE49-F238E27FC236}">
                  <a16:creationId xmlns:a16="http://schemas.microsoft.com/office/drawing/2014/main" id="{6DED2E6C-451D-4CB6-BE8E-CBC7B7FEE320}"/>
                </a:ext>
              </a:extLst>
            </p:cNvPr>
            <p:cNvGrpSpPr/>
            <p:nvPr/>
          </p:nvGrpSpPr>
          <p:grpSpPr>
            <a:xfrm>
              <a:off x="5087863" y="4740173"/>
              <a:ext cx="1849037" cy="1668026"/>
              <a:chOff x="5087863" y="4740173"/>
              <a:chExt cx="1849037" cy="1668026"/>
            </a:xfrm>
          </p:grpSpPr>
          <p:sp>
            <p:nvSpPr>
              <p:cNvPr id="39" name="Rectangle 38">
                <a:extLst>
                  <a:ext uri="{FF2B5EF4-FFF2-40B4-BE49-F238E27FC236}">
                    <a16:creationId xmlns:a16="http://schemas.microsoft.com/office/drawing/2014/main" id="{77E23C4F-39EA-49CE-AAEF-08996212E9D1}"/>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TextBox 41">
                <a:extLst>
                  <a:ext uri="{FF2B5EF4-FFF2-40B4-BE49-F238E27FC236}">
                    <a16:creationId xmlns:a16="http://schemas.microsoft.com/office/drawing/2014/main" id="{A4B58472-D23C-4F62-8715-AA42567494B9}"/>
                  </a:ext>
                </a:extLst>
              </p:cNvPr>
              <p:cNvSpPr txBox="1"/>
              <p:nvPr/>
            </p:nvSpPr>
            <p:spPr>
              <a:xfrm>
                <a:off x="5087863" y="4889465"/>
                <a:ext cx="1827241" cy="338554"/>
              </a:xfrm>
              <a:prstGeom prst="rect">
                <a:avLst/>
              </a:prstGeom>
              <a:noFill/>
            </p:spPr>
            <p:txBody>
              <a:bodyPr wrap="square">
                <a:spAutoFit/>
              </a:bodyPr>
              <a:lstStyle/>
              <a:p>
                <a:pPr algn="ctr"/>
                <a:r>
                  <a:rPr lang="en-US" sz="1600" dirty="0"/>
                  <a:t>Instances </a:t>
                </a:r>
                <a:r>
                  <a:rPr lang="en-US" sz="1600" dirty="0" err="1"/>
                  <a:t>d’octroi</a:t>
                </a:r>
                <a:endParaRPr lang="en-US" sz="1600" dirty="0"/>
              </a:p>
            </p:txBody>
          </p:sp>
        </p:grpSp>
        <p:sp>
          <p:nvSpPr>
            <p:cNvPr id="41" name="Rounded Rectangle 15">
              <a:extLst>
                <a:ext uri="{FF2B5EF4-FFF2-40B4-BE49-F238E27FC236}">
                  <a16:creationId xmlns:a16="http://schemas.microsoft.com/office/drawing/2014/main" id="{5552D1F1-BE67-4D0B-858E-B824B9152A18}"/>
                </a:ext>
              </a:extLst>
            </p:cNvPr>
            <p:cNvSpPr/>
            <p:nvPr/>
          </p:nvSpPr>
          <p:spPr>
            <a:xfrm>
              <a:off x="5237335" y="5310601"/>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SPF Economie </a:t>
              </a:r>
            </a:p>
            <a:p>
              <a:pPr algn="ctr"/>
              <a:r>
                <a:rPr lang="nl-BE" sz="1300" dirty="0">
                  <a:solidFill>
                    <a:sysClr val="windowText" lastClr="000000"/>
                  </a:solidFill>
                </a:rPr>
                <a:t>&amp; fournisseurs</a:t>
              </a:r>
            </a:p>
          </p:txBody>
        </p:sp>
      </p:grpSp>
      <p:grpSp>
        <p:nvGrpSpPr>
          <p:cNvPr id="44" name="Group 43">
            <a:extLst>
              <a:ext uri="{FF2B5EF4-FFF2-40B4-BE49-F238E27FC236}">
                <a16:creationId xmlns:a16="http://schemas.microsoft.com/office/drawing/2014/main" id="{A089677C-31F8-4F2E-ACED-7C9043A44156}"/>
              </a:ext>
            </a:extLst>
          </p:cNvPr>
          <p:cNvGrpSpPr/>
          <p:nvPr/>
        </p:nvGrpSpPr>
        <p:grpSpPr>
          <a:xfrm>
            <a:off x="5095123" y="3006755"/>
            <a:ext cx="1849037" cy="1668026"/>
            <a:chOff x="5087863" y="4740173"/>
            <a:chExt cx="1849037" cy="1668026"/>
          </a:xfrm>
        </p:grpSpPr>
        <p:grpSp>
          <p:nvGrpSpPr>
            <p:cNvPr id="55" name="Group 54">
              <a:extLst>
                <a:ext uri="{FF2B5EF4-FFF2-40B4-BE49-F238E27FC236}">
                  <a16:creationId xmlns:a16="http://schemas.microsoft.com/office/drawing/2014/main" id="{694583FF-3545-4B5A-BCE6-9479F0399B3C}"/>
                </a:ext>
              </a:extLst>
            </p:cNvPr>
            <p:cNvGrpSpPr/>
            <p:nvPr/>
          </p:nvGrpSpPr>
          <p:grpSpPr>
            <a:xfrm>
              <a:off x="5087863" y="4740173"/>
              <a:ext cx="1849037" cy="1668026"/>
              <a:chOff x="5087863" y="4740173"/>
              <a:chExt cx="1849037" cy="1668026"/>
            </a:xfrm>
          </p:grpSpPr>
          <p:sp>
            <p:nvSpPr>
              <p:cNvPr id="59" name="Rectangle 58">
                <a:extLst>
                  <a:ext uri="{FF2B5EF4-FFF2-40B4-BE49-F238E27FC236}">
                    <a16:creationId xmlns:a16="http://schemas.microsoft.com/office/drawing/2014/main" id="{D69FD235-079D-48C1-AE8B-7EE21E95FD8F}"/>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TextBox 59">
                <a:extLst>
                  <a:ext uri="{FF2B5EF4-FFF2-40B4-BE49-F238E27FC236}">
                    <a16:creationId xmlns:a16="http://schemas.microsoft.com/office/drawing/2014/main" id="{916B8CA3-C2E3-475C-AED5-4381CAD7B626}"/>
                  </a:ext>
                </a:extLst>
              </p:cNvPr>
              <p:cNvSpPr txBox="1"/>
              <p:nvPr/>
            </p:nvSpPr>
            <p:spPr>
              <a:xfrm>
                <a:off x="5087863" y="4740173"/>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sp>
          <p:nvSpPr>
            <p:cNvPr id="58" name="Rounded Rectangle 15">
              <a:extLst>
                <a:ext uri="{FF2B5EF4-FFF2-40B4-BE49-F238E27FC236}">
                  <a16:creationId xmlns:a16="http://schemas.microsoft.com/office/drawing/2014/main" id="{D3B33C91-6F85-427A-924A-23BA50DF710F}"/>
                </a:ext>
              </a:extLst>
            </p:cNvPr>
            <p:cNvSpPr/>
            <p:nvPr/>
          </p:nvSpPr>
          <p:spPr>
            <a:xfrm>
              <a:off x="5237335" y="5310601"/>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Tarif</a:t>
              </a:r>
              <a:r>
                <a:rPr lang="nl-BE" sz="1300" dirty="0">
                  <a:solidFill>
                    <a:sysClr val="windowText" lastClr="000000"/>
                  </a:solidFill>
                </a:rPr>
                <a:t> </a:t>
              </a:r>
              <a:r>
                <a:rPr lang="nl-BE" sz="1300" dirty="0" err="1">
                  <a:solidFill>
                    <a:sysClr val="windowText" lastClr="000000"/>
                  </a:solidFill>
                </a:rPr>
                <a:t>social</a:t>
              </a:r>
              <a:r>
                <a:rPr lang="nl-BE" sz="1300" dirty="0">
                  <a:solidFill>
                    <a:sysClr val="windowText" lastClr="000000"/>
                  </a:solidFill>
                </a:rPr>
                <a:t> </a:t>
              </a:r>
            </a:p>
            <a:p>
              <a:pPr algn="ctr"/>
              <a:r>
                <a:rPr lang="nl-BE" sz="1300" dirty="0" err="1">
                  <a:solidFill>
                    <a:sysClr val="windowText" lastClr="000000"/>
                  </a:solidFill>
                </a:rPr>
                <a:t>gaz</a:t>
              </a:r>
              <a:r>
                <a:rPr lang="nl-BE" sz="1300" dirty="0">
                  <a:solidFill>
                    <a:sysClr val="windowText" lastClr="000000"/>
                  </a:solidFill>
                </a:rPr>
                <a:t> &amp; </a:t>
              </a:r>
              <a:r>
                <a:rPr lang="nl-BE" sz="1300" dirty="0" err="1">
                  <a:solidFill>
                    <a:sysClr val="windowText" lastClr="000000"/>
                  </a:solidFill>
                </a:rPr>
                <a:t>électricité</a:t>
              </a:r>
              <a:endParaRPr lang="nl-BE" sz="1300" dirty="0">
                <a:solidFill>
                  <a:sysClr val="windowText" lastClr="000000"/>
                </a:solidFill>
              </a:endParaRPr>
            </a:p>
          </p:txBody>
        </p:sp>
      </p:grpSp>
    </p:spTree>
    <p:extLst>
      <p:ext uri="{BB962C8B-B14F-4D97-AF65-F5344CB8AC3E}">
        <p14:creationId xmlns:p14="http://schemas.microsoft.com/office/powerpoint/2010/main" val="3056677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fr-FR" dirty="0"/>
              <a:t>Philosophie blocs lego</a:t>
            </a:r>
            <a:endParaRPr lang="en-US" dirty="0"/>
          </a:p>
        </p:txBody>
      </p:sp>
      <p:grpSp>
        <p:nvGrpSpPr>
          <p:cNvPr id="8" name="Group 7"/>
          <p:cNvGrpSpPr/>
          <p:nvPr/>
        </p:nvGrpSpPr>
        <p:grpSpPr>
          <a:xfrm>
            <a:off x="2413590" y="1462199"/>
            <a:ext cx="1699992" cy="4565249"/>
            <a:chOff x="378864" y="823206"/>
            <a:chExt cx="1888880"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37" name="Rounded Rectangle 36"/>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p:cNvGrpSpPr/>
            <p:nvPr/>
          </p:nvGrpSpPr>
          <p:grpSpPr>
            <a:xfrm>
              <a:off x="378864" y="2132856"/>
              <a:ext cx="1888880" cy="3762850"/>
              <a:chOff x="3043160" y="2132856"/>
              <a:chExt cx="1888880" cy="3762850"/>
            </a:xfrm>
          </p:grpSpPr>
          <p:sp>
            <p:nvSpPr>
              <p:cNvPr id="21" name="Rounded Rectangle 20"/>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p:cNvCxnSpPr/>
          <p:nvPr/>
        </p:nvCxnSpPr>
        <p:spPr>
          <a:xfrm>
            <a:off x="4196041" y="209441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146583" y="159520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167216" y="300227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167216" y="328919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17E8240-08B6-44CE-8A10-4A9005B1942F}"/>
              </a:ext>
            </a:extLst>
          </p:cNvPr>
          <p:cNvGrpSpPr/>
          <p:nvPr/>
        </p:nvGrpSpPr>
        <p:grpSpPr>
          <a:xfrm>
            <a:off x="5011585" y="2991357"/>
            <a:ext cx="4393079" cy="1700495"/>
            <a:chOff x="5011585" y="2991358"/>
            <a:chExt cx="4393079" cy="1700495"/>
          </a:xfrm>
        </p:grpSpPr>
        <p:grpSp>
          <p:nvGrpSpPr>
            <p:cNvPr id="59" name="Group 58">
              <a:extLst>
                <a:ext uri="{FF2B5EF4-FFF2-40B4-BE49-F238E27FC236}">
                  <a16:creationId xmlns:a16="http://schemas.microsoft.com/office/drawing/2014/main" id="{268319F6-4000-4E02-9173-8E1A2B2A914C}"/>
                </a:ext>
              </a:extLst>
            </p:cNvPr>
            <p:cNvGrpSpPr/>
            <p:nvPr/>
          </p:nvGrpSpPr>
          <p:grpSpPr>
            <a:xfrm>
              <a:off x="7577424" y="2991358"/>
              <a:ext cx="1827240" cy="1668026"/>
              <a:chOff x="7577424" y="2991358"/>
              <a:chExt cx="1827240" cy="1668026"/>
            </a:xfrm>
          </p:grpSpPr>
          <p:sp>
            <p:nvSpPr>
              <p:cNvPr id="66" name="Rectangle 65">
                <a:extLst>
                  <a:ext uri="{FF2B5EF4-FFF2-40B4-BE49-F238E27FC236}">
                    <a16:creationId xmlns:a16="http://schemas.microsoft.com/office/drawing/2014/main" id="{9DBE9259-3D66-4D4F-8CDB-D983E62ADB6F}"/>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7" name="Rounded Rectangle 13">
                <a:extLst>
                  <a:ext uri="{FF2B5EF4-FFF2-40B4-BE49-F238E27FC236}">
                    <a16:creationId xmlns:a16="http://schemas.microsoft.com/office/drawing/2014/main" id="{4D58FB00-9498-4ADD-966D-2A7B6359E3AB}"/>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Ville</a:t>
                </a:r>
                <a:r>
                  <a:rPr lang="nl-BE" sz="1400" dirty="0">
                    <a:solidFill>
                      <a:sysClr val="windowText" lastClr="000000"/>
                    </a:solidFill>
                  </a:rPr>
                  <a:t> de Charleroi</a:t>
                </a:r>
              </a:p>
            </p:txBody>
          </p:sp>
        </p:grpSp>
        <p:sp>
          <p:nvSpPr>
            <p:cNvPr id="60" name="TextBox 59">
              <a:extLst>
                <a:ext uri="{FF2B5EF4-FFF2-40B4-BE49-F238E27FC236}">
                  <a16:creationId xmlns:a16="http://schemas.microsoft.com/office/drawing/2014/main" id="{CFFF9861-DD08-4DF6-82CA-83B577408F17}"/>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61" name="Straight Arrow Connector 60">
              <a:extLst>
                <a:ext uri="{FF2B5EF4-FFF2-40B4-BE49-F238E27FC236}">
                  <a16:creationId xmlns:a16="http://schemas.microsoft.com/office/drawing/2014/main" id="{0DB9B7DF-2A16-454D-8D03-BB3BB11BADA1}"/>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2" name="Group 61">
              <a:extLst>
                <a:ext uri="{FF2B5EF4-FFF2-40B4-BE49-F238E27FC236}">
                  <a16:creationId xmlns:a16="http://schemas.microsoft.com/office/drawing/2014/main" id="{6D4EB832-3E7B-4B30-91F3-549045D4639A}"/>
                </a:ext>
              </a:extLst>
            </p:cNvPr>
            <p:cNvGrpSpPr/>
            <p:nvPr/>
          </p:nvGrpSpPr>
          <p:grpSpPr>
            <a:xfrm>
              <a:off x="5011585" y="2994727"/>
              <a:ext cx="1882019" cy="1697126"/>
              <a:chOff x="4968043" y="2994727"/>
              <a:chExt cx="1882019" cy="1697126"/>
            </a:xfrm>
          </p:grpSpPr>
          <p:sp>
            <p:nvSpPr>
              <p:cNvPr id="63" name="Rectangle 62">
                <a:extLst>
                  <a:ext uri="{FF2B5EF4-FFF2-40B4-BE49-F238E27FC236}">
                    <a16:creationId xmlns:a16="http://schemas.microsoft.com/office/drawing/2014/main" id="{EBA22E2B-4C50-4542-99FF-7A81C683F5D8}"/>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Rounded Rectangle 15">
                <a:extLst>
                  <a:ext uri="{FF2B5EF4-FFF2-40B4-BE49-F238E27FC236}">
                    <a16:creationId xmlns:a16="http://schemas.microsoft.com/office/drawing/2014/main" id="{53DEDCB1-809F-4C53-91E8-4F8885041BAA}"/>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pour </a:t>
                </a:r>
                <a:r>
                  <a:rPr lang="nl-BE" sz="1300" dirty="0" err="1">
                    <a:solidFill>
                      <a:sysClr val="windowText" lastClr="000000"/>
                    </a:solidFill>
                  </a:rPr>
                  <a:t>le</a:t>
                </a:r>
                <a:r>
                  <a:rPr lang="nl-BE" sz="1300" dirty="0">
                    <a:solidFill>
                      <a:sysClr val="windowText" lastClr="000000"/>
                    </a:solidFill>
                  </a:rPr>
                  <a:t> </a:t>
                </a:r>
                <a:r>
                  <a:rPr lang="nl-BE" sz="1300" dirty="0" err="1">
                    <a:solidFill>
                      <a:sysClr val="windowText" lastClr="000000"/>
                    </a:solidFill>
                  </a:rPr>
                  <a:t>traitement</a:t>
                </a:r>
                <a:r>
                  <a:rPr lang="nl-BE" sz="1300" dirty="0">
                    <a:solidFill>
                      <a:sysClr val="windowText" lastClr="000000"/>
                    </a:solidFill>
                  </a:rPr>
                  <a:t> des </a:t>
                </a:r>
                <a:r>
                  <a:rPr lang="nl-BE" sz="1300" dirty="0" err="1">
                    <a:solidFill>
                      <a:sysClr val="windowText" lastClr="000000"/>
                    </a:solidFill>
                  </a:rPr>
                  <a:t>déchets</a:t>
                </a:r>
                <a:endParaRPr lang="nl-BE" sz="1300" dirty="0">
                  <a:solidFill>
                    <a:sysClr val="windowText" lastClr="000000"/>
                  </a:solidFill>
                </a:endParaRPr>
              </a:p>
            </p:txBody>
          </p:sp>
          <p:sp>
            <p:nvSpPr>
              <p:cNvPr id="65" name="TextBox 64">
                <a:extLst>
                  <a:ext uri="{FF2B5EF4-FFF2-40B4-BE49-F238E27FC236}">
                    <a16:creationId xmlns:a16="http://schemas.microsoft.com/office/drawing/2014/main" id="{BFD78A7F-5142-4DBA-87D4-EA8F9875DC9E}"/>
                  </a:ext>
                </a:extLst>
              </p:cNvPr>
              <p:cNvSpPr txBox="1"/>
              <p:nvPr/>
            </p:nvSpPr>
            <p:spPr>
              <a:xfrm>
                <a:off x="4968043" y="2994727"/>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grpSp>
    </p:spTree>
    <p:extLst>
      <p:ext uri="{BB962C8B-B14F-4D97-AF65-F5344CB8AC3E}">
        <p14:creationId xmlns:p14="http://schemas.microsoft.com/office/powerpoint/2010/main" val="3466646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altLang="en-US" dirty="0"/>
              <a:t>Statuts sociaux harmonisés (SSH) - approche </a:t>
            </a:r>
            <a:r>
              <a:rPr lang="fr-BE" altLang="en-US" dirty="0"/>
              <a:t>2</a:t>
            </a:r>
            <a:endParaRPr lang="fr-BE" dirty="0"/>
          </a:p>
        </p:txBody>
      </p:sp>
      <p:sp>
        <p:nvSpPr>
          <p:cNvPr id="3" name="Content Placeholder 2"/>
          <p:cNvSpPr>
            <a:spLocks noGrp="1"/>
          </p:cNvSpPr>
          <p:nvPr>
            <p:ph idx="1"/>
          </p:nvPr>
        </p:nvSpPr>
        <p:spPr/>
        <p:txBody>
          <a:bodyPr>
            <a:normAutofit/>
          </a:bodyPr>
          <a:lstStyle/>
          <a:p>
            <a:r>
              <a:rPr lang="fr-FR" b="1" dirty="0"/>
              <a:t>consultation en ligne des sources authentiques par les instances d’octroi (IO)</a:t>
            </a:r>
          </a:p>
          <a:p>
            <a:pPr lvl="1"/>
            <a:r>
              <a:rPr lang="fr-BE" dirty="0"/>
              <a:t>en ligne et de manière interactive pour des dossiers spécifiques</a:t>
            </a:r>
          </a:p>
          <a:p>
            <a:pPr lvl="1"/>
            <a:r>
              <a:rPr lang="fr-BE" dirty="0"/>
              <a:t>possibilité de vérifier si le bénéficiaire potentiel satisfait aux critères à une date donnée </a:t>
            </a:r>
          </a:p>
          <a:p>
            <a:pPr lvl="1"/>
            <a:r>
              <a:rPr lang="fr-BE" dirty="0"/>
              <a:t>possibilité d’accorder un droit à tout bénéficiaire potentiel qui n’est pas connu au préalable</a:t>
            </a:r>
          </a:p>
          <a:p>
            <a:pPr lvl="2"/>
            <a:r>
              <a:rPr lang="fr-BE" dirty="0"/>
              <a:t>utilisateur des transports en commun </a:t>
            </a:r>
          </a:p>
          <a:p>
            <a:pPr lvl="1"/>
            <a:r>
              <a:rPr lang="fr-BE" dirty="0"/>
              <a:t>possibilité de vérifier si une personne satisfait à un ensemble de critères fixés dans la délibération du CSI (exemple: domicile, statut à un moment donné, ...)</a:t>
            </a:r>
          </a:p>
          <a:p>
            <a:pPr lvl="1"/>
            <a:r>
              <a:rPr lang="fr-BE" dirty="0"/>
              <a:t>quelques exemples </a:t>
            </a:r>
          </a:p>
          <a:p>
            <a:pPr lvl="2"/>
            <a:r>
              <a:rPr lang="fr-BE" dirty="0"/>
              <a:t>allocations familiales complémentaires en Communauté germanophone et en Région wallonne</a:t>
            </a:r>
          </a:p>
          <a:p>
            <a:pPr lvl="2"/>
            <a:r>
              <a:rPr lang="fr-BE" dirty="0"/>
              <a:t>titres-services supplémentaires (WSE)</a:t>
            </a:r>
          </a:p>
          <a:p>
            <a:pPr lvl="2"/>
            <a:r>
              <a:rPr lang="fr-BE" dirty="0"/>
              <a:t>carte intervention majorée et carte d’accompagnateur gratuit (SNCB) </a:t>
            </a:r>
          </a:p>
          <a:p>
            <a:pPr lvl="2"/>
            <a:r>
              <a:rPr lang="fr-BE" dirty="0"/>
              <a:t>Prime </a:t>
            </a:r>
            <a:r>
              <a:rPr lang="fr-BE" dirty="0" err="1"/>
              <a:t>Bruxell’Air</a:t>
            </a:r>
            <a:r>
              <a:rPr lang="fr-BE" dirty="0"/>
              <a:t> (Bruxelles Mobilité)</a:t>
            </a:r>
          </a:p>
          <a:p>
            <a:pPr lvl="3">
              <a:buFont typeface="Arial" panose="020B0604020202020204" pitchFamily="34" charset="0"/>
              <a:buChar char="•"/>
            </a:pPr>
            <a:endParaRPr lang="fr-FR" dirty="0"/>
          </a:p>
          <a:p>
            <a:pPr lvl="3">
              <a:buFont typeface="Arial" panose="020B0604020202020204" pitchFamily="34" charset="0"/>
              <a:buChar char="•"/>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spTree>
    <p:extLst>
      <p:ext uri="{BB962C8B-B14F-4D97-AF65-F5344CB8AC3E}">
        <p14:creationId xmlns:p14="http://schemas.microsoft.com/office/powerpoint/2010/main" val="31103248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altLang="en-US" dirty="0"/>
              <a:t>Statuts sociaux harmonisés (SSH) - approche </a:t>
            </a:r>
            <a:r>
              <a:rPr lang="fr-BE" altLang="en-US" dirty="0"/>
              <a:t>3</a:t>
            </a:r>
            <a:endParaRPr lang="fr-BE" dirty="0"/>
          </a:p>
        </p:txBody>
      </p:sp>
      <p:sp>
        <p:nvSpPr>
          <p:cNvPr id="3" name="Content Placeholder 2"/>
          <p:cNvSpPr>
            <a:spLocks noGrp="1"/>
          </p:cNvSpPr>
          <p:nvPr>
            <p:ph idx="1"/>
          </p:nvPr>
        </p:nvSpPr>
        <p:spPr/>
        <p:txBody>
          <a:bodyPr>
            <a:normAutofit lnSpcReduction="10000"/>
          </a:bodyPr>
          <a:lstStyle/>
          <a:p>
            <a:r>
              <a:rPr lang="fr-BE" b="1" dirty="0"/>
              <a:t>depuis février 2019 </a:t>
            </a:r>
            <a:r>
              <a:rPr lang="fr-BE" b="1" dirty="0" err="1"/>
              <a:t>MyBEnefits.fgov</a:t>
            </a:r>
            <a:r>
              <a:rPr lang="fr-BE" b="1" dirty="0"/>
              <a:t> </a:t>
            </a:r>
          </a:p>
          <a:p>
            <a:pPr lvl="1"/>
            <a:r>
              <a:rPr lang="fr-BE" dirty="0"/>
              <a:t>outil supplémentaire via une appli mobile &amp; application web</a:t>
            </a:r>
          </a:p>
          <a:p>
            <a:pPr lvl="1"/>
            <a:r>
              <a:rPr lang="fr-BE" dirty="0"/>
              <a:t>permettant au citoyen de consulter lui-même ses statuts sociaux à la date du jour et de les prouver pour faire valoir ses droits auprès de différentes instances d’octroi</a:t>
            </a:r>
          </a:p>
          <a:p>
            <a:pPr lvl="1"/>
            <a:r>
              <a:rPr lang="fr-BE" dirty="0"/>
              <a:t>permettant au professionnel, principalement les instances d’octroi qui ne sont pas des partenaires classiques de la BCSS, de vérifier les données </a:t>
            </a:r>
          </a:p>
          <a:p>
            <a:pPr lvl="2"/>
            <a:r>
              <a:rPr lang="fr-BE" sz="1800" dirty="0"/>
              <a:t>acteurs qui ne travaillent typiquement pas avec la BCSS (p.ex. centre sportif, garderie, musée, centre de loisirs, parc d’attractions, ...)</a:t>
            </a:r>
          </a:p>
          <a:p>
            <a:pPr lvl="2"/>
            <a:r>
              <a:rPr lang="fr-BE" sz="1800" dirty="0"/>
              <a:t>acteurs qui ne disposent pas (encore) d'un flux de données automatique (p.ex. </a:t>
            </a:r>
            <a:r>
              <a:rPr lang="en-BE" sz="1800" dirty="0"/>
              <a:t>dans le cadre de l’</a:t>
            </a:r>
            <a:r>
              <a:rPr lang="fr-BE" sz="1800" dirty="0"/>
              <a:t>aide juridique pro deo, réduction taxe communale, ...) </a:t>
            </a:r>
          </a:p>
          <a:p>
            <a:pPr lvl="1"/>
            <a:r>
              <a:rPr lang="fr-BE" dirty="0"/>
              <a:t>permettant au citoyen et au professionnel de consulter/communiquer des avantages dans le secteur de la culture, des loisirs et du sport</a:t>
            </a:r>
          </a:p>
          <a:p>
            <a:r>
              <a:rPr lang="fr-FR" b="1" dirty="0"/>
              <a:t>depuis novembre 2024 MyGov.be</a:t>
            </a:r>
          </a:p>
          <a:p>
            <a:pPr lvl="1"/>
            <a:r>
              <a:rPr lang="fr-BE" dirty="0"/>
              <a:t>le portefeuille digital offre la possibilité pour le citoyen de consulter ses propres statuts sociaux et aussi ceux de ses enfants jusqu’à 12 ans</a:t>
            </a:r>
            <a:endParaRPr lang="fr-FR" dirty="0"/>
          </a:p>
          <a:p>
            <a:pPr marL="0" indent="0">
              <a:buNone/>
            </a:pPr>
            <a:endParaRPr lang="fr-BE" dirty="0"/>
          </a:p>
        </p:txBody>
      </p:sp>
    </p:spTree>
    <p:extLst>
      <p:ext uri="{BB962C8B-B14F-4D97-AF65-F5344CB8AC3E}">
        <p14:creationId xmlns:p14="http://schemas.microsoft.com/office/powerpoint/2010/main" val="1664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Application </a:t>
            </a:r>
            <a:r>
              <a:rPr lang="en-US" dirty="0" err="1"/>
              <a:t>MyBEnefits</a:t>
            </a:r>
            <a:endParaRPr lang="en-US" dirty="0"/>
          </a:p>
        </p:txBody>
      </p:sp>
      <p:grpSp>
        <p:nvGrpSpPr>
          <p:cNvPr id="4" name="Group 3"/>
          <p:cNvGrpSpPr>
            <a:grpSpLocks noChangeAspect="1"/>
          </p:cNvGrpSpPr>
          <p:nvPr/>
        </p:nvGrpSpPr>
        <p:grpSpPr>
          <a:xfrm>
            <a:off x="2639617" y="836713"/>
            <a:ext cx="6612671" cy="4243809"/>
            <a:chOff x="1080762" y="1437671"/>
            <a:chExt cx="6011517" cy="3858008"/>
          </a:xfrm>
        </p:grpSpPr>
        <p:cxnSp>
          <p:nvCxnSpPr>
            <p:cNvPr id="5" name="Straight Connector 4"/>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546"/>
            <a:stretch/>
          </p:blipFill>
          <p:spPr>
            <a:xfrm>
              <a:off x="3481745" y="3055207"/>
              <a:ext cx="1354890" cy="500000"/>
            </a:xfrm>
            <a:prstGeom prst="rect">
              <a:avLst/>
            </a:prstGeom>
          </p:spPr>
        </p:pic>
        <p:grpSp>
          <p:nvGrpSpPr>
            <p:cNvPr id="7" name="Group 6"/>
            <p:cNvGrpSpPr>
              <a:grpSpLocks noChangeAspect="1"/>
            </p:cNvGrpSpPr>
            <p:nvPr/>
          </p:nvGrpSpPr>
          <p:grpSpPr>
            <a:xfrm>
              <a:off x="1080762" y="3026406"/>
              <a:ext cx="1327859" cy="1004912"/>
              <a:chOff x="1105409" y="1217477"/>
              <a:chExt cx="2771328" cy="2097316"/>
            </a:xfrm>
          </p:grpSpPr>
          <p:grpSp>
            <p:nvGrpSpPr>
              <p:cNvPr id="20" name="Group 19"/>
              <p:cNvGrpSpPr/>
              <p:nvPr/>
            </p:nvGrpSpPr>
            <p:grpSpPr>
              <a:xfrm>
                <a:off x="1722260" y="1217477"/>
                <a:ext cx="2154477" cy="1912859"/>
                <a:chOff x="6272189" y="1143001"/>
                <a:chExt cx="2154477" cy="1912859"/>
              </a:xfrm>
            </p:grpSpPr>
            <p:grpSp>
              <p:nvGrpSpPr>
                <p:cNvPr id="31" name="Group 30"/>
                <p:cNvGrpSpPr/>
                <p:nvPr/>
              </p:nvGrpSpPr>
              <p:grpSpPr>
                <a:xfrm>
                  <a:off x="6272189" y="1143001"/>
                  <a:ext cx="2154477" cy="1912859"/>
                  <a:chOff x="8392438" y="2018850"/>
                  <a:chExt cx="2154477" cy="1912859"/>
                </a:xfrm>
              </p:grpSpPr>
              <p:sp>
                <p:nvSpPr>
                  <p:cNvPr id="33" name="Rectangle 32"/>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4" name="Rectangle 33"/>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5" name="Rectangle 34"/>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7" name="Trapezoid 36"/>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2" name="Picture 31"/>
                <p:cNvPicPr>
                  <a:picLocks noChangeAspect="1"/>
                </p:cNvPicPr>
                <p:nvPr/>
              </p:nvPicPr>
              <p:blipFill rotWithShape="1">
                <a:blip r:embed="rId3"/>
                <a:srcRect l="7383" t="25523" r="5946" b="-19351"/>
                <a:stretch/>
              </p:blipFill>
              <p:spPr>
                <a:xfrm>
                  <a:off x="6330375" y="1252762"/>
                  <a:ext cx="2046188" cy="1396877"/>
                </a:xfrm>
                <a:prstGeom prst="rect">
                  <a:avLst/>
                </a:prstGeom>
              </p:spPr>
            </p:pic>
          </p:grpSp>
          <p:grpSp>
            <p:nvGrpSpPr>
              <p:cNvPr id="21" name="Group 20"/>
              <p:cNvGrpSpPr>
                <a:grpSpLocks noChangeAspect="1"/>
              </p:cNvGrpSpPr>
              <p:nvPr/>
            </p:nvGrpSpPr>
            <p:grpSpPr>
              <a:xfrm>
                <a:off x="3084493" y="2096733"/>
                <a:ext cx="536248" cy="1138158"/>
                <a:chOff x="1171575" y="4572000"/>
                <a:chExt cx="700088" cy="1485900"/>
              </a:xfrm>
            </p:grpSpPr>
            <p:sp>
              <p:nvSpPr>
                <p:cNvPr id="27" name="Rounded Rectangle 26"/>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8" name="Straight Connector 27"/>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9" name="Flowchart: Connector 28"/>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30" name="Picture 29"/>
                <p:cNvPicPr>
                  <a:picLocks noChangeAspect="1"/>
                </p:cNvPicPr>
                <p:nvPr/>
              </p:nvPicPr>
              <p:blipFill rotWithShape="1">
                <a:blip r:embed="rId4"/>
                <a:srcRect l="10039" t="16262" r="10675" b="10969"/>
                <a:stretch/>
              </p:blipFill>
              <p:spPr>
                <a:xfrm>
                  <a:off x="1252309" y="4740882"/>
                  <a:ext cx="538620" cy="1129355"/>
                </a:xfrm>
                <a:prstGeom prst="rect">
                  <a:avLst/>
                </a:prstGeom>
              </p:spPr>
            </p:pic>
          </p:grpSp>
          <p:grpSp>
            <p:nvGrpSpPr>
              <p:cNvPr id="22" name="Group 21"/>
              <p:cNvGrpSpPr>
                <a:grpSpLocks noChangeAspect="1"/>
              </p:cNvGrpSpPr>
              <p:nvPr/>
            </p:nvGrpSpPr>
            <p:grpSpPr>
              <a:xfrm>
                <a:off x="1105409" y="1721372"/>
                <a:ext cx="1290162" cy="1593421"/>
                <a:chOff x="600075" y="1743075"/>
                <a:chExt cx="1843088" cy="2276316"/>
              </a:xfrm>
            </p:grpSpPr>
            <p:sp>
              <p:nvSpPr>
                <p:cNvPr id="23" name="Rounded Rectangle 22"/>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4" name="Rectangle 23"/>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5" name="Flowchart: Connector 24"/>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8" name="Group 7"/>
            <p:cNvGrpSpPr/>
            <p:nvPr/>
          </p:nvGrpSpPr>
          <p:grpSpPr>
            <a:xfrm>
              <a:off x="4923692" y="1437671"/>
              <a:ext cx="2168587" cy="3858008"/>
              <a:chOff x="4923692" y="1437671"/>
              <a:chExt cx="2168587" cy="3858008"/>
            </a:xfrm>
          </p:grpSpPr>
          <p:grpSp>
            <p:nvGrpSpPr>
              <p:cNvPr id="9" name="Group 8"/>
              <p:cNvGrpSpPr/>
              <p:nvPr/>
            </p:nvGrpSpPr>
            <p:grpSpPr>
              <a:xfrm>
                <a:off x="6258228" y="1437671"/>
                <a:ext cx="834051" cy="3858008"/>
                <a:chOff x="8344303" y="1087044"/>
                <a:chExt cx="1112068" cy="5144010"/>
              </a:xfrm>
            </p:grpSpPr>
            <p:sp>
              <p:nvSpPr>
                <p:cNvPr id="15" name="Flowchart: Magnetic Disk 14"/>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t>mutuelles</a:t>
                  </a:r>
                  <a:endParaRPr lang="en-GB" sz="1050" dirty="0"/>
                </a:p>
              </p:txBody>
            </p:sp>
            <p:sp>
              <p:nvSpPr>
                <p:cNvPr id="16" name="Flowchart: Magnetic Disk 15"/>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CPAS</a:t>
                  </a:r>
                </a:p>
              </p:txBody>
            </p:sp>
            <p:sp>
              <p:nvSpPr>
                <p:cNvPr id="17" name="Flowchart: Magnetic Disk 16"/>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SFP</a:t>
                  </a:r>
                  <a:endParaRPr lang="en-GB" sz="1050" dirty="0"/>
                </a:p>
              </p:txBody>
            </p:sp>
            <p:sp>
              <p:nvSpPr>
                <p:cNvPr id="18" name="Flowchart: Magnetic Disk 17"/>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9" name="Flowchart: Magnetic Disk 18"/>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10" name="Straight Connector 9"/>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4" name="Straight Connector 13"/>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grpSp>
        <p:nvGrpSpPr>
          <p:cNvPr id="38" name="Group 37"/>
          <p:cNvGrpSpPr/>
          <p:nvPr/>
        </p:nvGrpSpPr>
        <p:grpSpPr>
          <a:xfrm>
            <a:off x="2567608" y="5263196"/>
            <a:ext cx="6696744" cy="1289216"/>
            <a:chOff x="1259632" y="4780941"/>
            <a:chExt cx="6696744" cy="1417151"/>
          </a:xfrm>
        </p:grpSpPr>
        <p:sp>
          <p:nvSpPr>
            <p:cNvPr id="39" name="Rectangle 38"/>
            <p:cNvSpPr/>
            <p:nvPr/>
          </p:nvSpPr>
          <p:spPr>
            <a:xfrm>
              <a:off x="1403648" y="4901493"/>
              <a:ext cx="6408711" cy="1116452"/>
            </a:xfrm>
            <a:prstGeom prst="rect">
              <a:avLst/>
            </a:prstGeom>
          </p:spPr>
          <p:txBody>
            <a:bodyPr wrap="square">
              <a:spAutoFit/>
            </a:bodyPr>
            <a:lstStyle/>
            <a:p>
              <a:pPr algn="ctr"/>
              <a:r>
                <a:rPr lang="fr-BE" sz="2000" dirty="0">
                  <a:solidFill>
                    <a:srgbClr val="0070C0"/>
                  </a:solidFill>
                  <a:latin typeface="+mj-lt"/>
                  <a:ea typeface="+mj-ea"/>
                  <a:cs typeface="+mj-cs"/>
                </a:rPr>
                <a:t>App mobile disponible pour appareils Android (</a:t>
              </a:r>
              <a:r>
                <a:rPr lang="fr-BE" sz="2000" b="1" dirty="0">
                  <a:solidFill>
                    <a:srgbClr val="0070C0"/>
                  </a:solidFill>
                  <a:latin typeface="Calibri" panose="020F0502020204030204" pitchFamily="34" charset="0"/>
                  <a:ea typeface="+mj-ea"/>
                  <a:cs typeface="Calibri" panose="020F0502020204030204" pitchFamily="34" charset="0"/>
                  <a:hlinkClick r:id="rId6"/>
                </a:rPr>
                <a:t>Google Play</a:t>
              </a:r>
              <a:r>
                <a:rPr lang="fr-BE" sz="2000" dirty="0">
                  <a:solidFill>
                    <a:srgbClr val="0070C0"/>
                  </a:solidFill>
                  <a:latin typeface="+mj-lt"/>
                  <a:ea typeface="+mj-ea"/>
                  <a:cs typeface="+mj-cs"/>
                </a:rPr>
                <a:t>) et appareils Apple (</a:t>
              </a:r>
              <a:r>
                <a:rPr lang="fr-BE" sz="2000" b="1" dirty="0">
                  <a:solidFill>
                    <a:srgbClr val="0070C0"/>
                  </a:solidFill>
                  <a:latin typeface="+mj-lt"/>
                  <a:ea typeface="+mj-ea"/>
                  <a:cs typeface="+mj-cs"/>
                  <a:hlinkClick r:id="rId7"/>
                </a:rPr>
                <a:t>App Store</a:t>
              </a:r>
              <a:r>
                <a:rPr lang="fr-BE" sz="2000" dirty="0">
                  <a:solidFill>
                    <a:srgbClr val="0070C0"/>
                  </a:solidFill>
                  <a:latin typeface="+mj-lt"/>
                  <a:ea typeface="+mj-ea"/>
                  <a:cs typeface="+mj-cs"/>
                </a:rPr>
                <a:t>)</a:t>
              </a:r>
            </a:p>
            <a:p>
              <a:pPr algn="ctr"/>
              <a:r>
                <a:rPr lang="fr-BE" sz="2000" dirty="0">
                  <a:solidFill>
                    <a:srgbClr val="0070C0"/>
                  </a:solidFill>
                  <a:latin typeface="+mj-lt"/>
                  <a:ea typeface="+mj-ea"/>
                  <a:cs typeface="+mj-cs"/>
                </a:rPr>
                <a:t>Application web </a:t>
              </a:r>
              <a:r>
                <a:rPr lang="fr-BE" sz="2000" b="1" dirty="0">
                  <a:hlinkClick r:id="rId8"/>
                </a:rPr>
                <a:t>www.mybenefits.fgov.be</a:t>
              </a:r>
              <a:endParaRPr lang="fr-BE" sz="1400" b="1" dirty="0"/>
            </a:p>
          </p:txBody>
        </p:sp>
        <p:sp>
          <p:nvSpPr>
            <p:cNvPr id="40" name="Rounded Rectangle 39"/>
            <p:cNvSpPr/>
            <p:nvPr/>
          </p:nvSpPr>
          <p:spPr>
            <a:xfrm>
              <a:off x="1259632" y="4780941"/>
              <a:ext cx="6696744" cy="1417151"/>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536944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fr-BE" dirty="0"/>
              <a:t>Connexion sécurisée</a:t>
            </a:r>
          </a:p>
        </p:txBody>
      </p:sp>
      <p:sp>
        <p:nvSpPr>
          <p:cNvPr id="3" name="Content Placeholder 2"/>
          <p:cNvSpPr>
            <a:spLocks noGrp="1"/>
          </p:cNvSpPr>
          <p:nvPr>
            <p:ph idx="1"/>
          </p:nvPr>
        </p:nvSpPr>
        <p:spPr/>
        <p:txBody>
          <a:bodyPr/>
          <a:lstStyle/>
          <a:p>
            <a:r>
              <a:rPr lang="fr-BE" dirty="0"/>
              <a:t> citoyen: identification requise</a:t>
            </a:r>
          </a:p>
          <a:p>
            <a:pPr lvl="1"/>
            <a:r>
              <a:rPr lang="fr-BE" dirty="0"/>
              <a:t>consultation du statut </a:t>
            </a:r>
          </a:p>
          <a:p>
            <a:pPr marL="457200" lvl="1" indent="0">
              <a:buNone/>
            </a:pPr>
            <a:r>
              <a:rPr lang="fr-BE" sz="1800" dirty="0"/>
              <a:t>	informations à caractère personnel : niveau de sécurité suffisamment élevé</a:t>
            </a:r>
          </a:p>
          <a:p>
            <a:pPr lvl="2"/>
            <a:r>
              <a:rPr lang="en-BE" sz="1800" dirty="0"/>
              <a:t>MyGov.be</a:t>
            </a:r>
          </a:p>
          <a:p>
            <a:pPr lvl="2"/>
            <a:r>
              <a:rPr lang="fr-BE" sz="1800" dirty="0"/>
              <a:t>e-ID</a:t>
            </a:r>
          </a:p>
          <a:p>
            <a:pPr lvl="2"/>
            <a:r>
              <a:rPr lang="fr-BE" sz="1800" dirty="0"/>
              <a:t>ITSME </a:t>
            </a:r>
          </a:p>
          <a:p>
            <a:pPr lvl="2"/>
            <a:r>
              <a:rPr lang="fr-BE" sz="1800" dirty="0"/>
              <a:t>Time-</a:t>
            </a:r>
            <a:r>
              <a:rPr lang="fr-BE" sz="1800" dirty="0" err="1"/>
              <a:t>based</a:t>
            </a:r>
            <a:r>
              <a:rPr lang="fr-BE" sz="1800" dirty="0"/>
              <a:t> One-Time </a:t>
            </a:r>
            <a:r>
              <a:rPr lang="fr-BE" sz="1800" dirty="0" err="1"/>
              <a:t>Password</a:t>
            </a:r>
            <a:r>
              <a:rPr lang="fr-BE" sz="1800" dirty="0"/>
              <a:t> </a:t>
            </a:r>
          </a:p>
          <a:p>
            <a:pPr lvl="2"/>
            <a:r>
              <a:rPr lang="fr-BE" sz="1800" dirty="0" err="1"/>
              <a:t>Token</a:t>
            </a:r>
            <a:r>
              <a:rPr lang="fr-BE" sz="1800" dirty="0"/>
              <a:t> </a:t>
            </a:r>
          </a:p>
          <a:p>
            <a:pPr lvl="1"/>
            <a:r>
              <a:rPr lang="fr-BE" dirty="0"/>
              <a:t>Création code QR / éventuellement impression (uniquement via site web)</a:t>
            </a:r>
          </a:p>
          <a:p>
            <a:r>
              <a:rPr lang="fr-BE" dirty="0"/>
              <a:t> professionnel : pas besoin d'identification</a:t>
            </a:r>
          </a:p>
          <a:p>
            <a:pPr lvl="1"/>
            <a:r>
              <a:rPr lang="fr-BE" dirty="0"/>
              <a:t>lecture du code QR / code unique soumis par le citoyen</a:t>
            </a:r>
          </a:p>
          <a:p>
            <a:pPr lvl="1"/>
            <a:r>
              <a:rPr lang="fr-BE" dirty="0"/>
              <a:t>informations minimales: statut, code postal, chiffre de contrôle numéro RN</a:t>
            </a:r>
          </a:p>
        </p:txBody>
      </p:sp>
      <p:grpSp>
        <p:nvGrpSpPr>
          <p:cNvPr id="10" name="Groupe 9">
            <a:extLst>
              <a:ext uri="{FF2B5EF4-FFF2-40B4-BE49-F238E27FC236}">
                <a16:creationId xmlns:a16="http://schemas.microsoft.com/office/drawing/2014/main" id="{157C40EA-2A26-4079-8E34-8177C155D8C8}"/>
              </a:ext>
            </a:extLst>
          </p:cNvPr>
          <p:cNvGrpSpPr/>
          <p:nvPr/>
        </p:nvGrpSpPr>
        <p:grpSpPr>
          <a:xfrm>
            <a:off x="8754596" y="2688352"/>
            <a:ext cx="1791614" cy="1675871"/>
            <a:chOff x="8754596" y="2103136"/>
            <a:chExt cx="1791614" cy="1675871"/>
          </a:xfrm>
        </p:grpSpPr>
        <p:pic>
          <p:nvPicPr>
            <p:cNvPr id="7" name="Picture 6"/>
            <p:cNvPicPr>
              <a:picLocks noChangeAspect="1"/>
            </p:cNvPicPr>
            <p:nvPr/>
          </p:nvPicPr>
          <p:blipFill>
            <a:blip r:embed="rId2"/>
            <a:stretch>
              <a:fillRect/>
            </a:stretch>
          </p:blipFill>
          <p:spPr>
            <a:xfrm>
              <a:off x="9238351" y="3238939"/>
              <a:ext cx="622935" cy="540068"/>
            </a:xfrm>
            <a:prstGeom prst="rect">
              <a:avLst/>
            </a:prstGeom>
          </p:spPr>
        </p:pic>
        <p:pic>
          <p:nvPicPr>
            <p:cNvPr id="8" name="Picture 7"/>
            <p:cNvPicPr>
              <a:picLocks noChangeAspect="1"/>
            </p:cNvPicPr>
            <p:nvPr/>
          </p:nvPicPr>
          <p:blipFill>
            <a:blip r:embed="rId3"/>
            <a:stretch>
              <a:fillRect/>
            </a:stretch>
          </p:blipFill>
          <p:spPr>
            <a:xfrm>
              <a:off x="9048326" y="2762847"/>
              <a:ext cx="1002983" cy="408623"/>
            </a:xfrm>
            <a:prstGeom prst="rect">
              <a:avLst/>
            </a:prstGeom>
          </p:spPr>
        </p:pic>
        <p:pic>
          <p:nvPicPr>
            <p:cNvPr id="9" name="Image 8">
              <a:extLst>
                <a:ext uri="{FF2B5EF4-FFF2-40B4-BE49-F238E27FC236}">
                  <a16:creationId xmlns:a16="http://schemas.microsoft.com/office/drawing/2014/main" id="{8FB96348-E475-4530-95FA-77E956B984F8}"/>
                </a:ext>
              </a:extLst>
            </p:cNvPr>
            <p:cNvPicPr>
              <a:picLocks noChangeAspect="1"/>
            </p:cNvPicPr>
            <p:nvPr/>
          </p:nvPicPr>
          <p:blipFill>
            <a:blip r:embed="rId4"/>
            <a:stretch>
              <a:fillRect/>
            </a:stretch>
          </p:blipFill>
          <p:spPr>
            <a:xfrm>
              <a:off x="8754596" y="2103136"/>
              <a:ext cx="1791614" cy="625159"/>
            </a:xfrm>
            <a:prstGeom prst="rect">
              <a:avLst/>
            </a:prstGeom>
          </p:spPr>
        </p:pic>
      </p:grpSp>
    </p:spTree>
    <p:extLst>
      <p:ext uri="{BB962C8B-B14F-4D97-AF65-F5344CB8AC3E}">
        <p14:creationId xmlns:p14="http://schemas.microsoft.com/office/powerpoint/2010/main" val="1249831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err="1"/>
              <a:t>MyBEnefits</a:t>
            </a:r>
            <a:r>
              <a:rPr lang="fr-FR" dirty="0"/>
              <a:t> - 3 Fonctionnalités</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87625" y="14683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 check » des statuts sociaux</a:t>
            </a:r>
          </a:p>
          <a:p>
            <a:r>
              <a:rPr lang="fr-FR" sz="1600" dirty="0">
                <a:solidFill>
                  <a:schemeClr val="tx1"/>
                </a:solidFill>
              </a:rPr>
              <a:t>- le citoyen après s’être identifié consulte en temps réel ses statuts sociaux et génère un code, preuve électronique valide qu’il peut montrer pour obtenir plus facilement ses droits et avantages sociaux</a:t>
            </a:r>
          </a:p>
          <a:p>
            <a:r>
              <a:rPr lang="fr-FR" sz="1600" dirty="0">
                <a:solidFill>
                  <a:schemeClr val="tx1"/>
                </a:solidFill>
              </a:rPr>
              <a:t>- l’utilisateur « professionnel » (Instance d’Octroi), sans identification/authentification/intégration technique, lit et contrôle le code qui est généré et présenté par un citoyen pour octroyer un avantage</a:t>
            </a:r>
            <a:endParaRPr lang="en-US" sz="1600" dirty="0">
              <a:solidFill>
                <a:schemeClr val="tx1"/>
              </a:solidFill>
            </a:endParaRP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21615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consulter les avantages sociaux</a:t>
            </a:r>
          </a:p>
          <a:p>
            <a:pPr marL="34200" lvl="1"/>
            <a:r>
              <a:rPr lang="fr-FR" sz="1600" dirty="0">
                <a:solidFill>
                  <a:schemeClr val="tx1"/>
                </a:solidFill>
              </a:rPr>
              <a:t>- plus de 200 avantages réservés aux personnes avec des statuts sociaux sont répertoriés actuellement </a:t>
            </a:r>
          </a:p>
          <a:p>
            <a:pPr marL="34200" lvl="1"/>
            <a:r>
              <a:rPr lang="fr-FR" sz="1600" dirty="0">
                <a:solidFill>
                  <a:schemeClr val="tx1"/>
                </a:solidFill>
              </a:rPr>
              <a:t>présentés sous forme de listes dynamiques</a:t>
            </a:r>
          </a:p>
          <a:p>
            <a:pPr marL="34200" lvl="1"/>
            <a:r>
              <a:rPr lang="fr-FR" sz="1600" dirty="0">
                <a:solidFill>
                  <a:schemeClr val="tx1"/>
                </a:solidFill>
              </a:rPr>
              <a:t>- intuitivement, l’utilisateur a la possibilité de filtrer les avantages repris en affinant au fur et à mesure ses recherches sur base de 3 critères : zone géographique, profil de l’utilisateur, catégorie d’avantages</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963927"/>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augmenter la visibilité et l’utilisation des avantages sociaux </a:t>
            </a:r>
          </a:p>
          <a:p>
            <a:pPr marL="34200" lvl="1"/>
            <a:r>
              <a:rPr lang="fr-FR" sz="1600" dirty="0">
                <a:solidFill>
                  <a:schemeClr val="tx1"/>
                </a:solidFill>
              </a:rPr>
              <a:t>- possibilité de faire remonter des informations au sujet de droits et avantages sociaux via la fonction </a:t>
            </a:r>
            <a:br>
              <a:rPr lang="fr-FR" sz="1600" dirty="0">
                <a:solidFill>
                  <a:schemeClr val="tx1"/>
                </a:solidFill>
              </a:rPr>
            </a:br>
            <a:r>
              <a:rPr lang="fr-FR" sz="1600" dirty="0">
                <a:solidFill>
                  <a:schemeClr val="tx1"/>
                </a:solidFill>
              </a:rPr>
              <a:t>« Communiquer un avantage »</a:t>
            </a:r>
          </a:p>
          <a:p>
            <a:pPr marL="34200" lvl="1"/>
            <a:r>
              <a:rPr lang="fr-FR" sz="1600" dirty="0">
                <a:solidFill>
                  <a:schemeClr val="tx1"/>
                </a:solidFill>
              </a:rPr>
              <a:t>- quelques cases à cocher et à compléter vont permettre de partager les infos pour enrichir la liste avec de nouveaux avantages recensés sur le territoire </a:t>
            </a:r>
          </a:p>
          <a:p>
            <a:pPr marL="34200" lvl="1"/>
            <a:r>
              <a:rPr lang="fr-FR" sz="1600" dirty="0">
                <a:solidFill>
                  <a:schemeClr val="tx1"/>
                </a:solidFill>
              </a:rPr>
              <a:t>- focus placé sur le trio loisir, sport et culture</a:t>
            </a:r>
          </a:p>
          <a:p>
            <a:endParaRPr lang="en-BE" dirty="0">
              <a:solidFill>
                <a:schemeClr val="tx1"/>
              </a:solidFill>
            </a:endParaRPr>
          </a:p>
        </p:txBody>
      </p:sp>
    </p:spTree>
    <p:extLst>
      <p:ext uri="{BB962C8B-B14F-4D97-AF65-F5344CB8AC3E}">
        <p14:creationId xmlns:p14="http://schemas.microsoft.com/office/powerpoint/2010/main" val="28520428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0817" y="1635607"/>
            <a:ext cx="8001000" cy="5087303"/>
          </a:xfrm>
          <a:prstGeom prst="rect">
            <a:avLst/>
          </a:prstGeom>
        </p:spPr>
      </p:pic>
      <p:sp>
        <p:nvSpPr>
          <p:cNvPr id="7" name="Title 1"/>
          <p:cNvSpPr>
            <a:spLocks noGrp="1"/>
          </p:cNvSpPr>
          <p:nvPr>
            <p:ph type="title"/>
          </p:nvPr>
        </p:nvSpPr>
        <p:spPr>
          <a:xfrm>
            <a:off x="838200" y="365125"/>
            <a:ext cx="10515600" cy="1325563"/>
          </a:xfrm>
          <a:noFill/>
        </p:spPr>
        <p:txBody>
          <a:bodyPr/>
          <a:lstStyle/>
          <a:p>
            <a:r>
              <a:rPr lang="en-US" dirty="0" err="1"/>
              <a:t>Statuts</a:t>
            </a:r>
            <a:r>
              <a:rPr lang="en-US" dirty="0"/>
              <a:t> </a:t>
            </a:r>
            <a:r>
              <a:rPr lang="en-US" dirty="0" err="1"/>
              <a:t>sociaux</a:t>
            </a:r>
            <a:r>
              <a:rPr lang="en-US" dirty="0"/>
              <a:t> - </a:t>
            </a:r>
            <a:r>
              <a:rPr lang="fr-BE" dirty="0"/>
              <a:t>consultation &amp; création de code</a:t>
            </a:r>
            <a:endParaRPr lang="en-US" dirty="0"/>
          </a:p>
        </p:txBody>
      </p:sp>
    </p:spTree>
    <p:extLst>
      <p:ext uri="{BB962C8B-B14F-4D97-AF65-F5344CB8AC3E}">
        <p14:creationId xmlns:p14="http://schemas.microsoft.com/office/powerpoint/2010/main" val="2225231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des </a:t>
            </a:r>
            <a:r>
              <a:rPr lang="en-US" dirty="0" err="1"/>
              <a:t>autorités</a:t>
            </a:r>
            <a:endParaRPr lang="en-US" dirty="0"/>
          </a:p>
        </p:txBody>
      </p:sp>
      <p:sp>
        <p:nvSpPr>
          <p:cNvPr id="3" name="Content Placeholder 2"/>
          <p:cNvSpPr>
            <a:spLocks noGrp="1"/>
          </p:cNvSpPr>
          <p:nvPr>
            <p:ph idx="1"/>
          </p:nvPr>
        </p:nvSpPr>
        <p:spPr/>
        <p:txBody>
          <a:bodyPr>
            <a:normAutofit fontScale="92500" lnSpcReduction="10000"/>
          </a:bodyPr>
          <a:lstStyle/>
          <a:p>
            <a:r>
              <a:rPr lang="nl-NL" sz="2000" dirty="0"/>
              <a:t>des citoyens/des </a:t>
            </a:r>
            <a:r>
              <a:rPr lang="nl-NL" sz="2000" dirty="0" err="1"/>
              <a:t>entreprises</a:t>
            </a:r>
            <a:r>
              <a:rPr lang="nl-NL" sz="2000" dirty="0"/>
              <a:t> </a:t>
            </a:r>
            <a:r>
              <a:rPr lang="nl-NL" sz="2000" dirty="0" err="1"/>
              <a:t>satisfaits</a:t>
            </a:r>
            <a:r>
              <a:rPr lang="nl-NL" sz="2000" dirty="0"/>
              <a:t> par des services </a:t>
            </a:r>
            <a:r>
              <a:rPr lang="nl-NL" sz="2000" dirty="0" err="1"/>
              <a:t>intégrés</a:t>
            </a:r>
            <a:r>
              <a:rPr lang="nl-NL" sz="2000" dirty="0"/>
              <a:t> </a:t>
            </a:r>
            <a:r>
              <a:rPr lang="nl-NL" dirty="0" err="1"/>
              <a:t>qui</a:t>
            </a:r>
            <a:r>
              <a:rPr lang="nl-NL" dirty="0"/>
              <a:t> </a:t>
            </a:r>
            <a:r>
              <a:rPr lang="nl-NL" dirty="0" err="1"/>
              <a:t>répondent</a:t>
            </a:r>
            <a:r>
              <a:rPr lang="nl-NL" dirty="0"/>
              <a:t> à </a:t>
            </a:r>
            <a:r>
              <a:rPr lang="nl-NL" dirty="0" err="1"/>
              <a:t>leurs</a:t>
            </a:r>
            <a:r>
              <a:rPr lang="nl-NL" dirty="0"/>
              <a:t> </a:t>
            </a:r>
            <a:r>
              <a:rPr lang="nl-NL" dirty="0" err="1"/>
              <a:t>attentes</a:t>
            </a:r>
            <a:r>
              <a:rPr lang="nl-NL" dirty="0"/>
              <a:t>, </a:t>
            </a:r>
            <a:r>
              <a:rPr lang="nl-NL" dirty="0" err="1"/>
              <a:t>avec</a:t>
            </a:r>
            <a:r>
              <a:rPr lang="nl-NL" dirty="0"/>
              <a:t> des charges </a:t>
            </a:r>
            <a:r>
              <a:rPr lang="nl-NL" dirty="0" err="1"/>
              <a:t>administratives</a:t>
            </a:r>
            <a:r>
              <a:rPr lang="nl-NL" dirty="0"/>
              <a:t> </a:t>
            </a:r>
            <a:r>
              <a:rPr lang="nl-NL" dirty="0" err="1"/>
              <a:t>minimales</a:t>
            </a:r>
            <a:r>
              <a:rPr lang="nl-NL" dirty="0"/>
              <a:t> </a:t>
            </a:r>
          </a:p>
          <a:p>
            <a:r>
              <a:rPr lang="nl-NL" dirty="0" err="1"/>
              <a:t>maximaliser</a:t>
            </a:r>
            <a:r>
              <a:rPr lang="nl-NL" dirty="0"/>
              <a:t> </a:t>
            </a:r>
            <a:r>
              <a:rPr lang="nl-NL" dirty="0" err="1"/>
              <a:t>l’efficacité</a:t>
            </a:r>
            <a:r>
              <a:rPr lang="nl-NL" dirty="0"/>
              <a:t> des </a:t>
            </a:r>
            <a:r>
              <a:rPr lang="nl-NL" dirty="0" err="1"/>
              <a:t>politiques</a:t>
            </a:r>
            <a:r>
              <a:rPr lang="nl-NL" dirty="0"/>
              <a:t> </a:t>
            </a:r>
            <a:r>
              <a:rPr lang="nl-NL" dirty="0" err="1"/>
              <a:t>sociales</a:t>
            </a:r>
            <a:endParaRPr lang="nl-NL" dirty="0"/>
          </a:p>
          <a:p>
            <a:r>
              <a:rPr lang="nl-NL" dirty="0" err="1"/>
              <a:t>un</a:t>
            </a:r>
            <a:r>
              <a:rPr lang="nl-NL" dirty="0"/>
              <a:t> </a:t>
            </a:r>
            <a:r>
              <a:rPr lang="nl-NL" dirty="0" err="1"/>
              <a:t>contrôle</a:t>
            </a:r>
            <a:r>
              <a:rPr lang="nl-NL" dirty="0"/>
              <a:t> des </a:t>
            </a:r>
            <a:r>
              <a:rPr lang="nl-NL" dirty="0" err="1"/>
              <a:t>coûts</a:t>
            </a:r>
            <a:r>
              <a:rPr lang="nl-NL" dirty="0"/>
              <a:t> pour </a:t>
            </a:r>
            <a:r>
              <a:rPr lang="nl-NL" dirty="0" err="1"/>
              <a:t>toutes</a:t>
            </a:r>
            <a:r>
              <a:rPr lang="nl-NL" dirty="0"/>
              <a:t> les </a:t>
            </a:r>
            <a:r>
              <a:rPr lang="nl-NL" dirty="0" err="1"/>
              <a:t>parties</a:t>
            </a:r>
            <a:r>
              <a:rPr lang="nl-NL" dirty="0"/>
              <a:t> </a:t>
            </a:r>
            <a:r>
              <a:rPr lang="nl-NL" dirty="0" err="1"/>
              <a:t>concernées</a:t>
            </a:r>
            <a:endParaRPr lang="nl-NL" dirty="0"/>
          </a:p>
          <a:p>
            <a:r>
              <a:rPr lang="fr-FR" dirty="0"/>
              <a:t>optimaliser l’efficience du fonctionnement des autorités publiques et des instances privées chargées de missions d'intérêt public</a:t>
            </a:r>
          </a:p>
          <a:p>
            <a:r>
              <a:rPr lang="nl-NL" dirty="0" err="1"/>
              <a:t>une</a:t>
            </a:r>
            <a:r>
              <a:rPr lang="nl-NL" dirty="0"/>
              <a:t> </a:t>
            </a:r>
            <a:r>
              <a:rPr lang="nl-NL" dirty="0" err="1"/>
              <a:t>utilisation</a:t>
            </a:r>
            <a:r>
              <a:rPr lang="nl-NL" dirty="0"/>
              <a:t> </a:t>
            </a:r>
            <a:r>
              <a:rPr lang="nl-NL" dirty="0" err="1"/>
              <a:t>pro-active</a:t>
            </a:r>
            <a:r>
              <a:rPr lang="nl-NL" dirty="0"/>
              <a:t> de </a:t>
            </a:r>
            <a:r>
              <a:rPr lang="nl-NL" dirty="0" err="1"/>
              <a:t>l’information</a:t>
            </a:r>
            <a:r>
              <a:rPr lang="nl-NL" dirty="0"/>
              <a:t> pour</a:t>
            </a:r>
          </a:p>
          <a:p>
            <a:pPr lvl="1"/>
            <a:r>
              <a:rPr lang="nl-NL" dirty="0" err="1"/>
              <a:t>l’octroi</a:t>
            </a:r>
            <a:r>
              <a:rPr lang="nl-NL" dirty="0"/>
              <a:t> </a:t>
            </a:r>
            <a:r>
              <a:rPr lang="nl-NL" dirty="0" err="1"/>
              <a:t>automatique</a:t>
            </a:r>
            <a:r>
              <a:rPr lang="nl-NL" dirty="0"/>
              <a:t> de </a:t>
            </a:r>
            <a:r>
              <a:rPr lang="nl-NL" dirty="0" err="1"/>
              <a:t>droits</a:t>
            </a:r>
            <a:r>
              <a:rPr lang="nl-NL" dirty="0"/>
              <a:t> </a:t>
            </a:r>
          </a:p>
          <a:p>
            <a:pPr lvl="1"/>
            <a:r>
              <a:rPr lang="nl-NL" dirty="0"/>
              <a:t>la pré-</a:t>
            </a:r>
            <a:r>
              <a:rPr lang="nl-NL" dirty="0" err="1"/>
              <a:t>introduction</a:t>
            </a:r>
            <a:r>
              <a:rPr lang="nl-NL" dirty="0"/>
              <a:t> de </a:t>
            </a:r>
            <a:r>
              <a:rPr lang="nl-NL" dirty="0" err="1"/>
              <a:t>données</a:t>
            </a:r>
            <a:r>
              <a:rPr lang="nl-NL" dirty="0"/>
              <a:t> </a:t>
            </a:r>
            <a:r>
              <a:rPr lang="nl-NL" dirty="0" err="1"/>
              <a:t>lors</a:t>
            </a:r>
            <a:r>
              <a:rPr lang="nl-NL" dirty="0"/>
              <a:t> de la collecte </a:t>
            </a:r>
            <a:r>
              <a:rPr lang="nl-NL" dirty="0" err="1"/>
              <a:t>d’informations</a:t>
            </a:r>
            <a:endParaRPr lang="nl-NL" dirty="0"/>
          </a:p>
          <a:p>
            <a:pPr lvl="1"/>
            <a:r>
              <a:rPr lang="fr-FR" dirty="0"/>
              <a:t>la communication d’informations ciblées aux intéressés</a:t>
            </a:r>
            <a:endParaRPr lang="nl-NL" dirty="0"/>
          </a:p>
          <a:p>
            <a:r>
              <a:rPr lang="fr-FR" dirty="0"/>
              <a:t>un soutien approprié à la politique</a:t>
            </a:r>
          </a:p>
          <a:p>
            <a:r>
              <a:rPr lang="fr-FR" dirty="0"/>
              <a:t>promouvoir l’inclusion sociale</a:t>
            </a:r>
          </a:p>
          <a:p>
            <a:r>
              <a:rPr lang="fr-FR" dirty="0"/>
              <a:t>éviter et lutter contre la fraude</a:t>
            </a:r>
          </a:p>
          <a:p>
            <a:pPr marL="0" indent="0">
              <a:buNone/>
            </a:pPr>
            <a:endParaRPr lang="nl-NL" dirty="0"/>
          </a:p>
          <a:p>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3172" y="1796178"/>
            <a:ext cx="10287000" cy="4954905"/>
          </a:xfrm>
          <a:prstGeom prst="rect">
            <a:avLst/>
          </a:prstGeom>
        </p:spPr>
      </p:pic>
      <p:sp>
        <p:nvSpPr>
          <p:cNvPr id="5" name="Title 1"/>
          <p:cNvSpPr>
            <a:spLocks noGrp="1"/>
          </p:cNvSpPr>
          <p:nvPr>
            <p:ph type="title"/>
          </p:nvPr>
        </p:nvSpPr>
        <p:spPr>
          <a:xfrm>
            <a:off x="838200" y="365125"/>
            <a:ext cx="10515600" cy="1325563"/>
          </a:xfrm>
          <a:noFill/>
        </p:spPr>
        <p:txBody>
          <a:bodyPr/>
          <a:lstStyle/>
          <a:p>
            <a:r>
              <a:rPr lang="en-US" dirty="0" err="1"/>
              <a:t>Professionnel</a:t>
            </a:r>
            <a:r>
              <a:rPr lang="en-US" dirty="0"/>
              <a:t> - « Check » des </a:t>
            </a:r>
            <a:r>
              <a:rPr lang="en-US" dirty="0" err="1"/>
              <a:t>statuts</a:t>
            </a:r>
            <a:r>
              <a:rPr lang="en-US" dirty="0"/>
              <a:t> </a:t>
            </a:r>
            <a:r>
              <a:rPr lang="en-US" dirty="0" err="1"/>
              <a:t>sociaux</a:t>
            </a:r>
            <a:endParaRPr lang="en-US" dirty="0"/>
          </a:p>
        </p:txBody>
      </p:sp>
    </p:spTree>
    <p:extLst>
      <p:ext uri="{BB962C8B-B14F-4D97-AF65-F5344CB8AC3E}">
        <p14:creationId xmlns:p14="http://schemas.microsoft.com/office/powerpoint/2010/main" val="2705295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solidFill>
                  <a:srgbClr val="008CB2"/>
                </a:solidFill>
              </a:rPr>
              <a:t>Consulter les </a:t>
            </a:r>
            <a:r>
              <a:rPr lang="en-US" dirty="0" err="1">
                <a:solidFill>
                  <a:srgbClr val="008CB2"/>
                </a:solidFill>
              </a:rPr>
              <a:t>avantages</a:t>
            </a:r>
            <a:r>
              <a:rPr lang="en-US" dirty="0">
                <a:solidFill>
                  <a:srgbClr val="008CB2"/>
                </a:solidFill>
              </a:rPr>
              <a:t> </a:t>
            </a:r>
            <a:r>
              <a:rPr lang="en-US" dirty="0" err="1">
                <a:solidFill>
                  <a:srgbClr val="008CB2"/>
                </a:solidFill>
              </a:rPr>
              <a:t>sociaux</a:t>
            </a:r>
            <a:endParaRPr lang="en-US" dirty="0">
              <a:solidFill>
                <a:srgbClr val="008CB2"/>
              </a:solidFill>
            </a:endParaRPr>
          </a:p>
        </p:txBody>
      </p:sp>
      <p:sp>
        <p:nvSpPr>
          <p:cNvPr id="6" name="Content Placeholder 5"/>
          <p:cNvSpPr>
            <a:spLocks noGrp="1"/>
          </p:cNvSpPr>
          <p:nvPr>
            <p:ph idx="1"/>
          </p:nvPr>
        </p:nvSpPr>
        <p:spPr/>
        <p:txBody>
          <a:bodyPr>
            <a:normAutofit/>
          </a:bodyPr>
          <a:lstStyle/>
          <a:p>
            <a:pPr marL="0" indent="0">
              <a:buNone/>
            </a:pPr>
            <a:r>
              <a:rPr lang="en-US" sz="1900" dirty="0" err="1"/>
              <a:t>vue</a:t>
            </a:r>
            <a:r>
              <a:rPr lang="en-US" sz="1900" dirty="0"/>
              <a:t> par </a:t>
            </a:r>
            <a:r>
              <a:rPr lang="en-US" sz="1900" dirty="0" err="1"/>
              <a:t>défaut</a:t>
            </a:r>
            <a:endParaRPr lang="en-US" sz="1900" dirty="0"/>
          </a:p>
          <a:p>
            <a:endParaRPr lang="en-US" sz="1800" dirty="0"/>
          </a:p>
        </p:txBody>
      </p:sp>
      <p:sp>
        <p:nvSpPr>
          <p:cNvPr id="7" name="Content Placeholder 6"/>
          <p:cNvSpPr>
            <a:spLocks noGrp="1"/>
          </p:cNvSpPr>
          <p:nvPr>
            <p:ph sz="half" idx="4294967295"/>
          </p:nvPr>
        </p:nvSpPr>
        <p:spPr>
          <a:xfrm>
            <a:off x="6172200" y="1825625"/>
            <a:ext cx="5181600" cy="4351338"/>
          </a:xfrm>
        </p:spPr>
        <p:txBody>
          <a:bodyPr>
            <a:normAutofit/>
          </a:bodyPr>
          <a:lstStyle/>
          <a:p>
            <a:pPr marL="0" indent="0">
              <a:buNone/>
            </a:pPr>
            <a:r>
              <a:rPr lang="en-US" sz="1900" dirty="0" err="1"/>
              <a:t>vue</a:t>
            </a:r>
            <a:r>
              <a:rPr lang="en-US" sz="1900" dirty="0"/>
              <a:t> avec </a:t>
            </a:r>
            <a:r>
              <a:rPr lang="en-US" sz="1900" dirty="0" err="1"/>
              <a:t>filtres</a:t>
            </a:r>
            <a:endParaRPr lang="en-US" sz="1900" dirty="0"/>
          </a:p>
        </p:txBody>
      </p:sp>
      <p:pic>
        <p:nvPicPr>
          <p:cNvPr id="4" name="Picture 3"/>
          <p:cNvPicPr>
            <a:picLocks noChangeAspect="1"/>
          </p:cNvPicPr>
          <p:nvPr/>
        </p:nvPicPr>
        <p:blipFill>
          <a:blip r:embed="rId2"/>
          <a:stretch>
            <a:fillRect/>
          </a:stretch>
        </p:blipFill>
        <p:spPr>
          <a:xfrm>
            <a:off x="2571750" y="1503432"/>
            <a:ext cx="2560320" cy="5246370"/>
          </a:xfrm>
          <a:prstGeom prst="rect">
            <a:avLst/>
          </a:prstGeom>
        </p:spPr>
      </p:pic>
      <p:pic>
        <p:nvPicPr>
          <p:cNvPr id="5" name="Picture 4"/>
          <p:cNvPicPr>
            <a:picLocks noChangeAspect="1"/>
          </p:cNvPicPr>
          <p:nvPr/>
        </p:nvPicPr>
        <p:blipFill>
          <a:blip r:embed="rId3"/>
          <a:stretch>
            <a:fillRect/>
          </a:stretch>
        </p:blipFill>
        <p:spPr>
          <a:xfrm>
            <a:off x="7905750" y="1436757"/>
            <a:ext cx="2560320" cy="5246370"/>
          </a:xfrm>
          <a:prstGeom prst="rect">
            <a:avLst/>
          </a:prstGeom>
        </p:spPr>
      </p:pic>
    </p:spTree>
    <p:extLst>
      <p:ext uri="{BB962C8B-B14F-4D97-AF65-F5344CB8AC3E}">
        <p14:creationId xmlns:p14="http://schemas.microsoft.com/office/powerpoint/2010/main" val="13957865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dirty="0">
                <a:solidFill>
                  <a:srgbClr val="008CB2"/>
                </a:solidFill>
              </a:rPr>
              <a:t>Augmenter la visibilité et l’utilisation</a:t>
            </a:r>
            <a:br>
              <a:rPr lang="fr-FR" dirty="0">
                <a:solidFill>
                  <a:srgbClr val="008CB2"/>
                </a:solidFill>
              </a:rPr>
            </a:br>
            <a:r>
              <a:rPr lang="fr-FR" dirty="0">
                <a:solidFill>
                  <a:srgbClr val="008CB2"/>
                </a:solidFill>
              </a:rPr>
              <a:t>des avantages sociaux </a:t>
            </a:r>
            <a:endParaRPr lang="en-US" dirty="0">
              <a:solidFill>
                <a:srgbClr val="008CB2"/>
              </a:solidFill>
            </a:endParaRPr>
          </a:p>
        </p:txBody>
      </p:sp>
      <p:sp>
        <p:nvSpPr>
          <p:cNvPr id="4" name="Content Placeholder 3"/>
          <p:cNvSpPr>
            <a:spLocks noGrp="1"/>
          </p:cNvSpPr>
          <p:nvPr>
            <p:ph idx="1"/>
          </p:nvPr>
        </p:nvSpPr>
        <p:spPr/>
        <p:txBody>
          <a:bodyPr>
            <a:normAutofit/>
          </a:bodyPr>
          <a:lstStyle/>
          <a:p>
            <a:pPr marL="0" indent="0">
              <a:buNone/>
            </a:pPr>
            <a:r>
              <a:rPr lang="en-US" sz="1800" dirty="0" err="1"/>
              <a:t>Webapp</a:t>
            </a:r>
            <a:endParaRPr lang="en-US" sz="1800" dirty="0"/>
          </a:p>
        </p:txBody>
      </p:sp>
      <p:sp>
        <p:nvSpPr>
          <p:cNvPr id="5" name="Content Placeholder 4"/>
          <p:cNvSpPr>
            <a:spLocks noGrp="1"/>
          </p:cNvSpPr>
          <p:nvPr>
            <p:ph sz="half" idx="4294967295"/>
          </p:nvPr>
        </p:nvSpPr>
        <p:spPr>
          <a:xfrm>
            <a:off x="7010400" y="1825625"/>
            <a:ext cx="5181600" cy="4351338"/>
          </a:xfrm>
        </p:spPr>
        <p:txBody>
          <a:bodyPr>
            <a:normAutofit/>
          </a:bodyPr>
          <a:lstStyle/>
          <a:p>
            <a:pPr marL="457200" lvl="1" indent="0">
              <a:buNone/>
            </a:pPr>
            <a:r>
              <a:rPr lang="en-US" sz="1800" dirty="0"/>
              <a:t>App mobile</a:t>
            </a:r>
          </a:p>
        </p:txBody>
      </p:sp>
      <p:pic>
        <p:nvPicPr>
          <p:cNvPr id="6" name="Picture 5"/>
          <p:cNvPicPr>
            <a:picLocks noChangeAspect="1"/>
          </p:cNvPicPr>
          <p:nvPr/>
        </p:nvPicPr>
        <p:blipFill>
          <a:blip r:embed="rId2"/>
          <a:stretch>
            <a:fillRect/>
          </a:stretch>
        </p:blipFill>
        <p:spPr>
          <a:xfrm>
            <a:off x="1763472" y="1825625"/>
            <a:ext cx="5181600" cy="4848225"/>
          </a:xfrm>
          <a:prstGeom prst="rect">
            <a:avLst/>
          </a:prstGeom>
        </p:spPr>
      </p:pic>
      <p:pic>
        <p:nvPicPr>
          <p:cNvPr id="7" name="Picture 6"/>
          <p:cNvPicPr>
            <a:picLocks noChangeAspect="1"/>
          </p:cNvPicPr>
          <p:nvPr/>
        </p:nvPicPr>
        <p:blipFill>
          <a:blip r:embed="rId3"/>
          <a:stretch>
            <a:fillRect/>
          </a:stretch>
        </p:blipFill>
        <p:spPr>
          <a:xfrm>
            <a:off x="8668453" y="1754187"/>
            <a:ext cx="2386013" cy="4919663"/>
          </a:xfrm>
          <a:prstGeom prst="rect">
            <a:avLst/>
          </a:prstGeom>
        </p:spPr>
      </p:pic>
    </p:spTree>
    <p:extLst>
      <p:ext uri="{BB962C8B-B14F-4D97-AF65-F5344CB8AC3E}">
        <p14:creationId xmlns:p14="http://schemas.microsoft.com/office/powerpoint/2010/main" val="11943328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523-4D24-43B2-8C3A-53254C17CBD5}"/>
              </a:ext>
            </a:extLst>
          </p:cNvPr>
          <p:cNvSpPr>
            <a:spLocks noGrp="1"/>
          </p:cNvSpPr>
          <p:nvPr>
            <p:ph type="title"/>
          </p:nvPr>
        </p:nvSpPr>
        <p:spPr/>
        <p:txBody>
          <a:bodyPr/>
          <a:lstStyle/>
          <a:p>
            <a:r>
              <a:rPr lang="fr-FR" dirty="0"/>
              <a:t>Portefeuille digital </a:t>
            </a:r>
            <a:r>
              <a:rPr lang="en-US" dirty="0"/>
              <a:t>MyGOV.be</a:t>
            </a:r>
            <a:endParaRPr lang="en-BE" dirty="0"/>
          </a:p>
        </p:txBody>
      </p:sp>
      <p:sp>
        <p:nvSpPr>
          <p:cNvPr id="3" name="Content Placeholder 2">
            <a:extLst>
              <a:ext uri="{FF2B5EF4-FFF2-40B4-BE49-F238E27FC236}">
                <a16:creationId xmlns:a16="http://schemas.microsoft.com/office/drawing/2014/main" id="{97C3FAD9-B759-4744-8730-7384549719C8}"/>
              </a:ext>
            </a:extLst>
          </p:cNvPr>
          <p:cNvSpPr>
            <a:spLocks noGrp="1"/>
          </p:cNvSpPr>
          <p:nvPr>
            <p:ph idx="1"/>
          </p:nvPr>
        </p:nvSpPr>
        <p:spPr>
          <a:xfrm>
            <a:off x="838200" y="1718046"/>
            <a:ext cx="10515600" cy="4606554"/>
          </a:xfrm>
        </p:spPr>
        <p:txBody>
          <a:bodyPr/>
          <a:lstStyle/>
          <a:p>
            <a:r>
              <a:rPr lang="fr-FR" dirty="0"/>
              <a:t>MyGOV.be s’étoffe progressivement</a:t>
            </a:r>
          </a:p>
          <a:p>
            <a:pPr lvl="1"/>
            <a:r>
              <a:rPr lang="fr-FR" dirty="0"/>
              <a:t>dans le domaine de la protection sociale, la liste des statuts sociaux </a:t>
            </a:r>
            <a:br>
              <a:rPr lang="fr-FR" dirty="0"/>
            </a:br>
            <a:r>
              <a:rPr lang="fr-FR" dirty="0"/>
              <a:t>est la deuxième fonctionnalité à être activée depuis le lancement du </a:t>
            </a:r>
            <a:br>
              <a:rPr lang="fr-FR" dirty="0"/>
            </a:br>
            <a:r>
              <a:rPr lang="fr-FR" dirty="0"/>
              <a:t>portefeuille digital en mai 2024</a:t>
            </a:r>
          </a:p>
          <a:p>
            <a:pPr lvl="1"/>
            <a:r>
              <a:rPr lang="fr-FR" dirty="0"/>
              <a:t>cette nouveauté vient s’ajouter à la possibilité d’obtenir </a:t>
            </a:r>
            <a:br>
              <a:rPr lang="fr-FR" dirty="0"/>
            </a:br>
            <a:r>
              <a:rPr lang="fr-FR" dirty="0"/>
              <a:t>la carte isi</a:t>
            </a:r>
            <a:r>
              <a:rPr lang="fr-FR" baseline="30000" dirty="0"/>
              <a:t>+</a:t>
            </a:r>
            <a:r>
              <a:rPr lang="fr-FR" dirty="0"/>
              <a:t> électronique de ses enfants</a:t>
            </a:r>
          </a:p>
          <a:p>
            <a:r>
              <a:rPr lang="fr-BE" dirty="0"/>
              <a:t>MyGov.be est disponible en téléchargement </a:t>
            </a:r>
          </a:p>
          <a:p>
            <a:pPr lvl="1"/>
            <a:r>
              <a:rPr lang="fr-BE" dirty="0"/>
              <a:t>MyGov.be sur </a:t>
            </a:r>
            <a:r>
              <a:rPr lang="fr-BE" b="0" i="0" u="sng" dirty="0">
                <a:solidFill>
                  <a:srgbClr val="1D3264"/>
                </a:solidFill>
                <a:effectLst/>
                <a:hlinkClick r:id="rId2"/>
              </a:rPr>
              <a:t>AppStore</a:t>
            </a:r>
            <a:endParaRPr lang="fr-BE" dirty="0"/>
          </a:p>
          <a:p>
            <a:pPr lvl="1"/>
            <a:r>
              <a:rPr lang="fr-BE" dirty="0"/>
              <a:t>MyGov.be sur </a:t>
            </a:r>
            <a:r>
              <a:rPr lang="fr-BE" b="0" i="0" u="sng" dirty="0">
                <a:solidFill>
                  <a:srgbClr val="1D3264"/>
                </a:solidFill>
                <a:effectLst/>
                <a:hlinkClick r:id="rId3"/>
              </a:rPr>
              <a:t>Google Play Store</a:t>
            </a:r>
            <a:endParaRPr lang="en-BE" dirty="0"/>
          </a:p>
        </p:txBody>
      </p:sp>
      <p:pic>
        <p:nvPicPr>
          <p:cNvPr id="8" name="Picture 7">
            <a:extLst>
              <a:ext uri="{FF2B5EF4-FFF2-40B4-BE49-F238E27FC236}">
                <a16:creationId xmlns:a16="http://schemas.microsoft.com/office/drawing/2014/main" id="{08327274-C80F-4626-811A-ED0DD11FB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101" y="3309254"/>
            <a:ext cx="5349987" cy="3009368"/>
          </a:xfrm>
          <a:prstGeom prst="rect">
            <a:avLst/>
          </a:prstGeom>
        </p:spPr>
      </p:pic>
    </p:spTree>
    <p:extLst>
      <p:ext uri="{BB962C8B-B14F-4D97-AF65-F5344CB8AC3E}">
        <p14:creationId xmlns:p14="http://schemas.microsoft.com/office/powerpoint/2010/main" val="3699967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citoyen va dans le Guichet / rubrique protection sociale pour demander la liste de ses statuts sociaux et ceux de ses enfants de maximum 12 ans">
            <a:extLst>
              <a:ext uri="{FF2B5EF4-FFF2-40B4-BE49-F238E27FC236}">
                <a16:creationId xmlns:a16="http://schemas.microsoft.com/office/drawing/2014/main" id="{AF986829-E2F0-4ACC-98F7-A18F303325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032" y="556299"/>
            <a:ext cx="7307239" cy="4987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C4474C-D972-4EA9-9A0F-DFA24AF86281}"/>
              </a:ext>
            </a:extLst>
          </p:cNvPr>
          <p:cNvSpPr txBox="1"/>
          <p:nvPr/>
        </p:nvSpPr>
        <p:spPr>
          <a:xfrm>
            <a:off x="1892416" y="5818264"/>
            <a:ext cx="8407168" cy="646331"/>
          </a:xfrm>
          <a:prstGeom prst="rect">
            <a:avLst/>
          </a:prstGeom>
          <a:noFill/>
        </p:spPr>
        <p:txBody>
          <a:bodyPr wrap="square">
            <a:spAutoFit/>
          </a:bodyPr>
          <a:lstStyle/>
          <a:p>
            <a:r>
              <a:rPr lang="fr-FR" dirty="0"/>
              <a:t>- dans la partie Guichet de MyGOV.be, sous la rubrique protection sociale, le citoyen peut demander la liste de ses statuts sociaux et ceux de ses enfants jusqu’à 12 ans</a:t>
            </a:r>
          </a:p>
        </p:txBody>
      </p:sp>
    </p:spTree>
    <p:extLst>
      <p:ext uri="{BB962C8B-B14F-4D97-AF65-F5344CB8AC3E}">
        <p14:creationId xmlns:p14="http://schemas.microsoft.com/office/powerpoint/2010/main" val="2657539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citoyen peut demander la liste de ses statuts sociaux">
            <a:extLst>
              <a:ext uri="{FF2B5EF4-FFF2-40B4-BE49-F238E27FC236}">
                <a16:creationId xmlns:a16="http://schemas.microsoft.com/office/drawing/2014/main" id="{1AED95E7-EE1E-4E3B-A973-9FB10727D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803" y="558572"/>
            <a:ext cx="9115529" cy="46601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1C7E6A-046D-4CC8-B3FF-CAAEE4D18B6D}"/>
              </a:ext>
            </a:extLst>
          </p:cNvPr>
          <p:cNvSpPr txBox="1"/>
          <p:nvPr/>
        </p:nvSpPr>
        <p:spPr>
          <a:xfrm>
            <a:off x="1175657" y="5384553"/>
            <a:ext cx="9938657" cy="1477328"/>
          </a:xfrm>
          <a:prstGeom prst="rect">
            <a:avLst/>
          </a:prstGeom>
          <a:noFill/>
        </p:spPr>
        <p:txBody>
          <a:bodyPr wrap="square">
            <a:spAutoFit/>
          </a:bodyPr>
          <a:lstStyle/>
          <a:p>
            <a:r>
              <a:rPr lang="fr-FR" dirty="0"/>
              <a:t>- dans la partie documents, le citoyen conserve la liste des statuts sociaux  générée en temps réel </a:t>
            </a:r>
          </a:p>
          <a:p>
            <a:r>
              <a:rPr lang="fr-FR" dirty="0"/>
              <a:t>- chaque statut social est accompagné d’un code QR, d’une durée de validité de 15 jours</a:t>
            </a:r>
          </a:p>
          <a:p>
            <a:r>
              <a:rPr lang="fr-FR" dirty="0"/>
              <a:t>- via les codes QR, le citoyen est en mesure de transmettre en toute sécurité les informations strictement nécessaires et utiles pour vérifier si il peut bénéficier d’un avantage social</a:t>
            </a:r>
          </a:p>
          <a:p>
            <a:endParaRPr lang="fr-FR" dirty="0"/>
          </a:p>
        </p:txBody>
      </p:sp>
    </p:spTree>
    <p:extLst>
      <p:ext uri="{BB962C8B-B14F-4D97-AF65-F5344CB8AC3E}">
        <p14:creationId xmlns:p14="http://schemas.microsoft.com/office/powerpoint/2010/main" val="483542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eBox</a:t>
            </a:r>
            <a:r>
              <a:rPr lang="en-US" dirty="0"/>
              <a:t> </a:t>
            </a:r>
            <a:r>
              <a:rPr lang="en-US" dirty="0" err="1"/>
              <a:t>citoyen</a:t>
            </a:r>
            <a:endParaRPr lang="en-US" dirty="0"/>
          </a:p>
        </p:txBody>
      </p:sp>
      <p:sp>
        <p:nvSpPr>
          <p:cNvPr id="3" name="Content Placeholder 2"/>
          <p:cNvSpPr>
            <a:spLocks noGrp="1"/>
          </p:cNvSpPr>
          <p:nvPr>
            <p:ph idx="1"/>
          </p:nvPr>
        </p:nvSpPr>
        <p:spPr/>
        <p:txBody>
          <a:bodyPr/>
          <a:lstStyle/>
          <a:p>
            <a:r>
              <a:rPr lang="en-US" dirty="0" err="1"/>
              <a:t>boîte</a:t>
            </a:r>
            <a:r>
              <a:rPr lang="en-US" dirty="0"/>
              <a:t> aux </a:t>
            </a:r>
            <a:r>
              <a:rPr lang="en-US" dirty="0" err="1"/>
              <a:t>lettres</a:t>
            </a:r>
            <a:r>
              <a:rPr lang="en-US" dirty="0"/>
              <a:t> </a:t>
            </a:r>
            <a:r>
              <a:rPr lang="en-US" dirty="0" err="1"/>
              <a:t>électronique</a:t>
            </a:r>
            <a:r>
              <a:rPr lang="en-US" dirty="0"/>
              <a:t> </a:t>
            </a:r>
            <a:r>
              <a:rPr lang="en-US" dirty="0" err="1"/>
              <a:t>permettant</a:t>
            </a:r>
            <a:r>
              <a:rPr lang="en-US" dirty="0"/>
              <a:t> au </a:t>
            </a:r>
            <a:r>
              <a:rPr lang="en-US" dirty="0" err="1"/>
              <a:t>citoyen</a:t>
            </a:r>
            <a:r>
              <a:rPr lang="en-US" dirty="0"/>
              <a:t> de </a:t>
            </a:r>
            <a:r>
              <a:rPr lang="en-US" dirty="0" err="1"/>
              <a:t>recevoir</a:t>
            </a:r>
            <a:r>
              <a:rPr lang="en-US" dirty="0"/>
              <a:t> des documents </a:t>
            </a:r>
            <a:r>
              <a:rPr lang="en-US" dirty="0" err="1"/>
              <a:t>officiels</a:t>
            </a:r>
            <a:r>
              <a:rPr lang="en-US" dirty="0"/>
              <a:t> de </a:t>
            </a:r>
            <a:r>
              <a:rPr lang="en-US" dirty="0" err="1"/>
              <a:t>manière</a:t>
            </a:r>
            <a:r>
              <a:rPr lang="en-US" dirty="0"/>
              <a:t> </a:t>
            </a:r>
            <a:r>
              <a:rPr lang="en-US" dirty="0" err="1"/>
              <a:t>centralisée</a:t>
            </a:r>
            <a:r>
              <a:rPr lang="en-US" dirty="0"/>
              <a:t> et </a:t>
            </a:r>
            <a:r>
              <a:rPr lang="en-US" dirty="0" err="1"/>
              <a:t>sécurisée</a:t>
            </a:r>
            <a:endParaRPr lang="en-US" dirty="0"/>
          </a:p>
          <a:p>
            <a:r>
              <a:rPr lang="en-US" dirty="0" err="1"/>
              <a:t>outil</a:t>
            </a:r>
            <a:r>
              <a:rPr lang="en-US" dirty="0"/>
              <a:t> </a:t>
            </a:r>
            <a:r>
              <a:rPr lang="en-US" dirty="0" err="1"/>
              <a:t>conçu</a:t>
            </a:r>
            <a:r>
              <a:rPr lang="en-US" dirty="0"/>
              <a:t> de </a:t>
            </a:r>
            <a:r>
              <a:rPr lang="en-US" dirty="0" err="1"/>
              <a:t>telle</a:t>
            </a:r>
            <a:r>
              <a:rPr lang="en-US" dirty="0"/>
              <a:t> </a:t>
            </a:r>
            <a:r>
              <a:rPr lang="en-US" dirty="0" err="1"/>
              <a:t>sorte</a:t>
            </a:r>
            <a:r>
              <a:rPr lang="en-US" dirty="0"/>
              <a:t> que le </a:t>
            </a:r>
            <a:r>
              <a:rPr lang="en-US" dirty="0" err="1"/>
              <a:t>citoyen</a:t>
            </a:r>
            <a:r>
              <a:rPr lang="en-US" dirty="0"/>
              <a:t> </a:t>
            </a:r>
            <a:r>
              <a:rPr lang="en-US" dirty="0" err="1"/>
              <a:t>s’annonce</a:t>
            </a:r>
            <a:r>
              <a:rPr lang="en-US" dirty="0"/>
              <a:t> </a:t>
            </a:r>
            <a:r>
              <a:rPr lang="en-US" dirty="0" err="1"/>
              <a:t>une</a:t>
            </a:r>
            <a:r>
              <a:rPr lang="en-US" dirty="0"/>
              <a:t> </a:t>
            </a:r>
            <a:r>
              <a:rPr lang="en-US" dirty="0" err="1"/>
              <a:t>seule</a:t>
            </a:r>
            <a:r>
              <a:rPr lang="en-US" dirty="0"/>
              <a:t> </a:t>
            </a:r>
            <a:r>
              <a:rPr lang="en-US" dirty="0" err="1"/>
              <a:t>fois</a:t>
            </a:r>
            <a:r>
              <a:rPr lang="en-US" dirty="0"/>
              <a:t> (‘single sign on’) pour </a:t>
            </a:r>
            <a:r>
              <a:rPr lang="en-US" dirty="0" err="1"/>
              <a:t>obtenir</a:t>
            </a:r>
            <a:r>
              <a:rPr lang="en-US" dirty="0"/>
              <a:t> </a:t>
            </a:r>
            <a:r>
              <a:rPr lang="en-US" dirty="0" err="1"/>
              <a:t>ensuite</a:t>
            </a:r>
            <a:r>
              <a:rPr lang="en-US" dirty="0"/>
              <a:t> </a:t>
            </a:r>
            <a:r>
              <a:rPr lang="en-US" dirty="0" err="1"/>
              <a:t>accès</a:t>
            </a:r>
            <a:r>
              <a:rPr lang="en-US" dirty="0"/>
              <a:t> à </a:t>
            </a:r>
            <a:r>
              <a:rPr lang="en-US" dirty="0" err="1"/>
              <a:t>tous</a:t>
            </a:r>
            <a:r>
              <a:rPr lang="en-US" dirty="0"/>
              <a:t> </a:t>
            </a:r>
            <a:r>
              <a:rPr lang="en-US" dirty="0" err="1"/>
              <a:t>ses</a:t>
            </a:r>
            <a:r>
              <a:rPr lang="en-US" dirty="0"/>
              <a:t> documents </a:t>
            </a:r>
            <a:r>
              <a:rPr lang="en-US" dirty="0" err="1"/>
              <a:t>personnels</a:t>
            </a:r>
            <a:r>
              <a:rPr lang="en-US" dirty="0"/>
              <a:t> via </a:t>
            </a:r>
            <a:r>
              <a:rPr lang="en-US" dirty="0" err="1"/>
              <a:t>l’interface</a:t>
            </a:r>
            <a:r>
              <a:rPr lang="en-US" dirty="0"/>
              <a:t> de son </a:t>
            </a:r>
            <a:r>
              <a:rPr lang="en-US" dirty="0" err="1"/>
              <a:t>choix</a:t>
            </a:r>
            <a:r>
              <a:rPr lang="en-US" dirty="0"/>
              <a:t> , </a:t>
            </a:r>
            <a:r>
              <a:rPr lang="en-US" dirty="0" err="1"/>
              <a:t>quel</a:t>
            </a:r>
            <a:r>
              <a:rPr lang="en-US" dirty="0"/>
              <a:t> que </a:t>
            </a:r>
            <a:r>
              <a:rPr lang="en-US" dirty="0" err="1"/>
              <a:t>soit</a:t>
            </a:r>
            <a:r>
              <a:rPr lang="en-US" dirty="0"/>
              <a:t> </a:t>
            </a:r>
            <a:r>
              <a:rPr lang="en-US" dirty="0" err="1"/>
              <a:t>l’endroit</a:t>
            </a:r>
            <a:r>
              <a:rPr lang="en-US" dirty="0"/>
              <a:t> </a:t>
            </a:r>
            <a:r>
              <a:rPr lang="en-US" dirty="0" err="1"/>
              <a:t>où</a:t>
            </a:r>
            <a:r>
              <a:rPr lang="en-US" dirty="0"/>
              <a:t> </a:t>
            </a:r>
            <a:r>
              <a:rPr lang="en-US" dirty="0" err="1"/>
              <a:t>ses</a:t>
            </a:r>
            <a:r>
              <a:rPr lang="en-US" dirty="0"/>
              <a:t> documents </a:t>
            </a:r>
            <a:r>
              <a:rPr lang="en-US" dirty="0" err="1"/>
              <a:t>sont</a:t>
            </a:r>
            <a:r>
              <a:rPr lang="en-US" dirty="0"/>
              <a:t> </a:t>
            </a:r>
            <a:r>
              <a:rPr lang="en-US" dirty="0" err="1"/>
              <a:t>enregistrés</a:t>
            </a:r>
            <a:endParaRPr lang="en-US" dirty="0"/>
          </a:p>
          <a:p>
            <a:r>
              <a:rPr lang="en-US" dirty="0"/>
              <a:t>transactions </a:t>
            </a:r>
            <a:r>
              <a:rPr lang="en-US" dirty="0" err="1"/>
              <a:t>électroniques</a:t>
            </a:r>
            <a:r>
              <a:rPr lang="en-US" dirty="0"/>
              <a:t> via application web </a:t>
            </a:r>
            <a:r>
              <a:rPr lang="en-US" dirty="0" err="1"/>
              <a:t>ou</a:t>
            </a:r>
            <a:r>
              <a:rPr lang="en-US" dirty="0"/>
              <a:t> app</a:t>
            </a:r>
          </a:p>
          <a:p>
            <a:r>
              <a:rPr lang="en-US" dirty="0"/>
              <a:t>architecture et </a:t>
            </a:r>
            <a:r>
              <a:rPr lang="en-US" dirty="0" err="1"/>
              <a:t>technologie</a:t>
            </a:r>
            <a:r>
              <a:rPr lang="en-US" dirty="0"/>
              <a:t> </a:t>
            </a:r>
            <a:r>
              <a:rPr lang="en-US" dirty="0" err="1"/>
              <a:t>identiques</a:t>
            </a:r>
            <a:r>
              <a:rPr lang="en-US" dirty="0"/>
              <a:t> à </a:t>
            </a:r>
            <a:r>
              <a:rPr lang="en-US" dirty="0" err="1"/>
              <a:t>celles</a:t>
            </a:r>
            <a:r>
              <a:rPr lang="en-US" dirty="0"/>
              <a:t> de </a:t>
            </a:r>
            <a:r>
              <a:rPr lang="en-US" dirty="0" err="1"/>
              <a:t>l’eBox</a:t>
            </a:r>
            <a:r>
              <a:rPr lang="en-US" dirty="0"/>
              <a:t> </a:t>
            </a:r>
            <a:r>
              <a:rPr lang="en-US" dirty="0" err="1"/>
              <a:t>entreprise</a:t>
            </a:r>
            <a:endParaRPr lang="en-US" dirty="0"/>
          </a:p>
          <a:p>
            <a:r>
              <a:rPr lang="fr-FR" dirty="0"/>
              <a:t>BCSS est Document Provider pour 35 institutions (secteur sécurité sociale et santé)</a:t>
            </a:r>
          </a:p>
        </p:txBody>
      </p:sp>
    </p:spTree>
    <p:extLst>
      <p:ext uri="{BB962C8B-B14F-4D97-AF65-F5344CB8AC3E}">
        <p14:creationId xmlns:p14="http://schemas.microsoft.com/office/powerpoint/2010/main" val="22067259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268975"/>
            <a:ext cx="10515600" cy="1325563"/>
          </a:xfrm>
          <a:noFill/>
        </p:spPr>
        <p:txBody>
          <a:bodyPr>
            <a:normAutofit/>
          </a:bodyPr>
          <a:lstStyle/>
          <a:p>
            <a:r>
              <a:rPr lang="fr-BE" altLang="en-US" dirty="0" err="1"/>
              <a:t>eBox</a:t>
            </a:r>
            <a:r>
              <a:rPr lang="fr-BE" altLang="en-US" dirty="0"/>
              <a:t> citoyen</a:t>
            </a:r>
            <a:endParaRPr lang="en-US" altLang="en-US" dirty="0"/>
          </a:p>
        </p:txBody>
      </p:sp>
      <p:sp>
        <p:nvSpPr>
          <p:cNvPr id="2" name="Content Placeholder 1"/>
          <p:cNvSpPr>
            <a:spLocks noGrp="1"/>
          </p:cNvSpPr>
          <p:nvPr>
            <p:ph idx="1"/>
          </p:nvPr>
        </p:nvSpPr>
        <p:spPr>
          <a:xfrm>
            <a:off x="838200" y="1718045"/>
            <a:ext cx="10515600" cy="4639212"/>
          </a:xfrm>
        </p:spPr>
        <p:txBody>
          <a:bodyPr>
            <a:normAutofit/>
          </a:bodyPr>
          <a:lstStyle/>
          <a:p>
            <a:r>
              <a:rPr lang="nl-NL" dirty="0"/>
              <a:t>au 31/12/202</a:t>
            </a:r>
            <a:r>
              <a:rPr lang="en-BE" dirty="0"/>
              <a:t>4</a:t>
            </a:r>
            <a:endParaRPr lang="nl-NL" dirty="0"/>
          </a:p>
          <a:p>
            <a:pPr lvl="1"/>
            <a:r>
              <a:rPr lang="nl-NL" dirty="0"/>
              <a:t> </a:t>
            </a:r>
            <a:r>
              <a:rPr lang="en-BE" dirty="0"/>
              <a:t>213</a:t>
            </a:r>
            <a:r>
              <a:rPr lang="nl-NL" dirty="0"/>
              <a:t>.</a:t>
            </a:r>
            <a:r>
              <a:rPr lang="en-BE" dirty="0"/>
              <a:t>584</a:t>
            </a:r>
            <a:r>
              <a:rPr lang="nl-NL" dirty="0"/>
              <a:t>.</a:t>
            </a:r>
            <a:r>
              <a:rPr lang="en-BE" dirty="0"/>
              <a:t>681</a:t>
            </a:r>
            <a:r>
              <a:rPr lang="nl-NL" dirty="0"/>
              <a:t> </a:t>
            </a:r>
            <a:r>
              <a:rPr lang="fr-FR" dirty="0"/>
              <a:t>documents publiés via la BCSS</a:t>
            </a:r>
            <a:endParaRPr lang="nl-NL" dirty="0"/>
          </a:p>
          <a:p>
            <a:pPr lvl="1"/>
            <a:r>
              <a:rPr lang="nl-NL" dirty="0"/>
              <a:t> </a:t>
            </a:r>
            <a:r>
              <a:rPr lang="en-BE" dirty="0"/>
              <a:t>6</a:t>
            </a:r>
            <a:r>
              <a:rPr lang="nl-NL" dirty="0"/>
              <a:t>.</a:t>
            </a:r>
            <a:r>
              <a:rPr lang="en-BE" dirty="0"/>
              <a:t>055</a:t>
            </a:r>
            <a:r>
              <a:rPr lang="nl-NL" dirty="0"/>
              <a:t>.</a:t>
            </a:r>
            <a:r>
              <a:rPr lang="en-BE" dirty="0"/>
              <a:t>732</a:t>
            </a:r>
            <a:r>
              <a:rPr lang="nl-NL" dirty="0"/>
              <a:t> </a:t>
            </a:r>
            <a:r>
              <a:rPr lang="fr-FR" dirty="0"/>
              <a:t>consentements digital = +/- eBox Citoyen actives</a:t>
            </a:r>
            <a:endParaRPr lang="nl-NL" dirty="0"/>
          </a:p>
          <a:p>
            <a:pPr lvl="1"/>
            <a:r>
              <a:rPr lang="nl-NL" dirty="0"/>
              <a:t> 3.</a:t>
            </a:r>
            <a:r>
              <a:rPr lang="en-BE" dirty="0"/>
              <a:t>865</a:t>
            </a:r>
            <a:r>
              <a:rPr lang="nl-NL" dirty="0"/>
              <a:t>.</a:t>
            </a:r>
            <a:r>
              <a:rPr lang="en-BE" dirty="0"/>
              <a:t>742</a:t>
            </a:r>
            <a:r>
              <a:rPr lang="nl-NL" dirty="0"/>
              <a:t> </a:t>
            </a:r>
            <a:r>
              <a:rPr lang="nl-NL" dirty="0" err="1"/>
              <a:t>activations</a:t>
            </a:r>
            <a:r>
              <a:rPr lang="nl-NL" dirty="0"/>
              <a:t> </a:t>
            </a:r>
            <a:r>
              <a:rPr lang="nl-NL" dirty="0" err="1"/>
              <a:t>uniques</a:t>
            </a:r>
            <a:r>
              <a:rPr lang="nl-NL" dirty="0"/>
              <a:t> = </a:t>
            </a:r>
            <a:r>
              <a:rPr lang="en-BE" dirty="0"/>
              <a:t>40</a:t>
            </a:r>
            <a:r>
              <a:rPr lang="nl-NL" dirty="0"/>
              <a:t>,</a:t>
            </a:r>
            <a:r>
              <a:rPr lang="en-BE" dirty="0"/>
              <a:t>9</a:t>
            </a:r>
            <a:r>
              <a:rPr lang="nl-NL" dirty="0"/>
              <a:t> % de la </a:t>
            </a:r>
            <a:r>
              <a:rPr lang="nl-NL" dirty="0" err="1"/>
              <a:t>population</a:t>
            </a:r>
            <a:r>
              <a:rPr lang="nl-NL" dirty="0"/>
              <a:t> </a:t>
            </a:r>
            <a:r>
              <a:rPr lang="nl-NL" dirty="0" err="1"/>
              <a:t>cible</a:t>
            </a:r>
            <a:r>
              <a:rPr lang="nl-NL" dirty="0"/>
              <a:t> (9.</a:t>
            </a:r>
            <a:r>
              <a:rPr lang="en-BE" dirty="0"/>
              <a:t>433</a:t>
            </a:r>
            <a:r>
              <a:rPr lang="nl-NL" dirty="0"/>
              <a:t>.</a:t>
            </a:r>
            <a:r>
              <a:rPr lang="en-BE" dirty="0"/>
              <a:t>012</a:t>
            </a:r>
            <a:r>
              <a:rPr lang="nl-NL" dirty="0"/>
              <a:t> </a:t>
            </a:r>
            <a:r>
              <a:rPr lang="nl-NL" dirty="0" err="1"/>
              <a:t>belges</a:t>
            </a:r>
            <a:r>
              <a:rPr lang="nl-NL" dirty="0"/>
              <a:t> de 18 </a:t>
            </a:r>
            <a:r>
              <a:rPr lang="nl-NL" dirty="0" err="1"/>
              <a:t>ans</a:t>
            </a:r>
            <a:r>
              <a:rPr lang="nl-NL" dirty="0"/>
              <a:t> et +)</a:t>
            </a:r>
          </a:p>
          <a:p>
            <a:r>
              <a:rPr lang="fr-FR" dirty="0"/>
              <a:t>adaptation de la loi </a:t>
            </a:r>
            <a:r>
              <a:rPr lang="fr-FR" dirty="0" err="1"/>
              <a:t>eBox</a:t>
            </a:r>
            <a:r>
              <a:rPr lang="fr-FR" dirty="0"/>
              <a:t> en 2023</a:t>
            </a:r>
          </a:p>
          <a:p>
            <a:pPr lvl="1"/>
            <a:r>
              <a:rPr lang="fr-FR" b="0" i="0" u="none" strike="noStrike" baseline="0" dirty="0">
                <a:solidFill>
                  <a:srgbClr val="000000"/>
                </a:solidFill>
              </a:rPr>
              <a:t>  ancrage juridique d’une réponse du citoyen ou de l’entreprise à un message eBox</a:t>
            </a:r>
            <a:endParaRPr lang="nl-NL" dirty="0"/>
          </a:p>
          <a:p>
            <a:pPr lvl="1"/>
            <a:r>
              <a:rPr lang="fr-FR" dirty="0">
                <a:solidFill>
                  <a:srgbClr val="000000"/>
                </a:solidFill>
              </a:rPr>
              <a:t>  utilisation obligatoire de l’eBox par les entreprises au plus tard à partir du 1</a:t>
            </a:r>
            <a:r>
              <a:rPr lang="fr-FR" baseline="30000" dirty="0">
                <a:solidFill>
                  <a:srgbClr val="000000"/>
                </a:solidFill>
              </a:rPr>
              <a:t>er</a:t>
            </a:r>
            <a:r>
              <a:rPr lang="fr-FR" dirty="0">
                <a:solidFill>
                  <a:srgbClr val="000000"/>
                </a:solidFill>
              </a:rPr>
              <a:t> janvier 2025</a:t>
            </a:r>
            <a:endParaRPr lang="nl-NL" dirty="0"/>
          </a:p>
          <a:p>
            <a:pPr lvl="1"/>
            <a:r>
              <a:rPr lang="fr-FR" dirty="0">
                <a:solidFill>
                  <a:srgbClr val="000000"/>
                </a:solidFill>
              </a:rPr>
              <a:t>  utilisation obligatoire de l’eBox comme canal de communication en fonction de la volumétrie </a:t>
            </a:r>
            <a:endParaRPr lang="nl-NL" dirty="0"/>
          </a:p>
          <a:p>
            <a:pPr marL="628650" lvl="1" indent="-268288"/>
            <a:r>
              <a:rPr lang="fr-FR" dirty="0">
                <a:solidFill>
                  <a:srgbClr val="000000"/>
                </a:solidFill>
              </a:rPr>
              <a:t>adoption de mesures pour maximiser la probabilité que les messages envoyés dans l’eBox soient  effectivement lus</a:t>
            </a:r>
            <a:endParaRPr lang="nl-NL" dirty="0"/>
          </a:p>
          <a:p>
            <a:r>
              <a:rPr lang="fr-FR" b="0" i="0" u="none" strike="noStrike" baseline="0" dirty="0">
                <a:solidFill>
                  <a:srgbClr val="000000"/>
                </a:solidFill>
                <a:latin typeface="+mn-lt"/>
              </a:rPr>
              <a:t>démarches pour qu’un message </a:t>
            </a:r>
            <a:r>
              <a:rPr lang="fr-FR" b="0" i="0" u="none" strike="noStrike" baseline="0" dirty="0" err="1">
                <a:solidFill>
                  <a:srgbClr val="000000"/>
                </a:solidFill>
                <a:latin typeface="+mn-lt"/>
              </a:rPr>
              <a:t>eBox</a:t>
            </a:r>
            <a:r>
              <a:rPr lang="fr-FR" b="0" i="0" u="none" strike="noStrike" baseline="0" dirty="0">
                <a:solidFill>
                  <a:srgbClr val="000000"/>
                </a:solidFill>
                <a:latin typeface="+mn-lt"/>
              </a:rPr>
              <a:t>, avec une invitation pour consulter un contenu dans un autre système, contienne un lien permettant d’accéder directement à ce contenu dans l’autre système, si possible sans devoir à nouveau se connecter (grâce au </a:t>
            </a:r>
            <a:r>
              <a:rPr lang="nl-NL" dirty="0">
                <a:latin typeface="+mn-lt"/>
              </a:rPr>
              <a:t>single </a:t>
            </a:r>
            <a:r>
              <a:rPr lang="nl-NL" dirty="0" err="1">
                <a:latin typeface="+mn-lt"/>
              </a:rPr>
              <a:t>sign</a:t>
            </a:r>
            <a:r>
              <a:rPr lang="nl-NL" dirty="0">
                <a:latin typeface="+mn-lt"/>
              </a:rPr>
              <a:t> on (SSO))</a:t>
            </a:r>
            <a:r>
              <a:rPr lang="en-BE" sz="1800" b="0" i="0" u="none" strike="noStrike" baseline="0" dirty="0">
                <a:solidFill>
                  <a:srgbClr val="000000"/>
                </a:solidFill>
                <a:latin typeface="Times New Roman" panose="02020603050405020304" pitchFamily="18" charset="0"/>
              </a:rPr>
              <a:t>	</a:t>
            </a:r>
          </a:p>
          <a:p>
            <a:endParaRPr lang="nl-NL" dirty="0"/>
          </a:p>
        </p:txBody>
      </p:sp>
    </p:spTree>
    <p:extLst>
      <p:ext uri="{BB962C8B-B14F-4D97-AF65-F5344CB8AC3E}">
        <p14:creationId xmlns:p14="http://schemas.microsoft.com/office/powerpoint/2010/main" val="33162320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Régionalisation</a:t>
            </a:r>
            <a:endParaRPr lang="en-US" dirty="0"/>
          </a:p>
        </p:txBody>
      </p:sp>
      <p:sp>
        <p:nvSpPr>
          <p:cNvPr id="3" name="Content Placeholder 2"/>
          <p:cNvSpPr>
            <a:spLocks noGrp="1"/>
          </p:cNvSpPr>
          <p:nvPr>
            <p:ph idx="1"/>
          </p:nvPr>
        </p:nvSpPr>
        <p:spPr/>
        <p:txBody>
          <a:bodyPr>
            <a:normAutofit/>
          </a:bodyPr>
          <a:lstStyle/>
          <a:p>
            <a:r>
              <a:rPr lang="fr-FR" dirty="0"/>
              <a:t>poursuite de l’intégration opérationnelle dans le réseau de la BCSS d’instances régionales</a:t>
            </a:r>
          </a:p>
          <a:p>
            <a:r>
              <a:rPr lang="fr-FR" dirty="0"/>
              <a:t>préparation et activation des flux de données auprès des instances régionales</a:t>
            </a:r>
          </a:p>
          <a:p>
            <a:r>
              <a:rPr lang="fr-FR" dirty="0"/>
              <a:t>suivi continu du transfert de compétences ayant un impact sur les flux de données et services</a:t>
            </a:r>
          </a:p>
          <a:p>
            <a:r>
              <a:rPr lang="fr-FR" dirty="0"/>
              <a:t>projets pour 202</a:t>
            </a:r>
            <a:r>
              <a:rPr lang="en-BE" dirty="0"/>
              <a:t>5</a:t>
            </a:r>
            <a:r>
              <a:rPr lang="fr-FR" dirty="0"/>
              <a:t> relatifs à la Région de Bruxelles-Capitale</a:t>
            </a:r>
          </a:p>
          <a:p>
            <a:pPr lvl="1"/>
            <a:r>
              <a:rPr lang="fr-FR" dirty="0"/>
              <a:t>extension de l'accès au registre des pensions avec les détails des pécule de vacances pour </a:t>
            </a:r>
            <a:r>
              <a:rPr lang="fr-FR" dirty="0" err="1"/>
              <a:t>Hydralis</a:t>
            </a:r>
            <a:r>
              <a:rPr lang="fr-FR" dirty="0"/>
              <a:t>/</a:t>
            </a:r>
            <a:r>
              <a:rPr lang="fr-FR" dirty="0" err="1"/>
              <a:t>Vivaqua</a:t>
            </a:r>
            <a:r>
              <a:rPr lang="fr-FR" dirty="0"/>
              <a:t> et la ville de Bruxelles</a:t>
            </a:r>
            <a:endParaRPr lang="en-BE" dirty="0"/>
          </a:p>
          <a:p>
            <a:pPr lvl="1"/>
            <a:r>
              <a:rPr lang="fr-FR" dirty="0"/>
              <a:t>demande en ligne </a:t>
            </a:r>
            <a:r>
              <a:rPr lang="fr-FR" dirty="0" err="1"/>
              <a:t>PasPartoe</a:t>
            </a:r>
            <a:r>
              <a:rPr lang="fr-FR" dirty="0"/>
              <a:t> à tarif préférentiel (</a:t>
            </a:r>
            <a:r>
              <a:rPr lang="fr-FR" dirty="0" err="1"/>
              <a:t>Publiq</a:t>
            </a:r>
            <a:r>
              <a:rPr lang="fr-FR" dirty="0"/>
              <a:t> </a:t>
            </a:r>
            <a:r>
              <a:rPr lang="fr-FR" dirty="0" err="1"/>
              <a:t>asbl</a:t>
            </a:r>
            <a:r>
              <a:rPr lang="fr-FR" dirty="0"/>
              <a:t>)</a:t>
            </a:r>
            <a:endParaRPr lang="en-BE" dirty="0"/>
          </a:p>
          <a:p>
            <a:pPr lvl="1"/>
            <a:r>
              <a:rPr lang="fr-FR" dirty="0"/>
              <a:t>accès au statut d'invalidité et aux données relatives aux allocations familiales pour l'octroi d'allocations de logement et leur renouvellement automatique (Bruxelles Logement)</a:t>
            </a:r>
            <a:endParaRPr lang="en-BE" dirty="0"/>
          </a:p>
          <a:p>
            <a:pPr lvl="1"/>
            <a:r>
              <a:rPr lang="fr-FR" dirty="0"/>
              <a:t>transmission des informations relatives à l'incapacité de travail (Société régionale bruxelloise du logement et SISP)</a:t>
            </a:r>
          </a:p>
        </p:txBody>
      </p:sp>
    </p:spTree>
    <p:extLst>
      <p:ext uri="{BB962C8B-B14F-4D97-AF65-F5344CB8AC3E}">
        <p14:creationId xmlns:p14="http://schemas.microsoft.com/office/powerpoint/2010/main" val="2670701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Régionalisation</a:t>
            </a:r>
            <a:endParaRPr lang="en-US" dirty="0"/>
          </a:p>
        </p:txBody>
      </p:sp>
      <p:sp>
        <p:nvSpPr>
          <p:cNvPr id="3" name="Content Placeholder 2"/>
          <p:cNvSpPr>
            <a:spLocks noGrp="1"/>
          </p:cNvSpPr>
          <p:nvPr>
            <p:ph idx="1"/>
          </p:nvPr>
        </p:nvSpPr>
        <p:spPr/>
        <p:txBody>
          <a:bodyPr>
            <a:normAutofit fontScale="92500" lnSpcReduction="20000"/>
          </a:bodyPr>
          <a:lstStyle/>
          <a:p>
            <a:r>
              <a:rPr lang="fr-FR" dirty="0"/>
              <a:t>projets pour 202</a:t>
            </a:r>
            <a:r>
              <a:rPr lang="en-BE" dirty="0"/>
              <a:t>5</a:t>
            </a:r>
            <a:r>
              <a:rPr lang="fr-FR" dirty="0"/>
              <a:t> relatifs à la Flandre</a:t>
            </a:r>
          </a:p>
          <a:p>
            <a:pPr lvl="1"/>
            <a:r>
              <a:rPr lang="fr-FR" dirty="0"/>
              <a:t>Département Travail, Économie, Science, Innovation et Économie sociale (WEWIS)</a:t>
            </a:r>
            <a:endParaRPr lang="en-BE" dirty="0"/>
          </a:p>
          <a:p>
            <a:pPr lvl="2"/>
            <a:r>
              <a:rPr lang="fr-FR" dirty="0"/>
              <a:t>échanges de données avec l'ONSS pour la mise en œuvre des conventions sectorielles </a:t>
            </a:r>
            <a:endParaRPr lang="en-BE" dirty="0"/>
          </a:p>
          <a:p>
            <a:pPr lvl="2"/>
            <a:r>
              <a:rPr lang="fr-FR" dirty="0"/>
              <a:t>octroi de subventions, contrôle et rapportage dans le cadre du Fonds social européen plus</a:t>
            </a:r>
            <a:endParaRPr lang="en-BE" dirty="0"/>
          </a:p>
          <a:p>
            <a:pPr lvl="1"/>
            <a:r>
              <a:rPr lang="fr-FR" dirty="0"/>
              <a:t>extension de la collaboration avec l'Agence flamande pour l'agriculture et la pêche maritime européenne</a:t>
            </a:r>
            <a:endParaRPr lang="en-BE" dirty="0"/>
          </a:p>
          <a:p>
            <a:pPr lvl="1"/>
            <a:r>
              <a:rPr lang="fr-FR" dirty="0"/>
              <a:t>octroi automatique d'une réduction du tarif d'inscription à l'enseignement artistique à temps partiel Agence flamande pour les services éducatifs (</a:t>
            </a:r>
            <a:r>
              <a:rPr lang="fr-FR" dirty="0" err="1"/>
              <a:t>AgODI</a:t>
            </a:r>
            <a:r>
              <a:rPr lang="fr-FR" dirty="0"/>
              <a:t>)</a:t>
            </a:r>
            <a:endParaRPr lang="en-BE" dirty="0"/>
          </a:p>
          <a:p>
            <a:pPr lvl="1"/>
            <a:r>
              <a:rPr lang="fr-FR" dirty="0"/>
              <a:t>octroi d'avantages financiers individuels et collectifs supplémentaires aux personnes handicapées parmi le personnel public flamand par le service social </a:t>
            </a:r>
            <a:r>
              <a:rPr lang="fr-FR" dirty="0" err="1"/>
              <a:t>asbl</a:t>
            </a:r>
            <a:r>
              <a:rPr lang="fr-FR" dirty="0"/>
              <a:t> Agence du personnel public (</a:t>
            </a:r>
            <a:r>
              <a:rPr lang="fr-FR" dirty="0" err="1"/>
              <a:t>AgO</a:t>
            </a:r>
            <a:r>
              <a:rPr lang="fr-FR" dirty="0"/>
              <a:t>)</a:t>
            </a:r>
            <a:endParaRPr lang="en-BE" dirty="0"/>
          </a:p>
          <a:p>
            <a:pPr lvl="1"/>
            <a:r>
              <a:rPr lang="fr-FR" dirty="0"/>
              <a:t>migration technique octroi automatique d'une réduction du précompte immobilier de la Région flamande pour les enfants handicapés (administration fiscale flamande)</a:t>
            </a:r>
            <a:endParaRPr lang="en-BE" dirty="0"/>
          </a:p>
          <a:p>
            <a:pPr lvl="1"/>
            <a:r>
              <a:rPr lang="fr-FR" dirty="0"/>
              <a:t>et d'autres projets en collaboration avec Tourisme Flandre (« Tout le monde mérite des vacances » 18+), la protection sociale flamande (VSB), </a:t>
            </a:r>
            <a:r>
              <a:rPr lang="fr-FR" dirty="0" err="1"/>
              <a:t>Wonen</a:t>
            </a:r>
            <a:r>
              <a:rPr lang="fr-FR" dirty="0"/>
              <a:t> in </a:t>
            </a:r>
            <a:r>
              <a:rPr lang="fr-FR" dirty="0" err="1"/>
              <a:t>Vlaanderen</a:t>
            </a:r>
            <a:r>
              <a:rPr lang="fr-FR" dirty="0"/>
              <a:t>, </a:t>
            </a:r>
            <a:r>
              <a:rPr lang="fr-FR" dirty="0" err="1"/>
              <a:t>Opgroeien</a:t>
            </a:r>
            <a:r>
              <a:rPr lang="fr-FR" dirty="0"/>
              <a:t>, VLABEL, l'agence Justice et Application de la loi, ...</a:t>
            </a:r>
          </a:p>
          <a:p>
            <a:r>
              <a:rPr lang="fr-FR" dirty="0"/>
              <a:t>projets pour 202</a:t>
            </a:r>
            <a:r>
              <a:rPr lang="en-BE" dirty="0"/>
              <a:t>5</a:t>
            </a:r>
            <a:r>
              <a:rPr lang="fr-FR" dirty="0"/>
              <a:t> relatifs à la Région wallonne</a:t>
            </a:r>
          </a:p>
          <a:p>
            <a:pPr lvl="1"/>
            <a:r>
              <a:rPr lang="fr-FR" dirty="0"/>
              <a:t>exposition du service e-</a:t>
            </a:r>
            <a:r>
              <a:rPr lang="fr-FR" dirty="0" err="1"/>
              <a:t>Deduction</a:t>
            </a:r>
            <a:r>
              <a:rPr lang="fr-FR" dirty="0"/>
              <a:t> </a:t>
            </a:r>
          </a:p>
          <a:p>
            <a:pPr lvl="1"/>
            <a:r>
              <a:rPr lang="fr-FR" dirty="0"/>
              <a:t>collaboration avec le SPF Emploi dans le cadre de la nouvelle PAC 2023-2027 (conditionnalité sociale)</a:t>
            </a:r>
          </a:p>
          <a:p>
            <a:pPr lvl="1"/>
            <a:r>
              <a:rPr lang="fr-FR" dirty="0"/>
              <a:t>poursuite connexion de nouveaux partenaires aux services déjà rendus accessibles par la BCED </a:t>
            </a:r>
          </a:p>
        </p:txBody>
      </p:sp>
    </p:spTree>
    <p:extLst>
      <p:ext uri="{BB962C8B-B14F-4D97-AF65-F5344CB8AC3E}">
        <p14:creationId xmlns:p14="http://schemas.microsoft.com/office/powerpoint/2010/main" val="384133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Modèle Banque Carrefour</a:t>
              </a: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CPAS</a:t>
            </a:r>
            <a:endParaRPr lang="en-US" strike="sngStrike" dirty="0"/>
          </a:p>
        </p:txBody>
      </p:sp>
      <p:sp>
        <p:nvSpPr>
          <p:cNvPr id="3" name="Content Placeholder 2"/>
          <p:cNvSpPr>
            <a:spLocks noGrp="1"/>
          </p:cNvSpPr>
          <p:nvPr>
            <p:ph idx="1"/>
          </p:nvPr>
        </p:nvSpPr>
        <p:spPr>
          <a:xfrm>
            <a:off x="838200" y="1718045"/>
            <a:ext cx="10515600" cy="4958980"/>
          </a:xfrm>
        </p:spPr>
        <p:txBody>
          <a:bodyPr>
            <a:normAutofit/>
          </a:bodyPr>
          <a:lstStyle/>
          <a:p>
            <a:r>
              <a:rPr lang="fr-FR" sz="1900" dirty="0"/>
              <a:t>CPAS en ligne </a:t>
            </a:r>
          </a:p>
          <a:p>
            <a:pPr lvl="1"/>
            <a:r>
              <a:rPr lang="fr-FR" sz="1700" dirty="0"/>
              <a:t>désormais possibilité de déposer par voie électronique une demande d'aide auprès d'un CPAS</a:t>
            </a:r>
          </a:p>
          <a:p>
            <a:pPr lvl="1"/>
            <a:r>
              <a:rPr lang="fr-FR" sz="1700" dirty="0"/>
              <a:t>plus grande accessibilité et diminution du non-recours aux droits</a:t>
            </a:r>
          </a:p>
          <a:p>
            <a:pPr lvl="1"/>
            <a:r>
              <a:rPr lang="fr-FR" sz="1700" dirty="0"/>
              <a:t>un formulaire de demande sera disponible sur le portail de la sécurité sociale avec pré-remplissage, après authentification de l'identité</a:t>
            </a:r>
          </a:p>
          <a:p>
            <a:pPr lvl="1"/>
            <a:r>
              <a:rPr lang="fr-FR" sz="1700" dirty="0"/>
              <a:t>intégration dans les progiciels du CPAS pour le traitement des demandes</a:t>
            </a:r>
          </a:p>
          <a:p>
            <a:pPr lvl="1"/>
            <a:r>
              <a:rPr lang="fr-FR" sz="1700" dirty="0"/>
              <a:t>utilisation de l'</a:t>
            </a:r>
            <a:r>
              <a:rPr lang="fr-FR" sz="1700" dirty="0" err="1"/>
              <a:t>eBox</a:t>
            </a:r>
            <a:r>
              <a:rPr lang="fr-FR" sz="1700" dirty="0"/>
              <a:t> pour la communication avec le demandeur</a:t>
            </a:r>
          </a:p>
          <a:p>
            <a:r>
              <a:rPr lang="nl-NL" sz="1900" dirty="0" err="1"/>
              <a:t>PrimaVera</a:t>
            </a:r>
            <a:endParaRPr lang="nl-NL" sz="1900" dirty="0"/>
          </a:p>
          <a:p>
            <a:pPr lvl="1"/>
            <a:r>
              <a:rPr lang="fr-FR" sz="1700" dirty="0"/>
              <a:t>recours à un outil de calcul intelligent pour simuler, en fonction des moyens de subsistance du demandeur, le droit au revenu d'intégration et le montant</a:t>
            </a:r>
            <a:endParaRPr lang="nl-NL" sz="1700" dirty="0"/>
          </a:p>
          <a:p>
            <a:r>
              <a:rPr lang="fr-FR" sz="1900" dirty="0"/>
              <a:t>accès aux services du CPAS pour les associations d'aide sociale</a:t>
            </a:r>
          </a:p>
        </p:txBody>
      </p:sp>
    </p:spTree>
    <p:extLst>
      <p:ext uri="{BB962C8B-B14F-4D97-AF65-F5344CB8AC3E}">
        <p14:creationId xmlns:p14="http://schemas.microsoft.com/office/powerpoint/2010/main" val="24636877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p:cNvSpPr>
            <a:spLocks noGrp="1"/>
          </p:cNvSpPr>
          <p:nvPr>
            <p:ph idx="1"/>
          </p:nvPr>
        </p:nvSpPr>
        <p:spPr/>
        <p:txBody>
          <a:bodyPr>
            <a:normAutofit/>
          </a:bodyPr>
          <a:lstStyle/>
          <a:p>
            <a:r>
              <a:rPr lang="fr-FR" dirty="0"/>
              <a:t>participation active au Collège de lutte contre la fraude fiscale et sociale</a:t>
            </a:r>
          </a:p>
          <a:p>
            <a:r>
              <a:rPr lang="fr-FR" dirty="0"/>
              <a:t>&gt; 120 flux de données structurés ont été développés pour permettre la mise en correspondance ou l'exploration de données, par exemple pour détecter les allocations de chômage et les salaires cumulés, ou les prestations de maladie cumulées à la retraite</a:t>
            </a:r>
          </a:p>
          <a:p>
            <a:r>
              <a:rPr lang="fr-FR" dirty="0"/>
              <a:t>transmission au sein du réseau de l'indicateur qu'un numéro BIS a été créé sur base de documents frauduleux </a:t>
            </a:r>
          </a:p>
          <a:p>
            <a:pPr lvl="1"/>
            <a:r>
              <a:rPr lang="fr-FR" dirty="0"/>
              <a:t>coopération </a:t>
            </a:r>
            <a:r>
              <a:rPr lang="fr-FR" dirty="0" err="1"/>
              <a:t>Sigedis</a:t>
            </a:r>
            <a:r>
              <a:rPr lang="fr-FR" dirty="0"/>
              <a:t> - forces de police</a:t>
            </a:r>
          </a:p>
          <a:p>
            <a:pPr lvl="1"/>
            <a:r>
              <a:rPr lang="fr-FR" dirty="0"/>
              <a:t>évite l'octroi illégal de droits dans les institutions de sécurité sociale</a:t>
            </a:r>
          </a:p>
          <a:p>
            <a:pPr lvl="1"/>
            <a:r>
              <a:rPr lang="fr-FR" dirty="0"/>
              <a:t>évite la duplication des enquêtes sur la fraude à l'identité</a:t>
            </a:r>
            <a:endParaRPr lang="nl-NL" dirty="0"/>
          </a:p>
          <a:p>
            <a:r>
              <a:rPr lang="fr-FR" dirty="0"/>
              <a:t>poursuite de l'expansion de </a:t>
            </a:r>
            <a:r>
              <a:rPr lang="fr-FR" dirty="0" err="1"/>
              <a:t>ePV</a:t>
            </a:r>
            <a:r>
              <a:rPr lang="fr-FR" dirty="0"/>
              <a:t> - </a:t>
            </a:r>
            <a:r>
              <a:rPr lang="nl-NL" dirty="0" err="1"/>
              <a:t>eDossier</a:t>
            </a:r>
            <a:r>
              <a:rPr lang="nl-NL" dirty="0"/>
              <a:t> - </a:t>
            </a:r>
            <a:r>
              <a:rPr lang="nl-NL" dirty="0" err="1"/>
              <a:t>Dolsis</a:t>
            </a:r>
            <a:r>
              <a:rPr lang="nl-NL" dirty="0"/>
              <a:t> - My Digital Assistant  (</a:t>
            </a:r>
            <a:r>
              <a:rPr lang="nl-NL" dirty="0" err="1"/>
              <a:t>MyDIA</a:t>
            </a:r>
            <a:r>
              <a:rPr lang="nl-NL" dirty="0"/>
              <a:t>)</a:t>
            </a:r>
          </a:p>
        </p:txBody>
      </p:sp>
    </p:spTree>
    <p:extLst>
      <p:ext uri="{BB962C8B-B14F-4D97-AF65-F5344CB8AC3E}">
        <p14:creationId xmlns:p14="http://schemas.microsoft.com/office/powerpoint/2010/main" val="34648124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p:cNvSpPr>
            <a:spLocks noGrp="1"/>
          </p:cNvSpPr>
          <p:nvPr>
            <p:ph idx="1"/>
          </p:nvPr>
        </p:nvSpPr>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accès à plusieurs sources de données via une interface Web unique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initialement développé pour les services d'inspection traditionnels et maintenant plus de 90 institutions utilisatrices</a:t>
            </a:r>
          </a:p>
          <a:p>
            <a:r>
              <a:rPr lang="en-US" dirty="0" err="1"/>
              <a:t>MyDIA</a:t>
            </a:r>
            <a:r>
              <a:rPr lang="en-US" dirty="0"/>
              <a:t> </a:t>
            </a:r>
          </a:p>
          <a:p>
            <a:pPr lvl="1"/>
            <a:r>
              <a:rPr lang="en-US" dirty="0" err="1"/>
              <a:t>permet</a:t>
            </a:r>
            <a:r>
              <a:rPr lang="en-US" dirty="0"/>
              <a:t> </a:t>
            </a:r>
            <a:r>
              <a:rPr lang="en-US" dirty="0" err="1"/>
              <a:t>d’améliorer</a:t>
            </a:r>
            <a:r>
              <a:rPr lang="en-US" dirty="0"/>
              <a:t> </a:t>
            </a:r>
            <a:r>
              <a:rPr lang="fr-FR" dirty="0"/>
              <a:t>la coopération entre les inspections dans la lutte contre la fraude sociale</a:t>
            </a:r>
          </a:p>
          <a:p>
            <a:pPr lvl="1"/>
            <a:r>
              <a:rPr lang="fr-FR" dirty="0"/>
              <a:t>application mobile pour les services d'inspection de l’ONSS, de l’ONEM, du SPF ETCS, de l’INAMI et de l’INASTI pour consulter les données d'identification de diverses sources de données</a:t>
            </a:r>
          </a:p>
          <a:p>
            <a:r>
              <a:rPr lang="fr-FR" dirty="0"/>
              <a:t>Single Permit (Permis unique)</a:t>
            </a:r>
          </a:p>
          <a:p>
            <a:pPr lvl="1"/>
            <a:r>
              <a:rPr lang="fr-FR" dirty="0"/>
              <a:t>travail temporaire en Belgique de ressortissants de pays tiers (non-UE)</a:t>
            </a:r>
          </a:p>
          <a:p>
            <a:pPr lvl="1"/>
            <a:r>
              <a:rPr lang="fr-FR" dirty="0"/>
              <a:t>permis de séjour (compétence fédérale) et permis de travail (compétence régionale)</a:t>
            </a:r>
          </a:p>
          <a:p>
            <a:pPr lvl="1"/>
            <a:r>
              <a:rPr lang="fr-FR" dirty="0"/>
              <a:t>la plateforme Single Permit déconstruit cette complexité pour l'utilisateur (employeur belge et étranger) lors de la demande</a:t>
            </a:r>
          </a:p>
          <a:p>
            <a:pPr lvl="1"/>
            <a:r>
              <a:rPr lang="fr-FR" dirty="0"/>
              <a:t>utilisation de l'application </a:t>
            </a:r>
            <a:r>
              <a:rPr lang="fr-FR" dirty="0" err="1"/>
              <a:t>belgianIDpro</a:t>
            </a:r>
            <a:r>
              <a:rPr lang="fr-FR" dirty="0"/>
              <a:t> qui fait appel aux services du registre BCSS pour identifier correctement le travailleur étranger</a:t>
            </a:r>
          </a:p>
          <a:p>
            <a:endParaRPr lang="fr-FR" dirty="0"/>
          </a:p>
          <a:p>
            <a:endParaRPr lang="en-US" dirty="0"/>
          </a:p>
        </p:txBody>
      </p:sp>
    </p:spTree>
    <p:extLst>
      <p:ext uri="{BB962C8B-B14F-4D97-AF65-F5344CB8AC3E}">
        <p14:creationId xmlns:p14="http://schemas.microsoft.com/office/powerpoint/2010/main" val="17561765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a:t>
            </a:r>
            <a:endParaRPr lang="en-US" dirty="0"/>
          </a:p>
        </p:txBody>
      </p:sp>
      <p:sp>
        <p:nvSpPr>
          <p:cNvPr id="3" name="Content Placeholder 2"/>
          <p:cNvSpPr>
            <a:spLocks noGrp="1"/>
          </p:cNvSpPr>
          <p:nvPr>
            <p:ph idx="1"/>
          </p:nvPr>
        </p:nvSpPr>
        <p:spPr/>
        <p:txBody>
          <a:bodyPr>
            <a:normAutofit/>
          </a:bodyPr>
          <a:lstStyle/>
          <a:p>
            <a:r>
              <a:rPr lang="fr-FR" dirty="0"/>
              <a:t>système mis en place pour </a:t>
            </a:r>
          </a:p>
          <a:p>
            <a:pPr lvl="1"/>
            <a:r>
              <a:rPr lang="fr-FR" dirty="0"/>
              <a:t>la consultation en ligne sécurisée et en temps réel des données administratives gérées par les organismes assureurs via </a:t>
            </a:r>
            <a:r>
              <a:rPr lang="fr-FR" dirty="0" err="1"/>
              <a:t>MyCareNet</a:t>
            </a:r>
            <a:endParaRPr lang="fr-FR" dirty="0"/>
          </a:p>
          <a:p>
            <a:pPr lvl="1"/>
            <a:r>
              <a:rPr lang="fr-FR" dirty="0"/>
              <a:t>l’identification certaine via le NISS, disponible sur les titre d’identité électroniques  et sur la carte résiduaire </a:t>
            </a:r>
            <a:r>
              <a:rPr lang="fr-FR" dirty="0" err="1"/>
              <a:t>isi</a:t>
            </a:r>
            <a:r>
              <a:rPr lang="fr-FR" dirty="0"/>
              <a:t>+</a:t>
            </a:r>
          </a:p>
          <a:p>
            <a:r>
              <a:rPr lang="fr-FR" dirty="0"/>
              <a:t>la carte </a:t>
            </a:r>
            <a:r>
              <a:rPr lang="fr-FR" dirty="0" err="1"/>
              <a:t>isi</a:t>
            </a:r>
            <a:r>
              <a:rPr lang="fr-FR" dirty="0"/>
              <a:t>+ est distribuée </a:t>
            </a:r>
          </a:p>
          <a:p>
            <a:pPr lvl="1"/>
            <a:r>
              <a:rPr lang="fr-FR" dirty="0"/>
              <a:t>aux personnes qui ne peuvent pas disposer d’un titre d’identité électronique et qui disposent d’une couverture sociale pour se faire soigner en Belgique</a:t>
            </a:r>
          </a:p>
          <a:p>
            <a:pPr lvl="2"/>
            <a:r>
              <a:rPr lang="fr-FR" dirty="0"/>
              <a:t>les frontaliers qui habitent à l’étranger et travaillent en Belgique </a:t>
            </a:r>
          </a:p>
          <a:p>
            <a:pPr lvl="2"/>
            <a:r>
              <a:rPr lang="fr-FR" dirty="0"/>
              <a:t>les personnes pensionnées de nationalité étrangère qui sont parties à l’étranger après avoir travaillé en Belgique et cotisé au système belge de sécurité sociale</a:t>
            </a:r>
          </a:p>
          <a:p>
            <a:pPr lvl="1"/>
            <a:r>
              <a:rPr lang="fr-FR" dirty="0"/>
              <a:t>à tous les enfants &lt; 12 ans </a:t>
            </a:r>
          </a:p>
          <a:p>
            <a:r>
              <a:rPr lang="fr-FR" dirty="0"/>
              <a:t>2,</a:t>
            </a:r>
            <a:r>
              <a:rPr lang="en-BE" dirty="0"/>
              <a:t>9</a:t>
            </a:r>
            <a:r>
              <a:rPr lang="fr-FR" dirty="0"/>
              <a:t> millions de cartes isi+ ont été produites (dont 1</a:t>
            </a:r>
            <a:r>
              <a:rPr lang="en-BE" dirty="0"/>
              <a:t>33</a:t>
            </a:r>
            <a:r>
              <a:rPr lang="fr-FR" dirty="0"/>
              <a:t>.</a:t>
            </a:r>
            <a:r>
              <a:rPr lang="en-BE" dirty="0"/>
              <a:t>825</a:t>
            </a:r>
            <a:r>
              <a:rPr lang="fr-FR" dirty="0"/>
              <a:t> en 202</a:t>
            </a:r>
            <a:r>
              <a:rPr lang="en-BE" dirty="0"/>
              <a:t>4</a:t>
            </a:r>
            <a:r>
              <a:rPr lang="fr-FR" dirty="0"/>
              <a:t>)</a:t>
            </a:r>
          </a:p>
        </p:txBody>
      </p:sp>
    </p:spTree>
    <p:extLst>
      <p:ext uri="{BB962C8B-B14F-4D97-AF65-F5344CB8AC3E}">
        <p14:creationId xmlns:p14="http://schemas.microsoft.com/office/powerpoint/2010/main" val="36536391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isi+ </a:t>
            </a:r>
            <a:r>
              <a:rPr lang="en-BE" dirty="0"/>
              <a:t>physique</a:t>
            </a:r>
            <a:endParaRPr lang="en-US" baseline="30000" dirty="0"/>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fr-FR" dirty="0"/>
              <a:t>carte physique (polycarbonate) difficilement reproductible</a:t>
            </a:r>
          </a:p>
          <a:p>
            <a:r>
              <a:rPr lang="fr-FR" dirty="0"/>
              <a:t>valable 12 ans </a:t>
            </a:r>
          </a:p>
          <a:p>
            <a:r>
              <a:rPr lang="fr-FR" dirty="0"/>
              <a:t>produite lors de la naissance</a:t>
            </a:r>
            <a:r>
              <a:rPr lang="en-BE" dirty="0"/>
              <a:t> </a:t>
            </a:r>
            <a:r>
              <a:rPr lang="en-BE" dirty="0" err="1"/>
              <a:t>mais</a:t>
            </a:r>
            <a:r>
              <a:rPr lang="en-BE" dirty="0"/>
              <a:t> d</a:t>
            </a:r>
            <a:r>
              <a:rPr lang="fr-FR" dirty="0" err="1"/>
              <a:t>epuis</a:t>
            </a:r>
            <a:r>
              <a:rPr lang="fr-FR" dirty="0"/>
              <a:t> juin 2025 </a:t>
            </a:r>
            <a:endParaRPr lang="en-BE" dirty="0"/>
          </a:p>
          <a:p>
            <a:pPr lvl="1"/>
            <a:r>
              <a:rPr lang="fr-FR" dirty="0"/>
              <a:t>la carte n’est plus systématiquement émise physiquement et est remplacée par la carte digitale</a:t>
            </a:r>
            <a:r>
              <a:rPr lang="en-BE" dirty="0"/>
              <a:t> qui </a:t>
            </a:r>
            <a:r>
              <a:rPr lang="fr-FR" dirty="0"/>
              <a:t> devient la règle</a:t>
            </a:r>
          </a:p>
          <a:p>
            <a:endParaRPr lang="fr-FR" dirty="0"/>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261" y="3568921"/>
            <a:ext cx="3341307" cy="21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778DE66-5639-4D54-B613-C79E0FB26D1D}"/>
              </a:ext>
            </a:extLst>
          </p:cNvPr>
          <p:cNvGrpSpPr/>
          <p:nvPr/>
        </p:nvGrpSpPr>
        <p:grpSpPr>
          <a:xfrm>
            <a:off x="5640468" y="3309704"/>
            <a:ext cx="5011741" cy="2386584"/>
            <a:chOff x="4893216" y="3903388"/>
            <a:chExt cx="5011741" cy="2386584"/>
          </a:xfrm>
        </p:grpSpPr>
        <p:grpSp>
          <p:nvGrpSpPr>
            <p:cNvPr id="6" name="Group 5"/>
            <p:cNvGrpSpPr/>
            <p:nvPr/>
          </p:nvGrpSpPr>
          <p:grpSpPr>
            <a:xfrm>
              <a:off x="4893216" y="3903388"/>
              <a:ext cx="3885510" cy="2386584"/>
              <a:chOff x="1483397" y="1260064"/>
              <a:chExt cx="8094814" cy="4972056"/>
            </a:xfrm>
          </p:grpSpPr>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1608" y="1260064"/>
                <a:ext cx="7086603" cy="497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spect="1" noChangeArrowheads="1"/>
              </p:cNvSpPr>
              <p:nvPr/>
            </p:nvSpPr>
            <p:spPr bwMode="auto">
              <a:xfrm>
                <a:off x="1483397" y="1679585"/>
                <a:ext cx="2540000" cy="4552535"/>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en-US" sz="1800" b="1" dirty="0"/>
              </a:p>
              <a:p>
                <a:pPr eaLnBrk="1" hangingPunct="1">
                  <a:spcBef>
                    <a:spcPct val="0"/>
                  </a:spcBef>
                  <a:buFontTx/>
                  <a:buNone/>
                </a:pPr>
                <a:r>
                  <a:rPr lang="fr-BE" altLang="en-US" sz="1000" b="1" dirty="0" err="1"/>
                  <a:t>Code-barre</a:t>
                </a:r>
                <a:endParaRPr lang="fr-BE" altLang="en-US" sz="1000" b="1" dirty="0"/>
              </a:p>
              <a:p>
                <a:pPr eaLnBrk="1" hangingPunct="1">
                  <a:spcBef>
                    <a:spcPct val="0"/>
                  </a:spcBef>
                  <a:buFontTx/>
                  <a:buNone/>
                </a:pPr>
                <a:endParaRPr lang="fr-BE" altLang="en-US" sz="1000" dirty="0"/>
              </a:p>
              <a:p>
                <a:pPr eaLnBrk="1" hangingPunct="1">
                  <a:spcBef>
                    <a:spcPct val="0"/>
                  </a:spcBef>
                  <a:buFontTx/>
                  <a:buNone/>
                </a:pPr>
                <a:r>
                  <a:rPr lang="fr-BE" altLang="en-US" sz="1000" dirty="0"/>
                  <a:t>reprise </a:t>
                </a:r>
              </a:p>
              <a:p>
                <a:pPr eaLnBrk="1" hangingPunct="1">
                  <a:spcBef>
                    <a:spcPct val="0"/>
                  </a:spcBef>
                  <a:buFontTx/>
                  <a:buNone/>
                </a:pPr>
                <a:r>
                  <a:rPr lang="fr-BE" altLang="en-US" sz="1000" dirty="0"/>
                  <a:t>des </a:t>
                </a:r>
              </a:p>
              <a:p>
                <a:pPr eaLnBrk="1" hangingPunct="1">
                  <a:spcBef>
                    <a:spcPct val="0"/>
                  </a:spcBef>
                  <a:buFontTx/>
                  <a:buNone/>
                </a:pPr>
                <a:r>
                  <a:rPr lang="fr-BE" altLang="en-US" sz="1000" dirty="0"/>
                  <a:t>données:</a:t>
                </a:r>
              </a:p>
              <a:p>
                <a:pPr eaLnBrk="1" hangingPunct="1">
                  <a:spcBef>
                    <a:spcPct val="0"/>
                  </a:spcBef>
                  <a:buFontTx/>
                  <a:buNone/>
                </a:pPr>
                <a:r>
                  <a:rPr lang="fr-BE" altLang="en-US" sz="1000" dirty="0"/>
                  <a:t>NISS</a:t>
                </a:r>
              </a:p>
              <a:p>
                <a:pPr eaLnBrk="1" hangingPunct="1">
                  <a:spcBef>
                    <a:spcPct val="0"/>
                  </a:spcBef>
                  <a:buFontTx/>
                  <a:buNone/>
                </a:pPr>
                <a:r>
                  <a:rPr lang="fr-BE" altLang="en-US" sz="1000" dirty="0"/>
                  <a:t>n° de carte</a:t>
                </a:r>
              </a:p>
              <a:p>
                <a:pPr eaLnBrk="1" hangingPunct="1">
                  <a:spcBef>
                    <a:spcPct val="0"/>
                  </a:spcBef>
                  <a:buFontTx/>
                  <a:buNone/>
                </a:pPr>
                <a:endParaRPr lang="fr-BE" altLang="en-US" sz="1000" dirty="0"/>
              </a:p>
              <a:p>
                <a:pPr eaLnBrk="1" hangingPunct="1">
                  <a:spcBef>
                    <a:spcPct val="0"/>
                  </a:spcBef>
                  <a:buFontTx/>
                  <a:buNone/>
                </a:pPr>
                <a:endParaRPr lang="fr-BE" altLang="en-US" sz="1000" dirty="0"/>
              </a:p>
              <a:p>
                <a:pPr eaLnBrk="1" hangingPunct="1">
                  <a:spcBef>
                    <a:spcPct val="0"/>
                  </a:spcBef>
                  <a:buFontTx/>
                  <a:buNone/>
                </a:pPr>
                <a:endParaRPr lang="fr-BE" altLang="en-US" sz="1000" dirty="0"/>
              </a:p>
              <a:p>
                <a:pPr eaLnBrk="1" hangingPunct="1">
                  <a:spcBef>
                    <a:spcPct val="0"/>
                  </a:spcBef>
                  <a:buFontTx/>
                  <a:buNone/>
                </a:pPr>
                <a:endParaRPr lang="en-US" altLang="en-US" sz="1800" dirty="0"/>
              </a:p>
            </p:txBody>
          </p:sp>
        </p:grpSp>
        <p:sp>
          <p:nvSpPr>
            <p:cNvPr id="17" name="TextBox 5"/>
            <p:cNvSpPr txBox="1">
              <a:spLocks noChangeArrowheads="1"/>
            </p:cNvSpPr>
            <p:nvPr/>
          </p:nvSpPr>
          <p:spPr bwMode="auto">
            <a:xfrm>
              <a:off x="6567103" y="4350991"/>
              <a:ext cx="3337854" cy="1631216"/>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243138" indent="-180975" defTabSz="223838" eaLnBrk="1" hangingPunct="1">
                <a:spcBef>
                  <a:spcPct val="0"/>
                </a:spcBef>
                <a:buNone/>
              </a:pPr>
              <a:endParaRPr lang="fr-BE" altLang="en-US" sz="1000" b="1" dirty="0"/>
            </a:p>
            <a:p>
              <a:pPr marL="2243138" indent="-180975" defTabSz="223838" eaLnBrk="1" hangingPunct="1">
                <a:spcBef>
                  <a:spcPct val="0"/>
                </a:spcBef>
                <a:buNone/>
              </a:pPr>
              <a:r>
                <a:rPr lang="fr-BE" altLang="en-US" sz="1000" b="1" dirty="0" err="1"/>
                <a:t>Datamatrix</a:t>
              </a:r>
              <a:endParaRPr lang="fr-BE" altLang="en-US" sz="1000" b="1" dirty="0"/>
            </a:p>
            <a:p>
              <a:pPr marL="2243138" indent="-180975" eaLnBrk="1" hangingPunct="1">
                <a:spcBef>
                  <a:spcPct val="0"/>
                </a:spcBef>
                <a:buNone/>
              </a:pPr>
              <a:endParaRPr lang="fr-BE" altLang="en-US" sz="1000" dirty="0"/>
            </a:p>
            <a:p>
              <a:pPr marL="2243138" indent="-180975" eaLnBrk="1" hangingPunct="1">
                <a:spcBef>
                  <a:spcPct val="0"/>
                </a:spcBef>
                <a:buNone/>
              </a:pPr>
              <a:r>
                <a:rPr lang="fr-BE" altLang="en-US" sz="1000" dirty="0"/>
                <a:t>nom	</a:t>
              </a:r>
            </a:p>
            <a:p>
              <a:pPr marL="2243138" indent="-180975" eaLnBrk="1" hangingPunct="1">
                <a:spcBef>
                  <a:spcPct val="0"/>
                </a:spcBef>
                <a:buNone/>
              </a:pPr>
              <a:r>
                <a:rPr lang="fr-BE" altLang="en-US" sz="1000" dirty="0"/>
                <a:t>prénom</a:t>
              </a:r>
            </a:p>
            <a:p>
              <a:pPr marL="2243138" indent="-180975" eaLnBrk="1" hangingPunct="1">
                <a:spcBef>
                  <a:spcPct val="0"/>
                </a:spcBef>
                <a:buNone/>
              </a:pPr>
              <a:r>
                <a:rPr lang="fr-BE" altLang="en-US" sz="1000" dirty="0"/>
                <a:t>NISS</a:t>
              </a:r>
            </a:p>
            <a:p>
              <a:pPr marL="2243138" indent="-180975" eaLnBrk="1" hangingPunct="1">
                <a:spcBef>
                  <a:spcPct val="0"/>
                </a:spcBef>
                <a:buNone/>
              </a:pPr>
              <a:r>
                <a:rPr lang="fr-BE" altLang="en-US" sz="1000" dirty="0"/>
                <a:t>date de naissance</a:t>
              </a:r>
            </a:p>
            <a:p>
              <a:pPr marL="2243138" indent="-180975" eaLnBrk="1" hangingPunct="1">
                <a:spcBef>
                  <a:spcPct val="0"/>
                </a:spcBef>
                <a:buNone/>
              </a:pPr>
              <a:r>
                <a:rPr lang="fr-BE" altLang="en-US" sz="1000" dirty="0"/>
                <a:t>sexe</a:t>
              </a:r>
            </a:p>
            <a:p>
              <a:pPr marL="2243138" indent="-180975" eaLnBrk="1" hangingPunct="1">
                <a:spcBef>
                  <a:spcPct val="0"/>
                </a:spcBef>
                <a:buNone/>
              </a:pPr>
              <a:r>
                <a:rPr lang="fr-BE" altLang="en-US" sz="1000" dirty="0"/>
                <a:t>dates  de validité</a:t>
              </a:r>
            </a:p>
            <a:p>
              <a:pPr marL="2243138" indent="-180975" eaLnBrk="1" hangingPunct="1">
                <a:spcBef>
                  <a:spcPct val="0"/>
                </a:spcBef>
                <a:buNone/>
              </a:pPr>
              <a:r>
                <a:rPr lang="fr-BE" altLang="en-US" sz="1000" dirty="0"/>
                <a:t>n° de la carte</a:t>
              </a:r>
              <a:endParaRPr lang="fr-BE" altLang="en-US" sz="1800" dirty="0"/>
            </a:p>
          </p:txBody>
        </p:sp>
      </p:grpSp>
    </p:spTree>
    <p:extLst>
      <p:ext uri="{BB962C8B-B14F-4D97-AF65-F5344CB8AC3E}">
        <p14:creationId xmlns:p14="http://schemas.microsoft.com/office/powerpoint/2010/main" val="41996533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 via le </a:t>
            </a:r>
            <a:r>
              <a:rPr lang="fr-BE" dirty="0" err="1"/>
              <a:t>Wallet</a:t>
            </a:r>
            <a:endParaRPr lang="en-US" baseline="30000" dirty="0"/>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fr-FR" dirty="0"/>
              <a:t>visualisation par le citoyen de la carte </a:t>
            </a:r>
            <a:r>
              <a:rPr lang="fr-FR" dirty="0" err="1"/>
              <a:t>isi</a:t>
            </a:r>
            <a:r>
              <a:rPr lang="fr-FR" dirty="0"/>
              <a:t>+ de ses enfants</a:t>
            </a:r>
          </a:p>
          <a:p>
            <a:r>
              <a:rPr lang="fr-FR" dirty="0"/>
              <a:t>sur base des données consultées </a:t>
            </a:r>
          </a:p>
          <a:p>
            <a:pPr lvl="1"/>
            <a:r>
              <a:rPr lang="fr-FR" dirty="0"/>
              <a:t>auprès du RN (service ‘filiation’)</a:t>
            </a:r>
          </a:p>
          <a:p>
            <a:pPr lvl="1"/>
            <a:r>
              <a:rPr lang="fr-FR" dirty="0"/>
              <a:t>auprès de la BCSS (DB des cartes </a:t>
            </a:r>
            <a:r>
              <a:rPr lang="fr-FR" dirty="0" err="1"/>
              <a:t>isi</a:t>
            </a:r>
            <a:r>
              <a:rPr lang="fr-FR" dirty="0"/>
              <a:t>+)</a:t>
            </a:r>
          </a:p>
          <a:p>
            <a:r>
              <a:rPr lang="fr-FR" dirty="0"/>
              <a:t>avantage principal : les 2 parents peuvent y accéder</a:t>
            </a:r>
          </a:p>
        </p:txBody>
      </p:sp>
    </p:spTree>
    <p:extLst>
      <p:ext uri="{BB962C8B-B14F-4D97-AF65-F5344CB8AC3E}">
        <p14:creationId xmlns:p14="http://schemas.microsoft.com/office/powerpoint/2010/main" val="14840452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 via le </a:t>
            </a:r>
            <a:r>
              <a:rPr lang="fr-BE" dirty="0" err="1"/>
              <a:t>Wallet</a:t>
            </a:r>
            <a:endParaRPr lang="en-US" baseline="30000" dirty="0"/>
          </a:p>
        </p:txBody>
      </p:sp>
      <p:pic>
        <p:nvPicPr>
          <p:cNvPr id="4" name="Content Placeholder 3">
            <a:extLst>
              <a:ext uri="{FF2B5EF4-FFF2-40B4-BE49-F238E27FC236}">
                <a16:creationId xmlns:a16="http://schemas.microsoft.com/office/drawing/2014/main" id="{79E4FE08-0D79-4C0D-AFD8-FC959B7D3CA0}"/>
              </a:ext>
            </a:extLst>
          </p:cNvPr>
          <p:cNvPicPr>
            <a:picLocks noGrp="1" noChangeAspect="1"/>
          </p:cNvPicPr>
          <p:nvPr>
            <p:ph idx="1"/>
          </p:nvPr>
        </p:nvPicPr>
        <p:blipFill>
          <a:blip r:embed="rId2"/>
          <a:stretch>
            <a:fillRect/>
          </a:stretch>
        </p:blipFill>
        <p:spPr>
          <a:xfrm>
            <a:off x="1360562" y="1952653"/>
            <a:ext cx="9470875" cy="3881381"/>
          </a:xfrm>
          <a:prstGeom prst="rect">
            <a:avLst/>
          </a:prstGeom>
        </p:spPr>
      </p:pic>
    </p:spTree>
    <p:extLst>
      <p:ext uri="{BB962C8B-B14F-4D97-AF65-F5344CB8AC3E}">
        <p14:creationId xmlns:p14="http://schemas.microsoft.com/office/powerpoint/2010/main" val="2582091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5"/>
              </a:rPr>
              <a:t>https://www.gcloud.belgium.be/fr/index.html</a:t>
            </a:r>
            <a:endParaRPr lang="fr-BE" dirty="0"/>
          </a:p>
        </p:txBody>
      </p:sp>
    </p:spTree>
    <p:extLst>
      <p:ext uri="{BB962C8B-B14F-4D97-AF65-F5344CB8AC3E}">
        <p14:creationId xmlns:p14="http://schemas.microsoft.com/office/powerpoint/2010/main" val="24338386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Synergies </a:t>
            </a:r>
          </a:p>
        </p:txBody>
      </p:sp>
      <p:grpSp>
        <p:nvGrpSpPr>
          <p:cNvPr id="5" name="Group 4"/>
          <p:cNvGrpSpPr>
            <a:grpSpLocks noChangeAspect="1"/>
          </p:cNvGrpSpPr>
          <p:nvPr/>
        </p:nvGrpSpPr>
        <p:grpSpPr>
          <a:xfrm>
            <a:off x="1991545" y="1388206"/>
            <a:ext cx="8054995" cy="5297922"/>
            <a:chOff x="107504" y="698367"/>
            <a:chExt cx="8859375" cy="5826977"/>
          </a:xfrm>
        </p:grpSpPr>
        <p:sp>
          <p:nvSpPr>
            <p:cNvPr id="6" name="Rounded Rectangle 5"/>
            <p:cNvSpPr/>
            <p:nvPr/>
          </p:nvSpPr>
          <p:spPr>
            <a:xfrm>
              <a:off x="107504" y="1844823"/>
              <a:ext cx="8640960" cy="4680521"/>
            </a:xfrm>
            <a:prstGeom prst="roundRect">
              <a:avLst>
                <a:gd name="adj" fmla="val 2806"/>
              </a:avLst>
            </a:prstGeom>
            <a:solidFill>
              <a:srgbClr val="002B82">
                <a:alpha val="20000"/>
              </a:srgbClr>
            </a:solidFill>
            <a:ln>
              <a:solidFill>
                <a:srgbClr val="92D050"/>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endParaRPr lang="nl-BE" sz="2400" dirty="0">
                <a:solidFill>
                  <a:srgbClr val="364C9D"/>
                </a:solidFill>
                <a:latin typeface="Calibri"/>
              </a:endParaRPr>
            </a:p>
          </p:txBody>
        </p:sp>
        <p:sp>
          <p:nvSpPr>
            <p:cNvPr id="7" name="Rounded Rectangle 6"/>
            <p:cNvSpPr/>
            <p:nvPr/>
          </p:nvSpPr>
          <p:spPr>
            <a:xfrm>
              <a:off x="17951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8" name="Rounded Rectangle 7"/>
            <p:cNvSpPr/>
            <p:nvPr/>
          </p:nvSpPr>
          <p:spPr>
            <a:xfrm>
              <a:off x="125963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9" name="Rounded Rectangle 8"/>
            <p:cNvSpPr/>
            <p:nvPr/>
          </p:nvSpPr>
          <p:spPr>
            <a:xfrm>
              <a:off x="565212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0" name="Rounded Rectangle 9"/>
            <p:cNvSpPr/>
            <p:nvPr/>
          </p:nvSpPr>
          <p:spPr>
            <a:xfrm>
              <a:off x="673224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1" name="Rounded Rectangle 10"/>
            <p:cNvSpPr/>
            <p:nvPr/>
          </p:nvSpPr>
          <p:spPr>
            <a:xfrm>
              <a:off x="781236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2" name="Rounded Rectangle 11"/>
            <p:cNvSpPr/>
            <p:nvPr/>
          </p:nvSpPr>
          <p:spPr>
            <a:xfrm>
              <a:off x="233975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3" name="Rounded Rectangle 12"/>
            <p:cNvSpPr/>
            <p:nvPr/>
          </p:nvSpPr>
          <p:spPr>
            <a:xfrm>
              <a:off x="3436281"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4" name="Rounded Rectangle 13"/>
            <p:cNvSpPr/>
            <p:nvPr/>
          </p:nvSpPr>
          <p:spPr>
            <a:xfrm>
              <a:off x="4544199"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5" name="Rounded Rectangle 14"/>
            <p:cNvSpPr/>
            <p:nvPr/>
          </p:nvSpPr>
          <p:spPr>
            <a:xfrm>
              <a:off x="189373" y="5319571"/>
              <a:ext cx="8467573"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matérielle</a:t>
              </a:r>
            </a:p>
            <a:p>
              <a:pPr lvl="0" algn="ctr">
                <a:defRPr/>
              </a:pPr>
              <a:r>
                <a:rPr lang="fr-BE" sz="2400" dirty="0">
                  <a:solidFill>
                    <a:srgbClr val="364C9D"/>
                  </a:solidFill>
                  <a:latin typeface="Calibri"/>
                </a:rPr>
                <a:t>Data </a:t>
              </a:r>
              <a:r>
                <a:rPr lang="fr-BE" sz="2400" dirty="0">
                  <a:solidFill>
                    <a:srgbClr val="364C9D"/>
                  </a:solidFill>
                </a:rPr>
                <a:t>centers  |  </a:t>
              </a:r>
              <a:r>
                <a:rPr lang="fr-BE" sz="2400" dirty="0" err="1">
                  <a:solidFill>
                    <a:srgbClr val="364C9D"/>
                  </a:solidFill>
                </a:rPr>
                <a:t>Computing</a:t>
              </a:r>
              <a:r>
                <a:rPr lang="fr-BE" sz="2400" dirty="0">
                  <a:solidFill>
                    <a:srgbClr val="364C9D"/>
                  </a:solidFill>
                </a:rPr>
                <a:t> </a:t>
              </a:r>
              <a:r>
                <a:rPr lang="fr-BE" sz="2400" dirty="0">
                  <a:solidFill>
                    <a:srgbClr val="364C9D"/>
                  </a:solidFill>
                  <a:latin typeface="Calibri"/>
                </a:rPr>
                <a:t>|  Network  |  Storage</a:t>
              </a:r>
            </a:p>
          </p:txBody>
        </p:sp>
        <p:sp>
          <p:nvSpPr>
            <p:cNvPr id="16" name="Rounded Rectangle 15"/>
            <p:cNvSpPr/>
            <p:nvPr/>
          </p:nvSpPr>
          <p:spPr>
            <a:xfrm>
              <a:off x="189373" y="4139321"/>
              <a:ext cx="8438199"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logicielle</a:t>
              </a:r>
            </a:p>
            <a:p>
              <a:pPr algn="ctr">
                <a:defRPr/>
              </a:pPr>
              <a:r>
                <a:rPr lang="fr-BE" sz="2400" dirty="0">
                  <a:solidFill>
                    <a:srgbClr val="364C9D"/>
                  </a:solidFill>
                  <a:latin typeface="Calibri"/>
                </a:rPr>
                <a:t>Virtualisation  |   Security   | 	Mail	|   </a:t>
              </a:r>
              <a:r>
                <a:rPr lang="fr-BE" sz="2400" dirty="0" err="1">
                  <a:solidFill>
                    <a:srgbClr val="364C9D"/>
                  </a:solidFill>
                  <a:latin typeface="Calibri"/>
                </a:rPr>
                <a:t>VoIP</a:t>
              </a:r>
              <a:r>
                <a:rPr lang="fr-BE" sz="2400" dirty="0">
                  <a:solidFill>
                    <a:srgbClr val="364C9D"/>
                  </a:solidFill>
                  <a:latin typeface="Calibri"/>
                </a:rPr>
                <a:t>	     | …</a:t>
              </a:r>
            </a:p>
          </p:txBody>
        </p:sp>
        <p:sp>
          <p:nvSpPr>
            <p:cNvPr id="17" name="Rounded Rectangle 16"/>
            <p:cNvSpPr/>
            <p:nvPr/>
          </p:nvSpPr>
          <p:spPr>
            <a:xfrm>
              <a:off x="189373" y="3073205"/>
              <a:ext cx="8496944" cy="952367"/>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Plateformes applicatives</a:t>
              </a:r>
            </a:p>
            <a:p>
              <a:pPr algn="ctr">
                <a:defRPr/>
              </a:pPr>
              <a:r>
                <a:rPr lang="fr-BE" sz="2400" dirty="0">
                  <a:solidFill>
                    <a:srgbClr val="364C9D"/>
                  </a:solidFill>
                  <a:latin typeface="Calibri"/>
                </a:rPr>
                <a:t>Open Source | IBM | Microsoft| Oracle | SAS | …</a:t>
              </a:r>
            </a:p>
          </p:txBody>
        </p:sp>
        <p:sp>
          <p:nvSpPr>
            <p:cNvPr id="18" name="Rounded Rectangle 17"/>
            <p:cNvSpPr/>
            <p:nvPr/>
          </p:nvSpPr>
          <p:spPr>
            <a:xfrm>
              <a:off x="179512" y="1943151"/>
              <a:ext cx="8477434" cy="1016306"/>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Applications standard &amp; composants</a:t>
              </a:r>
            </a:p>
            <a:p>
              <a:pPr algn="ctr">
                <a:defRPr/>
              </a:pPr>
              <a:r>
                <a:rPr lang="fr-BE" sz="2400" dirty="0">
                  <a:solidFill>
                    <a:srgbClr val="364C9D"/>
                  </a:solidFill>
                  <a:latin typeface="Calibri"/>
                </a:rPr>
                <a:t>Site web | Gestion des accès | Logiciel de traduction | …</a:t>
              </a:r>
            </a:p>
          </p:txBody>
        </p:sp>
        <p:sp>
          <p:nvSpPr>
            <p:cNvPr id="19" name="TextBox 18"/>
            <p:cNvSpPr txBox="1"/>
            <p:nvPr/>
          </p:nvSpPr>
          <p:spPr>
            <a:xfrm rot="2777394">
              <a:off x="8135347" y="3235550"/>
              <a:ext cx="1190642"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0" name="TextBox 19"/>
            <p:cNvSpPr txBox="1"/>
            <p:nvPr/>
          </p:nvSpPr>
          <p:spPr>
            <a:xfrm rot="2777394">
              <a:off x="8131342" y="4397046"/>
              <a:ext cx="1216559"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1" name="TextBox 20"/>
            <p:cNvSpPr txBox="1"/>
            <p:nvPr/>
          </p:nvSpPr>
          <p:spPr>
            <a:xfrm rot="2777394">
              <a:off x="8128450" y="5555942"/>
              <a:ext cx="1235288"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2" name="Rounded Rectangle 21"/>
            <p:cNvSpPr/>
            <p:nvPr/>
          </p:nvSpPr>
          <p:spPr>
            <a:xfrm>
              <a:off x="107504" y="698367"/>
              <a:ext cx="8640960" cy="1080121"/>
            </a:xfrm>
            <a:prstGeom prst="roundRect">
              <a:avLst/>
            </a:prstGeom>
            <a:solidFill>
              <a:schemeClr val="bg1">
                <a:alpha val="8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Applications métier</a:t>
              </a:r>
            </a:p>
            <a:p>
              <a:pPr algn="ctr">
                <a:defRPr/>
              </a:pPr>
              <a:r>
                <a:rPr lang="fr-BE" sz="2400" dirty="0" err="1">
                  <a:solidFill>
                    <a:srgbClr val="364C9D"/>
                  </a:solidFill>
                  <a:latin typeface="Calibri"/>
                </a:rPr>
                <a:t>Core</a:t>
              </a:r>
              <a:r>
                <a:rPr lang="fr-BE" sz="2400" dirty="0">
                  <a:solidFill>
                    <a:srgbClr val="364C9D"/>
                  </a:solidFill>
                  <a:latin typeface="Calibri"/>
                </a:rPr>
                <a:t> business (déclarations, processus métier, ...)</a:t>
              </a:r>
            </a:p>
          </p:txBody>
        </p:sp>
        <p:sp>
          <p:nvSpPr>
            <p:cNvPr id="23" name="TextBox 22"/>
            <p:cNvSpPr txBox="1"/>
            <p:nvPr/>
          </p:nvSpPr>
          <p:spPr>
            <a:xfrm rot="2777394">
              <a:off x="8132422" y="2107432"/>
              <a:ext cx="1209562" cy="441571"/>
            </a:xfrm>
            <a:prstGeom prst="snip1Rect">
              <a:avLst/>
            </a:prstGeom>
            <a:solidFill>
              <a:srgbClr val="002B82"/>
            </a:solidFill>
          </p:spPr>
          <p:txBody>
            <a:bodyPr wrap="square" lIns="0" tIns="0" rIns="0" bIns="0" rtlCol="0" anchor="ctr" anchorCtr="0">
              <a:spAutoFit/>
            </a:bodyPr>
            <a:lstStyle/>
            <a:p>
              <a:pPr algn="ctr">
                <a:defRPr/>
              </a:pPr>
              <a:r>
                <a:rPr lang="fr-BE" sz="2400" b="1" dirty="0">
                  <a:solidFill>
                    <a:schemeClr val="bg1"/>
                  </a:solidFill>
                  <a:latin typeface="Calibri"/>
                </a:rPr>
                <a:t>Partage</a:t>
              </a:r>
            </a:p>
          </p:txBody>
        </p:sp>
      </p:grpSp>
    </p:spTree>
    <p:extLst>
      <p:ext uri="{BB962C8B-B14F-4D97-AF65-F5344CB8AC3E}">
        <p14:creationId xmlns:p14="http://schemas.microsoft.com/office/powerpoint/2010/main" val="2200708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G-Cloud - </a:t>
            </a:r>
            <a:r>
              <a:rPr lang="en-US" dirty="0"/>
              <a:t>Synergies</a:t>
            </a:r>
          </a:p>
        </p:txBody>
      </p:sp>
      <p:sp>
        <p:nvSpPr>
          <p:cNvPr id="3" name="Content Placeholder 2"/>
          <p:cNvSpPr>
            <a:spLocks noGrp="1"/>
          </p:cNvSpPr>
          <p:nvPr>
            <p:ph idx="1"/>
          </p:nvPr>
        </p:nvSpPr>
        <p:spPr>
          <a:xfrm>
            <a:off x="838200" y="1718045"/>
            <a:ext cx="10515600" cy="4539880"/>
          </a:xfrm>
        </p:spPr>
        <p:txBody>
          <a:bodyPr>
            <a:normAutofit/>
          </a:bodyPr>
          <a:lstStyle/>
          <a:p>
            <a:r>
              <a:rPr lang="fr-FR" dirty="0"/>
              <a:t>évolution de la gestion des middlewares et de l’infrastructure vers la configuration et l’exploitation de services G-Cloud avec les équipes </a:t>
            </a:r>
            <a:r>
              <a:rPr lang="fr-FR" dirty="0" err="1"/>
              <a:t>Smals</a:t>
            </a:r>
            <a:endParaRPr lang="fr-FR" dirty="0"/>
          </a:p>
          <a:p>
            <a:r>
              <a:rPr lang="fr-FR" dirty="0" err="1"/>
              <a:t>Federal</a:t>
            </a:r>
            <a:r>
              <a:rPr lang="fr-FR" dirty="0"/>
              <a:t> Service Platform / API Gateway</a:t>
            </a:r>
          </a:p>
          <a:p>
            <a:pPr lvl="1"/>
            <a:r>
              <a:rPr lang="fr-FR" dirty="0"/>
              <a:t>organe de suivi commun des clients : eHealth – BCSS – ONSS </a:t>
            </a:r>
          </a:p>
          <a:p>
            <a:pPr lvl="1"/>
            <a:r>
              <a:rPr lang="fr-FR" dirty="0"/>
              <a:t>examen des demandes communes, contenu et planning des releases, suivi des incidents et des contacts avec le fournisseur</a:t>
            </a:r>
          </a:p>
          <a:p>
            <a:pPr lvl="1"/>
            <a:r>
              <a:rPr lang="fr-FR" dirty="0"/>
              <a:t>suivi budgétaire et information sur les nouveaux membres potentiels de la plate-forme</a:t>
            </a:r>
          </a:p>
          <a:p>
            <a:r>
              <a:rPr lang="fr-FR" dirty="0"/>
              <a:t>négociations fournisseurs &amp; contrats cadre fédéraux </a:t>
            </a:r>
          </a:p>
          <a:p>
            <a:pPr marL="0" indent="0">
              <a:buNone/>
            </a:pPr>
            <a:endParaRPr lang="en-US" dirty="0"/>
          </a:p>
        </p:txBody>
      </p:sp>
    </p:spTree>
    <p:extLst>
      <p:ext uri="{BB962C8B-B14F-4D97-AF65-F5344CB8AC3E}">
        <p14:creationId xmlns:p14="http://schemas.microsoft.com/office/powerpoint/2010/main" val="2765085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32676</TotalTime>
  <Words>9861</Words>
  <Application>Microsoft Office PowerPoint</Application>
  <PresentationFormat>Grand écran</PresentationFormat>
  <Paragraphs>1282</Paragraphs>
  <Slides>123</Slides>
  <Notes>10</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123</vt:i4>
      </vt:variant>
    </vt:vector>
  </HeadingPairs>
  <TitlesOfParts>
    <vt:vector size="132" baseType="lpstr">
      <vt:lpstr>Microsoft JhengHei</vt:lpstr>
      <vt:lpstr>Microsoft JhengHei Light</vt:lpstr>
      <vt:lpstr>Arial</vt:lpstr>
      <vt:lpstr>Arial Black</vt:lpstr>
      <vt:lpstr>Calibri</vt:lpstr>
      <vt:lpstr>Calibri Light</vt:lpstr>
      <vt:lpstr>Times New Roman</vt:lpstr>
      <vt:lpstr>Wingdings</vt:lpstr>
      <vt:lpstr>Office Theme</vt:lpstr>
      <vt:lpstr>Présentation PowerPoint</vt:lpstr>
      <vt:lpstr>Structure de l’exposé</vt:lpstr>
      <vt:lpstr>Présentation PowerPoint</vt:lpstr>
      <vt:lpstr>Parties concernées</vt:lpstr>
      <vt:lpstr>Attentes &gt; citoyens/employeurs</vt:lpstr>
      <vt:lpstr>Attentes &gt; citoyens/employeurs</vt:lpstr>
      <vt:lpstr>Customer centricity</vt:lpstr>
      <vt:lpstr>Attentes &gt; des autorités</vt:lpstr>
      <vt:lpstr>Présentation PowerPoint</vt:lpstr>
      <vt:lpstr>Modèle Banque Carrefour</vt:lpstr>
      <vt:lpstr>Modèle Banque Carrefour / principes communs </vt:lpstr>
      <vt:lpstr>Modèle Banque Carrefour / principes communs </vt:lpstr>
      <vt:lpstr>Modèle Banque Carrefour / principes communs </vt:lpstr>
      <vt:lpstr>Modèle Banque Carrefour / principes communs </vt:lpstr>
      <vt:lpstr>Modèle Banque Carrefour / principes communs </vt:lpstr>
      <vt:lpstr>Modèle Banque Carrefour / intégrateur de services</vt:lpstr>
      <vt:lpstr>Modèle Banque Carrefour / intégrateur de services</vt:lpstr>
      <vt:lpstr>Modèle Banque Carrefour</vt:lpstr>
      <vt:lpstr>Présentation PowerPoint</vt:lpstr>
      <vt:lpstr>Banque Carrefour de la sécurité sociale</vt:lpstr>
      <vt:lpstr>Banque Carrefour de la sécurité sociale</vt:lpstr>
      <vt:lpstr>Banque Carrefour de la sécurité sociale / résultats</vt:lpstr>
      <vt:lpstr>Un réseau avec des services de base</vt:lpstr>
      <vt:lpstr>Un réseau avec des services de base</vt:lpstr>
      <vt:lpstr>Présentation PowerPoint</vt:lpstr>
      <vt:lpstr>Simplification de processus</vt:lpstr>
      <vt:lpstr>Simplification de processus</vt:lpstr>
      <vt:lpstr>Disponibilités et traitement </vt:lpstr>
      <vt:lpstr>Répertoire des références</vt:lpstr>
      <vt:lpstr>Banque Carrefour de la sécurité sociale</vt:lpstr>
      <vt:lpstr>Présentation PowerPoint</vt:lpstr>
      <vt:lpstr>Présentation PowerPoint</vt:lpstr>
      <vt:lpstr>Défis</vt:lpstr>
      <vt:lpstr>eGov3.0 - 8 axes</vt:lpstr>
      <vt:lpstr>Défis</vt:lpstr>
      <vt:lpstr>Défis</vt:lpstr>
      <vt:lpstr>API Economy - CBSS &amp; Social Security API Gateway Platform</vt:lpstr>
      <vt:lpstr>Event-Driven Architecture (EDA)</vt:lpstr>
      <vt:lpstr>Présentation PowerPoint</vt:lpstr>
      <vt:lpstr>Cadre européen </vt:lpstr>
      <vt:lpstr>Digital (Identity) Wallet</vt:lpstr>
      <vt:lpstr>Digital (Identity) Wallet - premiers use cases</vt:lpstr>
      <vt:lpstr>Digitalisation de la CEAM</vt:lpstr>
      <vt:lpstr>Digitalisation de la CEAM</vt:lpstr>
      <vt:lpstr>Digitalisation de la CEAM</vt:lpstr>
      <vt:lpstr>Digitalisation de la CEAM</vt:lpstr>
      <vt:lpstr>EDC et carte de stationnement européenne </vt:lpstr>
      <vt:lpstr>Single Digital Gateway (SDG)</vt:lpstr>
      <vt:lpstr>Présentation PowerPoint</vt:lpstr>
      <vt:lpstr>Electronic Exchange of Social Security Information (EESSI)</vt:lpstr>
      <vt:lpstr>Reference Implementation for a National Applications (RINA)</vt:lpstr>
      <vt:lpstr>Network &amp; Information Security (NIS2) </vt:lpstr>
      <vt:lpstr>Présentation PowerPoint</vt:lpstr>
      <vt:lpstr>Projets de la BCSS</vt:lpstr>
      <vt:lpstr>Matrice only once</vt:lpstr>
      <vt:lpstr>Priorités 2025</vt:lpstr>
      <vt:lpstr>Des projets auxquels le BCSS est associée</vt:lpstr>
      <vt:lpstr>Droits supplémentaires</vt:lpstr>
      <vt:lpstr>Droits supplémentaires</vt:lpstr>
      <vt:lpstr>Statuts sociaux harmonisés (SSH)</vt:lpstr>
      <vt:lpstr>Statuts sociaux / exemples</vt:lpstr>
      <vt:lpstr>Statuts sociaux harmonisés (SSH) - principes</vt:lpstr>
      <vt:lpstr>SSH - objectifs</vt:lpstr>
      <vt:lpstr>Statuts sociaux harmonisés (SSH) - 3 approches </vt:lpstr>
      <vt:lpstr>Statuts sociaux harmonisés (SSH) - approche 1</vt:lpstr>
      <vt:lpstr>Banque de données ‘tampon’- 11 sources authentiques</vt:lpstr>
      <vt:lpstr>Banque de données tampon - alimentation / utilisation</vt:lpstr>
      <vt:lpstr>Banque de données tampon - avantages</vt:lpstr>
      <vt:lpstr>Banque de données tampon - aspects juridiques</vt:lpstr>
      <vt:lpstr>Présentation PowerPoint</vt:lpstr>
      <vt:lpstr>Philosophie blocs lego</vt:lpstr>
      <vt:lpstr>Philosophie blocs lego</vt:lpstr>
      <vt:lpstr>Philosophie blocs lego</vt:lpstr>
      <vt:lpstr>Statuts sociaux harmonisés (SSH) - approche 2</vt:lpstr>
      <vt:lpstr>Statuts sociaux harmonisés (SSH) - approche 3</vt:lpstr>
      <vt:lpstr>Application MyBEnefits</vt:lpstr>
      <vt:lpstr>Connexion sécurisée</vt:lpstr>
      <vt:lpstr>MyBEnefits - 3 Fonctionnalités</vt:lpstr>
      <vt:lpstr>Statuts sociaux - consultation &amp; création de code</vt:lpstr>
      <vt:lpstr>Professionnel - « Check » des statuts sociaux</vt:lpstr>
      <vt:lpstr>Consulter les avantages sociaux</vt:lpstr>
      <vt:lpstr>Augmenter la visibilité et l’utilisation des avantages sociaux </vt:lpstr>
      <vt:lpstr>Portefeuille digital MyGOV.be</vt:lpstr>
      <vt:lpstr>Présentation PowerPoint</vt:lpstr>
      <vt:lpstr>Présentation PowerPoint</vt:lpstr>
      <vt:lpstr>eBox citoyen</vt:lpstr>
      <vt:lpstr>eBox citoyen</vt:lpstr>
      <vt:lpstr>Régionalisation</vt:lpstr>
      <vt:lpstr>Régionalisation</vt:lpstr>
      <vt:lpstr>CPAS</vt:lpstr>
      <vt:lpstr>Lutte contre la fraude</vt:lpstr>
      <vt:lpstr>Lutte contre la fraude</vt:lpstr>
      <vt:lpstr>Carte isi+</vt:lpstr>
      <vt:lpstr>Carte isi+ physique</vt:lpstr>
      <vt:lpstr>Carte isi+ via le Wallet</vt:lpstr>
      <vt:lpstr>Carte isi+ via le Wallet</vt:lpstr>
      <vt:lpstr>G-Cloud</vt:lpstr>
      <vt:lpstr>G-Cloud - Synergies </vt:lpstr>
      <vt:lpstr>G-Cloud - Synergies</vt:lpstr>
      <vt:lpstr>G-Cloud - Avantages</vt:lpstr>
      <vt:lpstr>Types de déploiements dans le Cloud</vt:lpstr>
      <vt:lpstr>G-Cloud - Platform as a Service (PaaS)</vt:lpstr>
      <vt:lpstr>G-Cloud - PaaS - formes de collaboration</vt:lpstr>
      <vt:lpstr>G-Cloud - Platform as a Service </vt:lpstr>
      <vt:lpstr>G-Cloud - Paas - répertoire des références </vt:lpstr>
      <vt:lpstr>Status G-Cloud service portfolio</vt:lpstr>
      <vt:lpstr>Datawarehouse marché du travail</vt:lpstr>
      <vt:lpstr>Datawarehouse marché du travail </vt:lpstr>
      <vt:lpstr>Services pour les employeurs</vt:lpstr>
      <vt:lpstr>Dimona</vt:lpstr>
      <vt:lpstr>DmfA</vt:lpstr>
      <vt:lpstr>DRS</vt:lpstr>
      <vt:lpstr>Services pour les citoyens</vt:lpstr>
      <vt:lpstr>Services pour des tiers - exemples</vt:lpstr>
      <vt:lpstr>Services pour des tiers - exemples</vt:lpstr>
      <vt:lpstr>Portail de la sécurité sociale</vt:lpstr>
      <vt:lpstr>Présentation PowerPoint</vt:lpstr>
      <vt:lpstr>Avantages engrangés</vt:lpstr>
      <vt:lpstr>Avantages engrangés</vt:lpstr>
      <vt:lpstr>Facteurs critiques de succès</vt:lpstr>
      <vt:lpstr>Plus d’informations</vt:lpstr>
      <vt:lpstr>Abréviations</vt:lpstr>
      <vt:lpstr>Présentation PowerPoint</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787</cp:revision>
  <cp:lastPrinted>2022-04-29T11:25:04Z</cp:lastPrinted>
  <dcterms:created xsi:type="dcterms:W3CDTF">2021-01-20T07:42:40Z</dcterms:created>
  <dcterms:modified xsi:type="dcterms:W3CDTF">2025-11-28T14:32:40Z</dcterms:modified>
</cp:coreProperties>
</file>